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activeX/activeX2.xml" ContentType="application/vnd.ms-office.activeX+xml"/>
  <Override PartName="/ppt/activeX/activeX3.xml" ContentType="application/vnd.ms-office.activeX+xml"/>
  <Override PartName="/ppt/embeddings/oleObject1.bin" ContentType="application/vnd.openxmlformats-officedocument.oleObject"/>
  <Override PartName="/ppt/embeddings/oleObject2.bin" ContentType="application/vnd.openxmlformats-officedocument.oleObject"/>
  <Override PartName="/ppt/activeX/activeX4.xml" ContentType="application/vnd.ms-office.activeX+xml"/>
  <Override PartName="/ppt/activeX/activeX5.xml" ContentType="application/vnd.ms-office.activeX+xml"/>
  <Override PartName="/ppt/activeX/activeX6.xml" ContentType="application/vnd.ms-office.activeX+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embeddings/oleObject10.bin" ContentType="application/vnd.openxmlformats-officedocument.oleObject"/>
  <Override PartName="/ppt/embeddings/oleObject20.bin" ContentType="application/vnd.openxmlformats-officedocument.oleObject"/>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73"/>
  </p:notesMasterIdLst>
  <p:sldIdLst>
    <p:sldId id="256" r:id="rId2"/>
    <p:sldId id="426" r:id="rId3"/>
    <p:sldId id="379" r:id="rId4"/>
    <p:sldId id="260" r:id="rId5"/>
    <p:sldId id="430" r:id="rId6"/>
    <p:sldId id="432" r:id="rId7"/>
    <p:sldId id="433" r:id="rId8"/>
    <p:sldId id="434" r:id="rId9"/>
    <p:sldId id="435" r:id="rId10"/>
    <p:sldId id="436" r:id="rId11"/>
    <p:sldId id="474" r:id="rId12"/>
    <p:sldId id="476" r:id="rId13"/>
    <p:sldId id="477" r:id="rId14"/>
    <p:sldId id="439" r:id="rId15"/>
    <p:sldId id="478" r:id="rId16"/>
    <p:sldId id="479" r:id="rId17"/>
    <p:sldId id="480" r:id="rId18"/>
    <p:sldId id="482" r:id="rId19"/>
    <p:sldId id="483" r:id="rId20"/>
    <p:sldId id="438" r:id="rId21"/>
    <p:sldId id="440" r:id="rId22"/>
    <p:sldId id="441" r:id="rId23"/>
    <p:sldId id="442" r:id="rId24"/>
    <p:sldId id="443" r:id="rId25"/>
    <p:sldId id="444" r:id="rId26"/>
    <p:sldId id="484" r:id="rId27"/>
    <p:sldId id="446" r:id="rId28"/>
    <p:sldId id="486" r:id="rId29"/>
    <p:sldId id="487" r:id="rId30"/>
    <p:sldId id="488" r:id="rId31"/>
    <p:sldId id="489" r:id="rId32"/>
    <p:sldId id="490" r:id="rId33"/>
    <p:sldId id="491" r:id="rId34"/>
    <p:sldId id="485" r:id="rId35"/>
    <p:sldId id="447" r:id="rId36"/>
    <p:sldId id="448" r:id="rId37"/>
    <p:sldId id="449" r:id="rId38"/>
    <p:sldId id="450" r:id="rId39"/>
    <p:sldId id="451" r:id="rId40"/>
    <p:sldId id="492" r:id="rId41"/>
    <p:sldId id="455" r:id="rId42"/>
    <p:sldId id="456" r:id="rId43"/>
    <p:sldId id="457" r:id="rId44"/>
    <p:sldId id="493" r:id="rId45"/>
    <p:sldId id="494" r:id="rId46"/>
    <p:sldId id="495" r:id="rId47"/>
    <p:sldId id="458" r:id="rId48"/>
    <p:sldId id="497" r:id="rId49"/>
    <p:sldId id="496" r:id="rId50"/>
    <p:sldId id="459" r:id="rId51"/>
    <p:sldId id="498" r:id="rId52"/>
    <p:sldId id="461" r:id="rId53"/>
    <p:sldId id="500" r:id="rId54"/>
    <p:sldId id="501" r:id="rId55"/>
    <p:sldId id="502" r:id="rId56"/>
    <p:sldId id="463" r:id="rId57"/>
    <p:sldId id="503" r:id="rId58"/>
    <p:sldId id="468" r:id="rId59"/>
    <p:sldId id="469" r:id="rId60"/>
    <p:sldId id="470" r:id="rId61"/>
    <p:sldId id="504" r:id="rId62"/>
    <p:sldId id="471" r:id="rId63"/>
    <p:sldId id="472" r:id="rId64"/>
    <p:sldId id="473" r:id="rId65"/>
    <p:sldId id="506" r:id="rId66"/>
    <p:sldId id="507" r:id="rId67"/>
    <p:sldId id="508" r:id="rId68"/>
    <p:sldId id="509" r:id="rId69"/>
    <p:sldId id="510" r:id="rId70"/>
    <p:sldId id="511" r:id="rId71"/>
    <p:sldId id="505" r:id="rId7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6.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image" Target="../media/image16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5806330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EC2FE86-6D57-4C79-AF63-1CCF3BCAF0AF}" type="slidenum">
              <a:rPr lang="zh-CN" altLang="en-US" smtClean="0"/>
              <a:t>64</a:t>
            </a:fld>
            <a:endParaRPr lang="zh-CN" altLang="en-US"/>
          </a:p>
        </p:txBody>
      </p:sp>
    </p:spTree>
    <p:extLst>
      <p:ext uri="{BB962C8B-B14F-4D97-AF65-F5344CB8AC3E}">
        <p14:creationId xmlns:p14="http://schemas.microsoft.com/office/powerpoint/2010/main" val="2089014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5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66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327953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827323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5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553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5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705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5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034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914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2838096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628221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73928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94169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780559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2410.png"/><Relationship Id="rId13" Type="http://schemas.openxmlformats.org/officeDocument/2006/relationships/image" Target="../media/image2910.png"/><Relationship Id="rId3" Type="http://schemas.openxmlformats.org/officeDocument/2006/relationships/oleObject" Target="../embeddings/oleObject1.bin"/><Relationship Id="rId7" Type="http://schemas.openxmlformats.org/officeDocument/2006/relationships/image" Target="../media/image2310.png"/><Relationship Id="rId12" Type="http://schemas.openxmlformats.org/officeDocument/2006/relationships/image" Target="../media/image2810.png"/><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30.wmf"/><Relationship Id="rId11" Type="http://schemas.openxmlformats.org/officeDocument/2006/relationships/image" Target="../media/image2710.png"/><Relationship Id="rId5" Type="http://schemas.openxmlformats.org/officeDocument/2006/relationships/oleObject" Target="../embeddings/oleObject10.bin"/><Relationship Id="rId10" Type="http://schemas.openxmlformats.org/officeDocument/2006/relationships/image" Target="../media/image26.png"/><Relationship Id="rId4" Type="http://schemas.openxmlformats.org/officeDocument/2006/relationships/image" Target="../media/image30.wmf"/><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3" Type="http://schemas.openxmlformats.org/officeDocument/2006/relationships/image" Target="../media/image274.png"/><Relationship Id="rId18" Type="http://schemas.openxmlformats.org/officeDocument/2006/relationships/image" Target="../media/image51.png"/><Relationship Id="rId3" Type="http://schemas.openxmlformats.org/officeDocument/2006/relationships/image" Target="../media/image261.png"/><Relationship Id="rId7" Type="http://schemas.openxmlformats.org/officeDocument/2006/relationships/image" Target="../media/image500.png"/><Relationship Id="rId12" Type="http://schemas.openxmlformats.org/officeDocument/2006/relationships/image" Target="../media/image290.png"/><Relationship Id="rId17" Type="http://schemas.openxmlformats.org/officeDocument/2006/relationships/image" Target="../media/image295.png"/><Relationship Id="rId2" Type="http://schemas.openxmlformats.org/officeDocument/2006/relationships/image" Target="../media/image2600.png"/><Relationship Id="rId16" Type="http://schemas.openxmlformats.org/officeDocument/2006/relationships/image" Target="../media/image277.png"/><Relationship Id="rId1" Type="http://schemas.openxmlformats.org/officeDocument/2006/relationships/slideLayout" Target="../slideLayouts/slideLayout9.xml"/><Relationship Id="rId6" Type="http://schemas.openxmlformats.org/officeDocument/2006/relationships/image" Target="../media/image490.png"/><Relationship Id="rId11" Type="http://schemas.openxmlformats.org/officeDocument/2006/relationships/image" Target="../media/image273.png"/><Relationship Id="rId5" Type="http://schemas.openxmlformats.org/officeDocument/2006/relationships/image" Target="../media/image480.png"/><Relationship Id="rId15" Type="http://schemas.openxmlformats.org/officeDocument/2006/relationships/image" Target="../media/image276.png"/><Relationship Id="rId19" Type="http://schemas.openxmlformats.org/officeDocument/2006/relationships/image" Target="../media/image52.png"/><Relationship Id="rId4" Type="http://schemas.openxmlformats.org/officeDocument/2006/relationships/image" Target="../media/image2620.png"/><Relationship Id="rId9" Type="http://schemas.openxmlformats.org/officeDocument/2006/relationships/image" Target="../media/image288.png"/><Relationship Id="rId14" Type="http://schemas.openxmlformats.org/officeDocument/2006/relationships/image" Target="../media/image275.png"/></Relationships>
</file>

<file path=ppt/slides/_rels/slide1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24" Type="http://schemas.openxmlformats.org/officeDocument/2006/relationships/image" Target="../media/image60.png"/><Relationship Id="rId5" Type="http://schemas.openxmlformats.org/officeDocument/2006/relationships/image" Target="NULL"/><Relationship Id="rId15" Type="http://schemas.openxmlformats.org/officeDocument/2006/relationships/image" Target="../media/image530.png"/><Relationship Id="rId23"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53.png"/><Relationship Id="rId14" Type="http://schemas.openxmlformats.org/officeDocument/2006/relationships/image" Target="NULL"/><Relationship Id="rId22"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284.png"/><Relationship Id="rId13" Type="http://schemas.openxmlformats.org/officeDocument/2006/relationships/image" Target="../media/image293.png"/><Relationship Id="rId3" Type="http://schemas.openxmlformats.org/officeDocument/2006/relationships/image" Target="../media/image55.png"/><Relationship Id="rId7" Type="http://schemas.openxmlformats.org/officeDocument/2006/relationships/image" Target="../media/image283.png"/><Relationship Id="rId12" Type="http://schemas.openxmlformats.org/officeDocument/2006/relationships/image" Target="../media/image292.png"/><Relationship Id="rId2" Type="http://schemas.openxmlformats.org/officeDocument/2006/relationships/image" Target="../media/image278.png"/><Relationship Id="rId1" Type="http://schemas.openxmlformats.org/officeDocument/2006/relationships/slideLayout" Target="../slideLayouts/slideLayout9.xml"/><Relationship Id="rId6" Type="http://schemas.openxmlformats.org/officeDocument/2006/relationships/image" Target="../media/image2820.png"/><Relationship Id="rId11" Type="http://schemas.openxmlformats.org/officeDocument/2006/relationships/image" Target="../media/image291.png"/><Relationship Id="rId5" Type="http://schemas.openxmlformats.org/officeDocument/2006/relationships/image" Target="../media/image281.png"/><Relationship Id="rId10" Type="http://schemas.openxmlformats.org/officeDocument/2006/relationships/image" Target="../media/image289.png"/><Relationship Id="rId4" Type="http://schemas.openxmlformats.org/officeDocument/2006/relationships/image" Target="../media/image56.png"/><Relationship Id="rId9" Type="http://schemas.openxmlformats.org/officeDocument/2006/relationships/image" Target="../media/image286.png"/><Relationship Id="rId14" Type="http://schemas.openxmlformats.org/officeDocument/2006/relationships/image" Target="../media/image294.png"/></Relationships>
</file>

<file path=ppt/slides/_rels/slide16.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299.png"/><Relationship Id="rId7" Type="http://schemas.openxmlformats.org/officeDocument/2006/relationships/image" Target="../media/image303.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9.png"/><Relationship Id="rId7" Type="http://schemas.openxmlformats.org/officeDocument/2006/relationships/image" Target="../media/image74.png"/><Relationship Id="rId2" Type="http://schemas.openxmlformats.org/officeDocument/2006/relationships/image" Target="../media/image580.png"/><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80.png"/><Relationship Id="rId11" Type="http://schemas.openxmlformats.org/officeDocument/2006/relationships/image" Target="../media/image65.png"/><Relationship Id="rId5" Type="http://schemas.openxmlformats.org/officeDocument/2006/relationships/image" Target="../media/image79.png"/><Relationship Id="rId10" Type="http://schemas.openxmlformats.org/officeDocument/2006/relationships/image" Target="../media/image64.png"/><Relationship Id="rId4" Type="http://schemas.openxmlformats.org/officeDocument/2006/relationships/image" Target="../media/image78.png"/><Relationship Id="rId9"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0.png"/><Relationship Id="rId7"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91.png"/><Relationship Id="rId4" Type="http://schemas.openxmlformats.org/officeDocument/2006/relationships/image" Target="../media/image90.png"/><Relationship Id="rId9" Type="http://schemas.openxmlformats.org/officeDocument/2006/relationships/image" Target="../media/image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97.png"/><Relationship Id="rId7" Type="http://schemas.openxmlformats.org/officeDocument/2006/relationships/image" Target="../media/image760.png"/><Relationship Id="rId2"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100.png"/><Relationship Id="rId5" Type="http://schemas.openxmlformats.org/officeDocument/2006/relationships/image" Target="../media/image750.png"/><Relationship Id="rId10" Type="http://schemas.openxmlformats.org/officeDocument/2006/relationships/image" Target="../media/image84.png"/><Relationship Id="rId4" Type="http://schemas.openxmlformats.org/officeDocument/2006/relationships/image" Target="../media/image98.png"/><Relationship Id="rId9" Type="http://schemas.openxmlformats.org/officeDocument/2006/relationships/image" Target="../media/image103.png"/></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21.png"/><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NULL"/><Relationship Id="rId4" Type="http://schemas.openxmlformats.org/officeDocument/2006/relationships/image" Target="../media/image87.png"/><Relationship Id="rId9" Type="http://schemas.openxmlformats.org/officeDocument/2006/relationships/image" Target="../media/image92.png"/></Relationships>
</file>

<file path=ppt/slides/_rels/slide22.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NULL"/><Relationship Id="rId2" Type="http://schemas.openxmlformats.org/officeDocument/2006/relationships/image" Target="../media/image94.png"/><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media/image870.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99.png"/><Relationship Id="rId7" Type="http://schemas.openxmlformats.org/officeDocument/2006/relationships/image" Target="../media/image920.png"/><Relationship Id="rId12" Type="http://schemas.openxmlformats.org/officeDocument/2006/relationships/image" Target="NULL"/><Relationship Id="rId2" Type="http://schemas.openxmlformats.org/officeDocument/2006/relationships/image" Target="../media/image890.png"/><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101.png"/><Relationship Id="rId10" Type="http://schemas.openxmlformats.org/officeDocument/2006/relationships/image" Target="../media/image930.png"/><Relationship Id="rId4" Type="http://schemas.openxmlformats.org/officeDocument/2006/relationships/image" Target="NULL"/><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13" Type="http://schemas.openxmlformats.org/officeDocument/2006/relationships/image" Target="../media/image102.png"/><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image" Target="../media/image990.png"/><Relationship Id="rId21" Type="http://schemas.openxmlformats.org/officeDocument/2006/relationships/image" Target="../media/image104.png"/><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image" Target="../media/image940.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9.xml"/><Relationship Id="rId24"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105.png"/><Relationship Id="rId2"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25.png"/><Relationship Id="rId1" Type="http://schemas.openxmlformats.org/officeDocument/2006/relationships/slideLayout" Target="../slideLayouts/slideLayout9.xml"/><Relationship Id="rId5" Type="http://schemas.openxmlformats.org/officeDocument/2006/relationships/image" Target="../media/image128.png"/><Relationship Id="rId4" Type="http://schemas.openxmlformats.org/officeDocument/2006/relationships/image" Target="../media/image127.png"/></Relationships>
</file>

<file path=ppt/slides/_rels/slide29.xml.rels><?xml version="1.0" encoding="UTF-8" standalone="yes"?>
<Relationships xmlns="http://schemas.openxmlformats.org/package/2006/relationships"><Relationship Id="rId8" Type="http://schemas.openxmlformats.org/officeDocument/2006/relationships/image" Target="../media/image1020.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9.xml"/><Relationship Id="rId6" Type="http://schemas.openxmlformats.org/officeDocument/2006/relationships/image" Target="../media/image1010.png"/><Relationship Id="rId5" Type="http://schemas.openxmlformats.org/officeDocument/2006/relationships/image" Target="../media/image132.png"/><Relationship Id="rId4" Type="http://schemas.openxmlformats.org/officeDocument/2006/relationships/image" Target="../media/image950.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12.png"/><Relationship Id="rId18" Type="http://schemas.openxmlformats.org/officeDocument/2006/relationships/image" Target="../media/image1111.png"/><Relationship Id="rId3" Type="http://schemas.openxmlformats.org/officeDocument/2006/relationships/image" Target="../media/image107.png"/><Relationship Id="rId21" Type="http://schemas.openxmlformats.org/officeDocument/2006/relationships/image" Target="../media/image119.png"/><Relationship Id="rId7" Type="http://schemas.openxmlformats.org/officeDocument/2006/relationships/image" Target="../media/image111.png"/><Relationship Id="rId12" Type="http://schemas.openxmlformats.org/officeDocument/2006/relationships/image" Target="../media/image106.png"/><Relationship Id="rId17" Type="http://schemas.openxmlformats.org/officeDocument/2006/relationships/image" Target="../media/image116.png"/><Relationship Id="rId2" Type="http://schemas.openxmlformats.org/officeDocument/2006/relationships/slideLayout" Target="../slideLayouts/slideLayout9.xml"/><Relationship Id="rId16" Type="http://schemas.openxmlformats.org/officeDocument/2006/relationships/image" Target="../media/image115.png"/><Relationship Id="rId20" Type="http://schemas.openxmlformats.org/officeDocument/2006/relationships/image" Target="../media/image118.png"/><Relationship Id="rId1" Type="http://schemas.openxmlformats.org/officeDocument/2006/relationships/vmlDrawing" Target="../drawings/vmlDrawing5.vml"/><Relationship Id="rId6" Type="http://schemas.openxmlformats.org/officeDocument/2006/relationships/image" Target="../media/image110.png"/><Relationship Id="rId11" Type="http://schemas.openxmlformats.org/officeDocument/2006/relationships/oleObject" Target="../embeddings/oleObject20.bin"/><Relationship Id="rId24" Type="http://schemas.openxmlformats.org/officeDocument/2006/relationships/image" Target="../media/image133.png"/><Relationship Id="rId5" Type="http://schemas.openxmlformats.org/officeDocument/2006/relationships/image" Target="../media/image109.png"/><Relationship Id="rId15" Type="http://schemas.openxmlformats.org/officeDocument/2006/relationships/image" Target="../media/image114.png"/><Relationship Id="rId23" Type="http://schemas.openxmlformats.org/officeDocument/2006/relationships/image" Target="../media/image131.png"/><Relationship Id="rId10" Type="http://schemas.openxmlformats.org/officeDocument/2006/relationships/image" Target="../media/image106.png"/><Relationship Id="rId19" Type="http://schemas.openxmlformats.org/officeDocument/2006/relationships/image" Target="../media/image117.png"/><Relationship Id="rId4" Type="http://schemas.openxmlformats.org/officeDocument/2006/relationships/image" Target="../media/image108.png"/><Relationship Id="rId9" Type="http://schemas.openxmlformats.org/officeDocument/2006/relationships/oleObject" Target="../embeddings/oleObject2.bin"/><Relationship Id="rId14" Type="http://schemas.openxmlformats.org/officeDocument/2006/relationships/image" Target="../media/image113.png"/><Relationship Id="rId22" Type="http://schemas.openxmlformats.org/officeDocument/2006/relationships/image" Target="../media/image126.png"/></Relationships>
</file>

<file path=ppt/slides/_rels/slide3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51.png"/><Relationship Id="rId3" Type="http://schemas.openxmlformats.org/officeDocument/2006/relationships/image" Target="../media/image136.png"/><Relationship Id="rId21" Type="http://schemas.openxmlformats.org/officeDocument/2006/relationships/image" Target="../media/image154.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10" Type="http://schemas.openxmlformats.org/officeDocument/2006/relationships/image" Target="../media/image143.png"/><Relationship Id="rId19" Type="http://schemas.openxmlformats.org/officeDocument/2006/relationships/image" Target="../media/image152.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5.xml.rels><?xml version="1.0" encoding="UTF-8" standalone="yes"?>
<Relationships xmlns="http://schemas.openxmlformats.org/package/2006/relationships"><Relationship Id="rId8" Type="http://schemas.openxmlformats.org/officeDocument/2006/relationships/image" Target="../media/image1520.png"/><Relationship Id="rId13" Type="http://schemas.openxmlformats.org/officeDocument/2006/relationships/image" Target="../media/image1570.png"/><Relationship Id="rId3" Type="http://schemas.openxmlformats.org/officeDocument/2006/relationships/image" Target="../media/image158.png"/><Relationship Id="rId7" Type="http://schemas.openxmlformats.org/officeDocument/2006/relationships/image" Target="../media/image1510.png"/><Relationship Id="rId12" Type="http://schemas.openxmlformats.org/officeDocument/2006/relationships/image" Target="../media/image1560.png"/><Relationship Id="rId2" Type="http://schemas.openxmlformats.org/officeDocument/2006/relationships/image" Target="../media/image1460.png"/><Relationship Id="rId16" Type="http://schemas.openxmlformats.org/officeDocument/2006/relationships/image" Target="../media/image160.png"/><Relationship Id="rId1" Type="http://schemas.openxmlformats.org/officeDocument/2006/relationships/slideLayout" Target="../slideLayouts/slideLayout9.xml"/><Relationship Id="rId6" Type="http://schemas.openxmlformats.org/officeDocument/2006/relationships/image" Target="../media/image1500.png"/><Relationship Id="rId11" Type="http://schemas.openxmlformats.org/officeDocument/2006/relationships/image" Target="../media/image1550.png"/><Relationship Id="rId5" Type="http://schemas.openxmlformats.org/officeDocument/2006/relationships/image" Target="../media/image1490.png"/><Relationship Id="rId15" Type="http://schemas.openxmlformats.org/officeDocument/2006/relationships/image" Target="../media/image1590.png"/><Relationship Id="rId10" Type="http://schemas.openxmlformats.org/officeDocument/2006/relationships/image" Target="../media/image1540.png"/><Relationship Id="rId4" Type="http://schemas.openxmlformats.org/officeDocument/2006/relationships/image" Target="../media/image159.png"/><Relationship Id="rId9" Type="http://schemas.openxmlformats.org/officeDocument/2006/relationships/image" Target="../media/image1530.png"/><Relationship Id="rId14" Type="http://schemas.openxmlformats.org/officeDocument/2006/relationships/image" Target="../media/image1580.png"/></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14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media/image1131.png"/><Relationship Id="rId2" Type="http://schemas.openxmlformats.org/officeDocument/2006/relationships/image" Target="../media/image1110.png"/><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media/image1120.png"/><Relationship Id="rId5" Type="http://schemas.openxmlformats.org/officeDocument/2006/relationships/image" Target="NULL"/><Relationship Id="rId15" Type="http://schemas.openxmlformats.org/officeDocument/2006/relationships/image" Target="../media/image1160.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media/image1150.png"/></Relationships>
</file>

<file path=ppt/slides/_rels/slide3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170.png"/><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8.xml.rels><?xml version="1.0" encoding="UTF-8" standalone="yes"?>
<Relationships xmlns="http://schemas.openxmlformats.org/package/2006/relationships"><Relationship Id="rId8" Type="http://schemas.openxmlformats.org/officeDocument/2006/relationships/image" Target="../media/image1180.png"/><Relationship Id="rId13" Type="http://schemas.openxmlformats.org/officeDocument/2006/relationships/image" Target="../media/image1390.png"/><Relationship Id="rId3" Type="http://schemas.openxmlformats.org/officeDocument/2006/relationships/image" Target="NULL"/><Relationship Id="rId7" Type="http://schemas.openxmlformats.org/officeDocument/2006/relationships/image" Target="../media/image174.png"/><Relationship Id="rId12" Type="http://schemas.openxmlformats.org/officeDocument/2006/relationships/image" Target="../media/image1380.png"/><Relationship Id="rId2" Type="http://schemas.openxmlformats.org/officeDocument/2006/relationships/image" Target="NULL"/><Relationship Id="rId1" Type="http://schemas.openxmlformats.org/officeDocument/2006/relationships/slideLayout" Target="../slideLayouts/slideLayout9.xml"/><Relationship Id="rId6" Type="http://schemas.openxmlformats.org/officeDocument/2006/relationships/image" Target="../media/image173.png"/><Relationship Id="rId11" Type="http://schemas.openxmlformats.org/officeDocument/2006/relationships/image" Target="../media/image1370.png"/><Relationship Id="rId5" Type="http://schemas.openxmlformats.org/officeDocument/2006/relationships/image" Target="../media/image162.png"/><Relationship Id="rId15" Type="http://schemas.openxmlformats.org/officeDocument/2006/relationships/image" Target="../media/image1410.png"/><Relationship Id="rId10" Type="http://schemas.openxmlformats.org/officeDocument/2006/relationships/image" Target="../media/image1360.png"/><Relationship Id="rId4" Type="http://schemas.openxmlformats.org/officeDocument/2006/relationships/image" Target="../media/image161.png"/><Relationship Id="rId9" Type="http://schemas.openxmlformats.org/officeDocument/2006/relationships/image" Target="../media/image1190.png"/><Relationship Id="rId14" Type="http://schemas.openxmlformats.org/officeDocument/2006/relationships/image" Target="../media/image1400.png"/></Relationships>
</file>

<file path=ppt/slides/_rels/slide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9.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control" Target="../activeX/activeX5.xml"/><Relationship Id="rId2" Type="http://schemas.openxmlformats.org/officeDocument/2006/relationships/control" Target="../activeX/activeX4.xml"/><Relationship Id="rId1" Type="http://schemas.openxmlformats.org/officeDocument/2006/relationships/vmlDrawing" Target="../drawings/vmlDrawing6.v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1630.png"/><Relationship Id="rId3" Type="http://schemas.openxmlformats.org/officeDocument/2006/relationships/image" Target="../media/image167.jpeg"/><Relationship Id="rId7" Type="http://schemas.openxmlformats.org/officeDocument/2006/relationships/image" Target="NULL"/><Relationship Id="rId12" Type="http://schemas.openxmlformats.org/officeDocument/2006/relationships/image" Target="../media/image1620.png"/><Relationship Id="rId17" Type="http://schemas.openxmlformats.org/officeDocument/2006/relationships/image" Target="NULL"/><Relationship Id="rId2" Type="http://schemas.openxmlformats.org/officeDocument/2006/relationships/image" Target="NULL"/><Relationship Id="rId16" Type="http://schemas.openxmlformats.org/officeDocument/2006/relationships/image" Target="NULL"/><Relationship Id="rId1" Type="http://schemas.openxmlformats.org/officeDocument/2006/relationships/slideLayout" Target="../slideLayouts/slideLayout9.xml"/><Relationship Id="rId11" Type="http://schemas.openxmlformats.org/officeDocument/2006/relationships/image" Target="../media/image1610.png"/><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1470.png"/><Relationship Id="rId9" Type="http://schemas.openxmlformats.org/officeDocument/2006/relationships/image" Target="../media/image1450.png"/><Relationship Id="rId14"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6.png"/><Relationship Id="rId18" Type="http://schemas.openxmlformats.org/officeDocument/2006/relationships/image" Target="NULL"/><Relationship Id="rId3" Type="http://schemas.openxmlformats.org/officeDocument/2006/relationships/image" Target="../media/image1640.png"/><Relationship Id="rId21" Type="http://schemas.openxmlformats.org/officeDocument/2006/relationships/image" Target="../media/image1790.png"/><Relationship Id="rId7" Type="http://schemas.openxmlformats.org/officeDocument/2006/relationships/image" Target="../media/image168.png"/><Relationship Id="rId12" Type="http://schemas.openxmlformats.org/officeDocument/2006/relationships/image" Target="../media/image175.png"/><Relationship Id="rId17" Type="http://schemas.openxmlformats.org/officeDocument/2006/relationships/image" Target="../media/image179.png"/><Relationship Id="rId2" Type="http://schemas.openxmlformats.org/officeDocument/2006/relationships/image" Target="../media/image167.jpeg"/><Relationship Id="rId16" Type="http://schemas.openxmlformats.org/officeDocument/2006/relationships/image" Target="../media/image178.png"/><Relationship Id="rId20" Type="http://schemas.openxmlformats.org/officeDocument/2006/relationships/image" Target="../media/image1780.png"/><Relationship Id="rId1" Type="http://schemas.openxmlformats.org/officeDocument/2006/relationships/slideLayout" Target="../slideLayouts/slideLayout9.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0.png"/><Relationship Id="rId15" Type="http://schemas.openxmlformats.org/officeDocument/2006/relationships/image" Target="NULL"/><Relationship Id="rId10" Type="http://schemas.openxmlformats.org/officeDocument/2006/relationships/image" Target="../media/image171.png"/><Relationship Id="rId19" Type="http://schemas.openxmlformats.org/officeDocument/2006/relationships/image" Target="../media/image180.png"/><Relationship Id="rId4" Type="http://schemas.openxmlformats.org/officeDocument/2006/relationships/image" Target="../media/image1650.png"/><Relationship Id="rId9" Type="http://schemas.openxmlformats.org/officeDocument/2006/relationships/image" Target="../media/image170.png"/><Relationship Id="rId14" Type="http://schemas.openxmlformats.org/officeDocument/2006/relationships/image" Target="../media/image177.png"/><Relationship Id="rId22" Type="http://schemas.openxmlformats.org/officeDocument/2006/relationships/image" Target="../media/image181.png"/></Relationships>
</file>

<file path=ppt/slides/_rels/slide44.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6.png"/><Relationship Id="rId18" Type="http://schemas.openxmlformats.org/officeDocument/2006/relationships/image" Target="../media/image201.png"/><Relationship Id="rId3" Type="http://schemas.openxmlformats.org/officeDocument/2006/relationships/image" Target="../media/image188.png"/><Relationship Id="rId21" Type="http://schemas.openxmlformats.org/officeDocument/2006/relationships/image" Target="../media/image204.png"/><Relationship Id="rId7" Type="http://schemas.openxmlformats.org/officeDocument/2006/relationships/image" Target="../media/image189.png"/><Relationship Id="rId12" Type="http://schemas.openxmlformats.org/officeDocument/2006/relationships/image" Target="../media/image195.png"/><Relationship Id="rId17" Type="http://schemas.openxmlformats.org/officeDocument/2006/relationships/image" Target="../media/image200.png"/><Relationship Id="rId25" Type="http://schemas.openxmlformats.org/officeDocument/2006/relationships/image" Target="../media/image208.png"/><Relationship Id="rId2" Type="http://schemas.openxmlformats.org/officeDocument/2006/relationships/image" Target="../media/image182.png"/><Relationship Id="rId16" Type="http://schemas.openxmlformats.org/officeDocument/2006/relationships/image" Target="../media/image168.jpeg"/><Relationship Id="rId20" Type="http://schemas.openxmlformats.org/officeDocument/2006/relationships/image" Target="../media/image203.png"/><Relationship Id="rId1" Type="http://schemas.openxmlformats.org/officeDocument/2006/relationships/slideLayout" Target="../slideLayouts/slideLayout9.xml"/><Relationship Id="rId6" Type="http://schemas.openxmlformats.org/officeDocument/2006/relationships/image" Target="../media/image1880.png"/><Relationship Id="rId11" Type="http://schemas.openxmlformats.org/officeDocument/2006/relationships/image" Target="../media/image194.png"/><Relationship Id="rId24" Type="http://schemas.openxmlformats.org/officeDocument/2006/relationships/image" Target="../media/image207.png"/><Relationship Id="rId5" Type="http://schemas.openxmlformats.org/officeDocument/2006/relationships/image" Target="../media/image1820.png"/><Relationship Id="rId15" Type="http://schemas.openxmlformats.org/officeDocument/2006/relationships/image" Target="../media/image198.png"/><Relationship Id="rId23" Type="http://schemas.openxmlformats.org/officeDocument/2006/relationships/image" Target="../media/image206.png"/><Relationship Id="rId10" Type="http://schemas.openxmlformats.org/officeDocument/2006/relationships/image" Target="../media/image193.png"/><Relationship Id="rId19" Type="http://schemas.openxmlformats.org/officeDocument/2006/relationships/image" Target="../media/image202.png"/><Relationship Id="rId4" Type="http://schemas.openxmlformats.org/officeDocument/2006/relationships/image" Target="../media/image167.jpeg"/><Relationship Id="rId9" Type="http://schemas.openxmlformats.org/officeDocument/2006/relationships/image" Target="../media/image192.png"/><Relationship Id="rId14" Type="http://schemas.openxmlformats.org/officeDocument/2006/relationships/image" Target="../media/image197.png"/><Relationship Id="rId22" Type="http://schemas.openxmlformats.org/officeDocument/2006/relationships/image" Target="../media/image205.png"/></Relationships>
</file>

<file path=ppt/slides/_rels/slide45.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1.png"/><Relationship Id="rId26" Type="http://schemas.openxmlformats.org/officeDocument/2006/relationships/image" Target="../media/image229.png"/><Relationship Id="rId3" Type="http://schemas.openxmlformats.org/officeDocument/2006/relationships/image" Target="../media/image191.png"/><Relationship Id="rId21" Type="http://schemas.openxmlformats.org/officeDocument/2006/relationships/image" Target="../media/image224.png"/><Relationship Id="rId7" Type="http://schemas.openxmlformats.org/officeDocument/2006/relationships/image" Target="../media/image211.png"/><Relationship Id="rId12" Type="http://schemas.openxmlformats.org/officeDocument/2006/relationships/image" Target="../media/image216.png"/><Relationship Id="rId17" Type="http://schemas.openxmlformats.org/officeDocument/2006/relationships/image" Target="../media/image168.jpeg"/><Relationship Id="rId25" Type="http://schemas.openxmlformats.org/officeDocument/2006/relationships/image" Target="../media/image228.png"/><Relationship Id="rId2" Type="http://schemas.openxmlformats.org/officeDocument/2006/relationships/image" Target="../media/image209.png"/><Relationship Id="rId16" Type="http://schemas.openxmlformats.org/officeDocument/2006/relationships/image" Target="../media/image220.png"/><Relationship Id="rId20" Type="http://schemas.openxmlformats.org/officeDocument/2006/relationships/image" Target="../media/image223.png"/><Relationship Id="rId29" Type="http://schemas.openxmlformats.org/officeDocument/2006/relationships/image" Target="../media/image232.png"/><Relationship Id="rId1" Type="http://schemas.openxmlformats.org/officeDocument/2006/relationships/slideLayout" Target="../slideLayouts/slideLayout9.xml"/><Relationship Id="rId6" Type="http://schemas.openxmlformats.org/officeDocument/2006/relationships/image" Target="../media/image210.png"/><Relationship Id="rId11" Type="http://schemas.openxmlformats.org/officeDocument/2006/relationships/image" Target="../media/image215.png"/><Relationship Id="rId24" Type="http://schemas.openxmlformats.org/officeDocument/2006/relationships/image" Target="../media/image227.png"/><Relationship Id="rId15" Type="http://schemas.openxmlformats.org/officeDocument/2006/relationships/image" Target="../media/image219.png"/><Relationship Id="rId23" Type="http://schemas.openxmlformats.org/officeDocument/2006/relationships/image" Target="../media/image226.png"/><Relationship Id="rId28" Type="http://schemas.openxmlformats.org/officeDocument/2006/relationships/image" Target="../media/image231.png"/><Relationship Id="rId10" Type="http://schemas.openxmlformats.org/officeDocument/2006/relationships/image" Target="../media/image214.png"/><Relationship Id="rId19" Type="http://schemas.openxmlformats.org/officeDocument/2006/relationships/image" Target="../media/image222.png"/><Relationship Id="rId4" Type="http://schemas.openxmlformats.org/officeDocument/2006/relationships/image" Target="../media/image167.jpe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5.png"/><Relationship Id="rId27" Type="http://schemas.openxmlformats.org/officeDocument/2006/relationships/image" Target="../media/image230.png"/><Relationship Id="rId30" Type="http://schemas.openxmlformats.org/officeDocument/2006/relationships/image" Target="../media/image199.png"/></Relationships>
</file>

<file path=ppt/slides/_rels/slide4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8.png"/><Relationship Id="rId26" Type="http://schemas.openxmlformats.org/officeDocument/2006/relationships/image" Target="../media/image256.png"/><Relationship Id="rId3" Type="http://schemas.openxmlformats.org/officeDocument/2006/relationships/image" Target="../media/image234.png"/><Relationship Id="rId21" Type="http://schemas.openxmlformats.org/officeDocument/2006/relationships/image" Target="../media/image251.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7.png"/><Relationship Id="rId25" Type="http://schemas.openxmlformats.org/officeDocument/2006/relationships/image" Target="../media/image255.png"/><Relationship Id="rId33" Type="http://schemas.openxmlformats.org/officeDocument/2006/relationships/image" Target="../media/image264.png"/><Relationship Id="rId2" Type="http://schemas.openxmlformats.org/officeDocument/2006/relationships/image" Target="../media/image167.jpeg"/><Relationship Id="rId16" Type="http://schemas.openxmlformats.org/officeDocument/2006/relationships/image" Target="../media/image246.png"/><Relationship Id="rId20" Type="http://schemas.openxmlformats.org/officeDocument/2006/relationships/image" Target="../media/image250.png"/><Relationship Id="rId29" Type="http://schemas.openxmlformats.org/officeDocument/2006/relationships/image" Target="../media/image259.png"/><Relationship Id="rId1" Type="http://schemas.openxmlformats.org/officeDocument/2006/relationships/slideLayout" Target="../slideLayouts/slideLayout9.xml"/><Relationship Id="rId6" Type="http://schemas.openxmlformats.org/officeDocument/2006/relationships/image" Target="../media/image237.png"/><Relationship Id="rId11" Type="http://schemas.openxmlformats.org/officeDocument/2006/relationships/image" Target="../media/image242.png"/><Relationship Id="rId24" Type="http://schemas.openxmlformats.org/officeDocument/2006/relationships/image" Target="../media/image254.png"/><Relationship Id="rId32" Type="http://schemas.openxmlformats.org/officeDocument/2006/relationships/image" Target="../media/image263.png"/><Relationship Id="rId5" Type="http://schemas.openxmlformats.org/officeDocument/2006/relationships/image" Target="../media/image236.png"/><Relationship Id="rId15" Type="http://schemas.openxmlformats.org/officeDocument/2006/relationships/image" Target="../media/image245.png"/><Relationship Id="rId23" Type="http://schemas.openxmlformats.org/officeDocument/2006/relationships/image" Target="../media/image253.png"/><Relationship Id="rId28" Type="http://schemas.openxmlformats.org/officeDocument/2006/relationships/image" Target="../media/image258.png"/><Relationship Id="rId10" Type="http://schemas.openxmlformats.org/officeDocument/2006/relationships/image" Target="../media/image241.png"/><Relationship Id="rId19" Type="http://schemas.openxmlformats.org/officeDocument/2006/relationships/image" Target="../media/image249.png"/><Relationship Id="rId31" Type="http://schemas.openxmlformats.org/officeDocument/2006/relationships/image" Target="../media/image262.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168.jpeg"/><Relationship Id="rId22" Type="http://schemas.openxmlformats.org/officeDocument/2006/relationships/image" Target="../media/image252.png"/><Relationship Id="rId27" Type="http://schemas.openxmlformats.org/officeDocument/2006/relationships/image" Target="../media/image257.png"/><Relationship Id="rId30" Type="http://schemas.openxmlformats.org/officeDocument/2006/relationships/image" Target="../media/image260.png"/></Relationships>
</file>

<file path=ppt/slides/_rels/slide47.xml.rels><?xml version="1.0" encoding="UTF-8" standalone="yes"?>
<Relationships xmlns="http://schemas.openxmlformats.org/package/2006/relationships"><Relationship Id="rId3" Type="http://schemas.openxmlformats.org/officeDocument/2006/relationships/image" Target="../media/image2130.png"/><Relationship Id="rId2" Type="http://schemas.openxmlformats.org/officeDocument/2006/relationships/image" Target="../media/image233.png"/><Relationship Id="rId1" Type="http://schemas.openxmlformats.org/officeDocument/2006/relationships/slideLayout" Target="../slideLayouts/slideLayout9.xml"/><Relationship Id="rId5" Type="http://schemas.openxmlformats.org/officeDocument/2006/relationships/image" Target="../media/image2150.png"/><Relationship Id="rId4" Type="http://schemas.openxmlformats.org/officeDocument/2006/relationships/image" Target="../media/image265.png"/></Relationships>
</file>

<file path=ppt/slides/_rels/slide48.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97.png"/><Relationship Id="rId3" Type="http://schemas.openxmlformats.org/officeDocument/2006/relationships/image" Target="../media/image266.png"/><Relationship Id="rId7" Type="http://schemas.openxmlformats.org/officeDocument/2006/relationships/image" Target="../media/image270.png"/><Relationship Id="rId12" Type="http://schemas.openxmlformats.org/officeDocument/2006/relationships/image" Target="../media/image296.png"/><Relationship Id="rId2" Type="http://schemas.openxmlformats.org/officeDocument/2006/relationships/image" Target="../media/image265.png"/><Relationship Id="rId1" Type="http://schemas.openxmlformats.org/officeDocument/2006/relationships/slideLayout" Target="../slideLayouts/slideLayout9.xml"/><Relationship Id="rId6" Type="http://schemas.openxmlformats.org/officeDocument/2006/relationships/image" Target="../media/image269.png"/><Relationship Id="rId11" Type="http://schemas.openxmlformats.org/officeDocument/2006/relationships/image" Target="../media/image287.png"/><Relationship Id="rId5" Type="http://schemas.openxmlformats.org/officeDocument/2006/relationships/image" Target="../media/image268.png"/><Relationship Id="rId15" Type="http://schemas.openxmlformats.org/officeDocument/2006/relationships/image" Target="../media/image307.png"/><Relationship Id="rId10" Type="http://schemas.openxmlformats.org/officeDocument/2006/relationships/image" Target="../media/image282.png"/><Relationship Id="rId4" Type="http://schemas.openxmlformats.org/officeDocument/2006/relationships/image" Target="../media/image267.png"/><Relationship Id="rId9" Type="http://schemas.openxmlformats.org/officeDocument/2006/relationships/image" Target="../media/image280.png"/><Relationship Id="rId14" Type="http://schemas.openxmlformats.org/officeDocument/2006/relationships/image" Target="../media/image304.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72.png"/><Relationship Id="rId2" Type="http://schemas.openxmlformats.org/officeDocument/2006/relationships/control" Target="../activeX/activeX6.xml"/><Relationship Id="rId1" Type="http://schemas.openxmlformats.org/officeDocument/2006/relationships/vmlDrawing" Target="../drawings/vmlDrawing7.vml"/><Relationship Id="rId6" Type="http://schemas.openxmlformats.org/officeDocument/2006/relationships/image" Target="../media/image2711.png"/><Relationship Id="rId5" Type="http://schemas.openxmlformats.org/officeDocument/2006/relationships/image" Target="../media/image310.png"/><Relationship Id="rId4" Type="http://schemas.openxmlformats.org/officeDocument/2006/relationships/image" Target="../media/image309.pn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313.png"/><Relationship Id="rId3" Type="http://schemas.openxmlformats.org/officeDocument/2006/relationships/image" Target="../media/image285.png"/><Relationship Id="rId7" Type="http://schemas.openxmlformats.org/officeDocument/2006/relationships/image" Target="NULL"/><Relationship Id="rId12" Type="http://schemas.openxmlformats.org/officeDocument/2006/relationships/image" Target="../media/image312.png"/><Relationship Id="rId17" Type="http://schemas.openxmlformats.org/officeDocument/2006/relationships/image" Target="../media/image317.png"/><Relationship Id="rId2" Type="http://schemas.openxmlformats.org/officeDocument/2006/relationships/image" Target="../media/image2720.png"/><Relationship Id="rId16" Type="http://schemas.openxmlformats.org/officeDocument/2006/relationships/image" Target="../media/image316.png"/><Relationship Id="rId1" Type="http://schemas.openxmlformats.org/officeDocument/2006/relationships/slideLayout" Target="../slideLayouts/slideLayout9.xml"/><Relationship Id="rId11" Type="http://schemas.openxmlformats.org/officeDocument/2006/relationships/image" Target="NULL"/><Relationship Id="rId5" Type="http://schemas.openxmlformats.org/officeDocument/2006/relationships/image" Target="../media/image302.png"/><Relationship Id="rId15" Type="http://schemas.openxmlformats.org/officeDocument/2006/relationships/image" Target="../media/image315.png"/><Relationship Id="rId10" Type="http://schemas.openxmlformats.org/officeDocument/2006/relationships/image" Target="NULL"/><Relationship Id="rId4" Type="http://schemas.openxmlformats.org/officeDocument/2006/relationships/image" Target="../media/image298.png"/><Relationship Id="rId9" Type="http://schemas.openxmlformats.org/officeDocument/2006/relationships/image" Target="../media/image308.png"/><Relationship Id="rId14" Type="http://schemas.openxmlformats.org/officeDocument/2006/relationships/image" Target="../media/image3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image" Target="../media/image311.png"/><Relationship Id="rId7" Type="http://schemas.openxmlformats.org/officeDocument/2006/relationships/image" Target="../media/image322.png"/><Relationship Id="rId2" Type="http://schemas.openxmlformats.org/officeDocument/2006/relationships/image" Target="../media/image318.png"/><Relationship Id="rId1" Type="http://schemas.openxmlformats.org/officeDocument/2006/relationships/slideLayout" Target="../slideLayouts/slideLayout9.xml"/><Relationship Id="rId6" Type="http://schemas.openxmlformats.org/officeDocument/2006/relationships/image" Target="../media/image321.png"/><Relationship Id="rId5" Type="http://schemas.openxmlformats.org/officeDocument/2006/relationships/image" Target="../media/image319.png"/><Relationship Id="rId4" Type="http://schemas.openxmlformats.org/officeDocument/2006/relationships/image" Target="../media/image320.png"/></Relationships>
</file>

<file path=ppt/slides/_rels/slide53.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11.png"/><Relationship Id="rId7" Type="http://schemas.openxmlformats.org/officeDocument/2006/relationships/image" Target="../media/image329.png"/><Relationship Id="rId2" Type="http://schemas.openxmlformats.org/officeDocument/2006/relationships/image" Target="../media/image325.png"/><Relationship Id="rId1" Type="http://schemas.openxmlformats.org/officeDocument/2006/relationships/slideLayout" Target="../slideLayouts/slideLayout9.xml"/><Relationship Id="rId6" Type="http://schemas.openxmlformats.org/officeDocument/2006/relationships/image" Target="../media/image328.png"/><Relationship Id="rId5" Type="http://schemas.openxmlformats.org/officeDocument/2006/relationships/image" Target="../media/image327.png"/><Relationship Id="rId4" Type="http://schemas.openxmlformats.org/officeDocument/2006/relationships/image" Target="../media/image326.png"/></Relationships>
</file>

<file path=ppt/slides/_rels/slide54.xml.rels><?xml version="1.0" encoding="UTF-8" standalone="yes"?>
<Relationships xmlns="http://schemas.openxmlformats.org/package/2006/relationships"><Relationship Id="rId8" Type="http://schemas.openxmlformats.org/officeDocument/2006/relationships/image" Target="../media/image336.png"/><Relationship Id="rId3" Type="http://schemas.openxmlformats.org/officeDocument/2006/relationships/image" Target="../media/image331.png"/><Relationship Id="rId7" Type="http://schemas.openxmlformats.org/officeDocument/2006/relationships/image" Target="../media/image332.png"/><Relationship Id="rId2" Type="http://schemas.openxmlformats.org/officeDocument/2006/relationships/image" Target="../media/image311.png"/><Relationship Id="rId1" Type="http://schemas.openxmlformats.org/officeDocument/2006/relationships/slideLayout" Target="../slideLayouts/slideLayout9.xml"/><Relationship Id="rId6" Type="http://schemas.openxmlformats.org/officeDocument/2006/relationships/image" Target="../media/image334.png"/><Relationship Id="rId5" Type="http://schemas.openxmlformats.org/officeDocument/2006/relationships/image" Target="../media/image333.png"/><Relationship Id="rId10" Type="http://schemas.openxmlformats.org/officeDocument/2006/relationships/image" Target="../media/image2500.png"/><Relationship Id="rId4" Type="http://schemas.openxmlformats.org/officeDocument/2006/relationships/image" Target="../media/image323.png"/><Relationship Id="rId9" Type="http://schemas.openxmlformats.org/officeDocument/2006/relationships/image" Target="../media/image3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339.png"/><Relationship Id="rId7" Type="http://schemas.openxmlformats.org/officeDocument/2006/relationships/image" Target="../media/image343.png"/><Relationship Id="rId2" Type="http://schemas.openxmlformats.org/officeDocument/2006/relationships/image" Target="../media/image338.png"/><Relationship Id="rId1" Type="http://schemas.openxmlformats.org/officeDocument/2006/relationships/slideLayout" Target="../slideLayouts/slideLayout9.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 Id="rId9" Type="http://schemas.openxmlformats.org/officeDocument/2006/relationships/image" Target="../media/image345.png"/></Relationships>
</file>

<file path=ppt/slides/_rels/slide57.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9.xml"/><Relationship Id="rId4" Type="http://schemas.openxmlformats.org/officeDocument/2006/relationships/image" Target="../media/image312.gif"/></Relationships>
</file>

<file path=ppt/slides/_rels/slide58.xml.rels><?xml version="1.0" encoding="UTF-8" standalone="yes"?>
<Relationships xmlns="http://schemas.openxmlformats.org/package/2006/relationships"><Relationship Id="rId8" Type="http://schemas.openxmlformats.org/officeDocument/2006/relationships/image" Target="../media/image352.png"/><Relationship Id="rId3" Type="http://schemas.openxmlformats.org/officeDocument/2006/relationships/image" Target="../media/image350.png"/><Relationship Id="rId7" Type="http://schemas.openxmlformats.org/officeDocument/2006/relationships/image" Target="../media/image2821.png"/><Relationship Id="rId2" Type="http://schemas.openxmlformats.org/officeDocument/2006/relationships/image" Target="../media/image349.png"/><Relationship Id="rId1" Type="http://schemas.openxmlformats.org/officeDocument/2006/relationships/slideLayout" Target="../slideLayouts/slideLayout9.xml"/><Relationship Id="rId6" Type="http://schemas.openxmlformats.org/officeDocument/2006/relationships/image" Target="../media/image2700.png"/><Relationship Id="rId5" Type="http://schemas.openxmlformats.org/officeDocument/2006/relationships/image" Target="../media/image2680.png"/><Relationship Id="rId4" Type="http://schemas.openxmlformats.org/officeDocument/2006/relationships/image" Target="../media/image351.png"/></Relationships>
</file>

<file path=ppt/slides/_rels/slide59.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353.png"/><Relationship Id="rId1" Type="http://schemas.openxmlformats.org/officeDocument/2006/relationships/slideLayout" Target="../slideLayouts/slideLayout9.xml"/><Relationship Id="rId4" Type="http://schemas.openxmlformats.org/officeDocument/2006/relationships/image" Target="../media/image35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1.xml"/><Relationship Id="rId1" Type="http://schemas.openxmlformats.org/officeDocument/2006/relationships/vmlDrawing" Target="../drawings/vmlDrawing1.vml"/><Relationship Id="rId4" Type="http://schemas.openxmlformats.org/officeDocument/2006/relationships/image" Target="../media/image23.png"/></Relationships>
</file>

<file path=ppt/slides/_rels/slide60.xml.rels><?xml version="1.0" encoding="UTF-8" standalone="yes"?>
<Relationships xmlns="http://schemas.openxmlformats.org/package/2006/relationships"><Relationship Id="rId2" Type="http://schemas.openxmlformats.org/officeDocument/2006/relationships/image" Target="../media/image3080.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3090.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335.png"/></Relationships>
</file>

<file path=ppt/slides/_rels/slide65.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110.png"/><Relationship Id="rId7" Type="http://schemas.openxmlformats.org/officeDocument/2006/relationships/image" Target="../media/image3150.png"/><Relationship Id="rId12" Type="http://schemas.openxmlformats.org/officeDocument/2006/relationships/image" Target="../media/image363.png"/><Relationship Id="rId2" Type="http://schemas.openxmlformats.org/officeDocument/2006/relationships/image" Target="../media/image335.png"/><Relationship Id="rId1" Type="http://schemas.openxmlformats.org/officeDocument/2006/relationships/slideLayout" Target="../slideLayouts/slideLayout9.xml"/><Relationship Id="rId6" Type="http://schemas.openxmlformats.org/officeDocument/2006/relationships/image" Target="../media/image3140.png"/><Relationship Id="rId11" Type="http://schemas.openxmlformats.org/officeDocument/2006/relationships/image" Target="../media/image362.png"/><Relationship Id="rId5" Type="http://schemas.openxmlformats.org/officeDocument/2006/relationships/image" Target="../media/image348.png"/><Relationship Id="rId10" Type="http://schemas.openxmlformats.org/officeDocument/2006/relationships/image" Target="../media/image359.png"/><Relationship Id="rId4" Type="http://schemas.openxmlformats.org/officeDocument/2006/relationships/image" Target="../media/image357.png"/><Relationship Id="rId9" Type="http://schemas.openxmlformats.org/officeDocument/2006/relationships/image" Target="../media/image358.png"/></Relationships>
</file>

<file path=ppt/slides/_rels/slide66.xml.rels><?xml version="1.0" encoding="UTF-8" standalone="yes"?>
<Relationships xmlns="http://schemas.openxmlformats.org/package/2006/relationships"><Relationship Id="rId8" Type="http://schemas.openxmlformats.org/officeDocument/2006/relationships/image" Target="../media/image366.png"/><Relationship Id="rId3" Type="http://schemas.openxmlformats.org/officeDocument/2006/relationships/image" Target="../media/image3220.png"/><Relationship Id="rId7" Type="http://schemas.openxmlformats.org/officeDocument/2006/relationships/image" Target="../media/image3260.png"/><Relationship Id="rId2" Type="http://schemas.openxmlformats.org/officeDocument/2006/relationships/image" Target="../media/image360.png"/><Relationship Id="rId1" Type="http://schemas.openxmlformats.org/officeDocument/2006/relationships/slideLayout" Target="../slideLayouts/slideLayout9.xml"/><Relationship Id="rId6" Type="http://schemas.openxmlformats.org/officeDocument/2006/relationships/image" Target="../media/image361.png"/><Relationship Id="rId5" Type="http://schemas.openxmlformats.org/officeDocument/2006/relationships/image" Target="../media/image3240.png"/><Relationship Id="rId4" Type="http://schemas.openxmlformats.org/officeDocument/2006/relationships/image" Target="../media/image3230.png"/></Relationships>
</file>

<file path=ppt/slides/_rels/slide6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1.png"/><Relationship Id="rId1" Type="http://schemas.openxmlformats.org/officeDocument/2006/relationships/slideLayout" Target="../slideLayouts/slideLayout9.xml"/><Relationship Id="rId6" Type="http://schemas.openxmlformats.org/officeDocument/2006/relationships/image" Target="../media/image370.png"/><Relationship Id="rId5" Type="http://schemas.openxmlformats.org/officeDocument/2006/relationships/image" Target="../media/image369.png"/><Relationship Id="rId4" Type="http://schemas.openxmlformats.org/officeDocument/2006/relationships/image" Target="../media/image368.png"/></Relationships>
</file>

<file path=ppt/slides/_rels/slide68.xml.rels><?xml version="1.0" encoding="UTF-8" standalone="yes"?>
<Relationships xmlns="http://schemas.openxmlformats.org/package/2006/relationships"><Relationship Id="rId8" Type="http://schemas.openxmlformats.org/officeDocument/2006/relationships/image" Target="../media/image373.png"/><Relationship Id="rId3" Type="http://schemas.openxmlformats.org/officeDocument/2006/relationships/image" Target="../media/image3480.png"/><Relationship Id="rId7" Type="http://schemas.openxmlformats.org/officeDocument/2006/relationships/image" Target="../media/image372.png"/><Relationship Id="rId2" Type="http://schemas.openxmlformats.org/officeDocument/2006/relationships/image" Target="../media/image364.png"/><Relationship Id="rId1" Type="http://schemas.openxmlformats.org/officeDocument/2006/relationships/slideLayout" Target="../slideLayouts/slideLayout9.xml"/><Relationship Id="rId6" Type="http://schemas.openxmlformats.org/officeDocument/2006/relationships/image" Target="../media/image371.png"/><Relationship Id="rId11" Type="http://schemas.openxmlformats.org/officeDocument/2006/relationships/image" Target="../media/image376.png"/><Relationship Id="rId5" Type="http://schemas.openxmlformats.org/officeDocument/2006/relationships/image" Target="../media/image365.png"/><Relationship Id="rId10" Type="http://schemas.openxmlformats.org/officeDocument/2006/relationships/image" Target="../media/image375.png"/><Relationship Id="rId4" Type="http://schemas.openxmlformats.org/officeDocument/2006/relationships/image" Target="../media/image3560.png"/><Relationship Id="rId9" Type="http://schemas.openxmlformats.org/officeDocument/2006/relationships/image" Target="../media/image374.png"/></Relationships>
</file>

<file path=ppt/slides/_rels/slide69.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9.xml"/><Relationship Id="rId6" Type="http://schemas.openxmlformats.org/officeDocument/2006/relationships/image" Target="../media/image381.png"/><Relationship Id="rId5" Type="http://schemas.openxmlformats.org/officeDocument/2006/relationships/image" Target="../media/image380.png"/><Relationship Id="rId4" Type="http://schemas.openxmlformats.org/officeDocument/2006/relationships/image" Target="../media/image37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2.xml"/><Relationship Id="rId1" Type="http://schemas.openxmlformats.org/officeDocument/2006/relationships/vmlDrawing" Target="../drawings/vmlDrawing2.v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gif"/></Relationships>
</file>

<file path=ppt/slides/_rels/slide70.xml.rels><?xml version="1.0" encoding="UTF-8" standalone="yes"?>
<Relationships xmlns="http://schemas.openxmlformats.org/package/2006/relationships"><Relationship Id="rId3" Type="http://schemas.openxmlformats.org/officeDocument/2006/relationships/image" Target="../media/image383.png"/><Relationship Id="rId2" Type="http://schemas.openxmlformats.org/officeDocument/2006/relationships/image" Target="../media/image382.png"/><Relationship Id="rId1" Type="http://schemas.openxmlformats.org/officeDocument/2006/relationships/slideLayout" Target="../slideLayouts/slideLayout9.xml"/><Relationship Id="rId4" Type="http://schemas.openxmlformats.org/officeDocument/2006/relationships/image" Target="../media/image384.png"/></Relationships>
</file>

<file path=ppt/slides/_rels/slide71.xml.rels><?xml version="1.0" encoding="UTF-8" standalone="yes"?>
<Relationships xmlns="http://schemas.openxmlformats.org/package/2006/relationships"><Relationship Id="rId8" Type="http://schemas.openxmlformats.org/officeDocument/2006/relationships/image" Target="../media/image388.png"/><Relationship Id="rId3" Type="http://schemas.openxmlformats.org/officeDocument/2006/relationships/image" Target="NULL"/><Relationship Id="rId7" Type="http://schemas.openxmlformats.org/officeDocument/2006/relationships/image" Target="../media/image3870.png"/><Relationship Id="rId2" Type="http://schemas.openxmlformats.org/officeDocument/2006/relationships/image" Target="../media/image385.png"/><Relationship Id="rId1" Type="http://schemas.openxmlformats.org/officeDocument/2006/relationships/slideLayout" Target="../slideLayouts/slideLayout9.xml"/><Relationship Id="rId6" Type="http://schemas.openxmlformats.org/officeDocument/2006/relationships/image" Target="../media/image387.png"/><Relationship Id="rId5" Type="http://schemas.openxmlformats.org/officeDocument/2006/relationships/image" Target="../media/image386.png"/><Relationship Id="rId4" Type="http://schemas.openxmlformats.org/officeDocument/2006/relationships/image" Target="NUL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3.vml"/><Relationship Id="rId5" Type="http://schemas.openxmlformats.org/officeDocument/2006/relationships/image" Target="../media/image29.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7784123" y="4623340"/>
            <a:ext cx="4171046"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334000" y="3137922"/>
            <a:ext cx="668020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刚体的转动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3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04" name="Text Box 56"/>
          <p:cNvSpPr txBox="1">
            <a:spLocks noChangeArrowheads="1"/>
          </p:cNvSpPr>
          <p:nvPr/>
        </p:nvSpPr>
        <p:spPr bwMode="auto">
          <a:xfrm>
            <a:off x="1312898" y="1675966"/>
            <a:ext cx="421493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solidFill>
                  <a:srgbClr val="008000"/>
                </a:solidFill>
                <a:latin typeface="+mn-lt"/>
                <a:ea typeface="+mn-ea"/>
              </a:rPr>
              <a:t>刚体定轴转动的特征：</a:t>
            </a:r>
          </a:p>
        </p:txBody>
      </p:sp>
      <p:sp>
        <p:nvSpPr>
          <p:cNvPr id="27705" name="Text Box 57"/>
          <p:cNvSpPr txBox="1">
            <a:spLocks noChangeArrowheads="1"/>
          </p:cNvSpPr>
          <p:nvPr/>
        </p:nvSpPr>
        <p:spPr bwMode="auto">
          <a:xfrm>
            <a:off x="1312898" y="2268879"/>
            <a:ext cx="729909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en-US" altLang="zh-CN" dirty="0">
                <a:solidFill>
                  <a:srgbClr val="0000FF"/>
                </a:solidFill>
                <a:latin typeface="+mn-lt"/>
                <a:ea typeface="+mn-ea"/>
              </a:rPr>
              <a:t>1)</a:t>
            </a:r>
            <a:r>
              <a:rPr lang="zh-CN" altLang="en-US" dirty="0">
                <a:solidFill>
                  <a:srgbClr val="0000FF"/>
                </a:solidFill>
                <a:latin typeface="+mn-lt"/>
                <a:ea typeface="+mn-ea"/>
              </a:rPr>
              <a:t>刚体上各质点都在转动平面内作圆周运动。</a:t>
            </a:r>
          </a:p>
        </p:txBody>
      </p:sp>
      <p:sp>
        <p:nvSpPr>
          <p:cNvPr id="27738" name="Text Box 90"/>
          <p:cNvSpPr txBox="1">
            <a:spLocks noChangeArrowheads="1"/>
          </p:cNvSpPr>
          <p:nvPr/>
        </p:nvSpPr>
        <p:spPr bwMode="auto">
          <a:xfrm>
            <a:off x="1314205" y="2950772"/>
            <a:ext cx="686349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en-US" altLang="zh-CN" dirty="0">
                <a:solidFill>
                  <a:srgbClr val="0000FF"/>
                </a:solidFill>
                <a:latin typeface="+mn-lt"/>
                <a:ea typeface="+mn-ea"/>
              </a:rPr>
              <a:t>2)</a:t>
            </a:r>
            <a:r>
              <a:rPr lang="zh-CN" altLang="en-US" dirty="0">
                <a:solidFill>
                  <a:srgbClr val="0000FF"/>
                </a:solidFill>
                <a:latin typeface="+mn-lt"/>
                <a:ea typeface="+mn-ea"/>
              </a:rPr>
              <a:t>各质点作圆周运动的半径在相同的时间内转过的角度相同。</a:t>
            </a:r>
          </a:p>
        </p:txBody>
      </p:sp>
      <p:sp>
        <p:nvSpPr>
          <p:cNvPr id="27739" name="Text Box 91"/>
          <p:cNvSpPr txBox="1">
            <a:spLocks noChangeArrowheads="1"/>
          </p:cNvSpPr>
          <p:nvPr/>
        </p:nvSpPr>
        <p:spPr bwMode="auto">
          <a:xfrm>
            <a:off x="1312898" y="4118980"/>
            <a:ext cx="603812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zh-CN" altLang="en-US" dirty="0">
                <a:solidFill>
                  <a:srgbClr val="0000FF"/>
                </a:solidFill>
                <a:latin typeface="+mn-lt"/>
                <a:ea typeface="+mn-ea"/>
              </a:rPr>
              <a:t>所以刚体中所有质点都具有相同的角位移、角速度、角加速度。</a:t>
            </a:r>
          </a:p>
        </p:txBody>
      </p:sp>
      <p:sp>
        <p:nvSpPr>
          <p:cNvPr id="3" name="矩形 2"/>
          <p:cNvSpPr/>
          <p:nvPr/>
        </p:nvSpPr>
        <p:spPr>
          <a:xfrm>
            <a:off x="1312898" y="509573"/>
            <a:ext cx="10378665"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0000"/>
              </a:lnSpc>
            </a:pPr>
            <a:r>
              <a:rPr kumimoji="1" lang="zh-CN" altLang="en-US" sz="2800" dirty="0">
                <a:solidFill>
                  <a:srgbClr val="0000FF"/>
                </a:solidFill>
                <a:latin typeface="+mn-lt"/>
                <a:ea typeface="+mn-ea"/>
              </a:rPr>
              <a:t>转动平面：当研究刚体绕定轴转动时，通常取任一垂直于定轴的平面作为转动平面。</a:t>
            </a:r>
          </a:p>
        </p:txBody>
      </p:sp>
      <p:grpSp>
        <p:nvGrpSpPr>
          <p:cNvPr id="5" name="组合 4"/>
          <p:cNvGrpSpPr/>
          <p:nvPr/>
        </p:nvGrpSpPr>
        <p:grpSpPr>
          <a:xfrm>
            <a:off x="7105593" y="2268879"/>
            <a:ext cx="4927911" cy="3295257"/>
            <a:chOff x="7129977" y="2698652"/>
            <a:chExt cx="4927911" cy="3295257"/>
          </a:xfrm>
        </p:grpSpPr>
        <p:sp>
          <p:nvSpPr>
            <p:cNvPr id="47" name="Text Box 91"/>
            <p:cNvSpPr txBox="1">
              <a:spLocks noChangeArrowheads="1"/>
            </p:cNvSpPr>
            <p:nvPr/>
          </p:nvSpPr>
          <p:spPr bwMode="auto">
            <a:xfrm>
              <a:off x="10399112" y="5110277"/>
              <a:ext cx="1658776"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pPr>
              <a:r>
                <a:rPr lang="zh-CN" altLang="en-US" dirty="0">
                  <a:solidFill>
                    <a:srgbClr val="0000FF"/>
                  </a:solidFill>
                  <a:latin typeface="+mn-lt"/>
                  <a:ea typeface="+mn-ea"/>
                </a:rPr>
                <a:t>参考方向</a:t>
              </a:r>
            </a:p>
          </p:txBody>
        </p:sp>
        <p:grpSp>
          <p:nvGrpSpPr>
            <p:cNvPr id="4" name="组合 3"/>
            <p:cNvGrpSpPr/>
            <p:nvPr/>
          </p:nvGrpSpPr>
          <p:grpSpPr>
            <a:xfrm>
              <a:off x="7129977" y="2698652"/>
              <a:ext cx="4191860" cy="3295257"/>
              <a:chOff x="7129977" y="2698652"/>
              <a:chExt cx="4191860" cy="3295257"/>
            </a:xfrm>
          </p:grpSpPr>
          <p:grpSp>
            <p:nvGrpSpPr>
              <p:cNvPr id="2" name="Group 58"/>
              <p:cNvGrpSpPr>
                <a:grpSpLocks/>
              </p:cNvGrpSpPr>
              <p:nvPr/>
            </p:nvGrpSpPr>
            <p:grpSpPr bwMode="auto">
              <a:xfrm>
                <a:off x="7383249" y="3117359"/>
                <a:ext cx="3938588" cy="2876550"/>
                <a:chOff x="2920" y="2220"/>
                <a:chExt cx="2481" cy="1812"/>
              </a:xfrm>
            </p:grpSpPr>
            <p:grpSp>
              <p:nvGrpSpPr>
                <p:cNvPr id="10248" name="Group 59"/>
                <p:cNvGrpSpPr>
                  <a:grpSpLocks/>
                </p:cNvGrpSpPr>
                <p:nvPr/>
              </p:nvGrpSpPr>
              <p:grpSpPr bwMode="auto">
                <a:xfrm>
                  <a:off x="2974" y="2220"/>
                  <a:ext cx="2427" cy="1797"/>
                  <a:chOff x="2974" y="2220"/>
                  <a:chExt cx="2427" cy="1797"/>
                </a:xfrm>
              </p:grpSpPr>
              <p:sp>
                <p:nvSpPr>
                  <p:cNvPr id="10250" name="Oval 60"/>
                  <p:cNvSpPr>
                    <a:spLocks noChangeArrowheads="1"/>
                  </p:cNvSpPr>
                  <p:nvPr/>
                </p:nvSpPr>
                <p:spPr bwMode="auto">
                  <a:xfrm>
                    <a:off x="4356" y="3112"/>
                    <a:ext cx="48" cy="48"/>
                  </a:xfrm>
                  <a:prstGeom prst="ellipse">
                    <a:avLst/>
                  </a:prstGeom>
                  <a:solidFill>
                    <a:schemeClr val="tx1"/>
                  </a:solidFill>
                  <a:ln w="9525">
                    <a:solidFill>
                      <a:schemeClr val="tx1"/>
                    </a:solidFill>
                    <a:round/>
                    <a:headEnd/>
                    <a:tailEnd type="none" w="sm"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10251" name="Group 61"/>
                  <p:cNvGrpSpPr>
                    <a:grpSpLocks/>
                  </p:cNvGrpSpPr>
                  <p:nvPr/>
                </p:nvGrpSpPr>
                <p:grpSpPr bwMode="auto">
                  <a:xfrm>
                    <a:off x="2974" y="2220"/>
                    <a:ext cx="2427" cy="1797"/>
                    <a:chOff x="2920" y="2208"/>
                    <a:chExt cx="2392" cy="1712"/>
                  </a:xfrm>
                </p:grpSpPr>
                <p:sp>
                  <p:nvSpPr>
                    <p:cNvPr id="10253" name="Oval 63"/>
                    <p:cNvSpPr>
                      <a:spLocks noChangeArrowheads="1"/>
                    </p:cNvSpPr>
                    <p:nvPr/>
                  </p:nvSpPr>
                  <p:spPr bwMode="auto">
                    <a:xfrm>
                      <a:off x="3360" y="3012"/>
                      <a:ext cx="1200" cy="672"/>
                    </a:xfrm>
                    <a:prstGeom prst="ellipse">
                      <a:avLst/>
                    </a:pr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10254" name="Group 64"/>
                    <p:cNvGrpSpPr>
                      <a:grpSpLocks/>
                    </p:cNvGrpSpPr>
                    <p:nvPr/>
                  </p:nvGrpSpPr>
                  <p:grpSpPr bwMode="auto">
                    <a:xfrm>
                      <a:off x="2920" y="2208"/>
                      <a:ext cx="2392" cy="1712"/>
                      <a:chOff x="2920" y="2208"/>
                      <a:chExt cx="2392" cy="1712"/>
                    </a:xfrm>
                  </p:grpSpPr>
                  <p:sp>
                    <p:nvSpPr>
                      <p:cNvPr id="10255" name="Line 65"/>
                      <p:cNvSpPr>
                        <a:spLocks noChangeShapeType="1"/>
                      </p:cNvSpPr>
                      <p:nvPr/>
                    </p:nvSpPr>
                    <p:spPr bwMode="auto">
                      <a:xfrm flipV="1">
                        <a:off x="3984" y="2208"/>
                        <a:ext cx="0" cy="336"/>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6" name="Line 66"/>
                      <p:cNvSpPr>
                        <a:spLocks noChangeShapeType="1"/>
                      </p:cNvSpPr>
                      <p:nvPr/>
                    </p:nvSpPr>
                    <p:spPr bwMode="auto">
                      <a:xfrm>
                        <a:off x="4608" y="3420"/>
                        <a:ext cx="704" cy="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7" name="Line 67"/>
                      <p:cNvSpPr>
                        <a:spLocks noChangeShapeType="1"/>
                      </p:cNvSpPr>
                      <p:nvPr/>
                    </p:nvSpPr>
                    <p:spPr bwMode="auto">
                      <a:xfrm flipV="1">
                        <a:off x="3984" y="3072"/>
                        <a:ext cx="336" cy="336"/>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8" name="Line 68"/>
                      <p:cNvSpPr>
                        <a:spLocks noChangeShapeType="1"/>
                      </p:cNvSpPr>
                      <p:nvPr/>
                    </p:nvSpPr>
                    <p:spPr bwMode="auto">
                      <a:xfrm flipH="1" flipV="1">
                        <a:off x="4116" y="2880"/>
                        <a:ext cx="192" cy="192"/>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59" name="Freeform 69"/>
                      <p:cNvSpPr>
                        <a:spLocks/>
                      </p:cNvSpPr>
                      <p:nvPr/>
                    </p:nvSpPr>
                    <p:spPr bwMode="auto">
                      <a:xfrm>
                        <a:off x="3868" y="2364"/>
                        <a:ext cx="264" cy="152"/>
                      </a:xfrm>
                      <a:custGeom>
                        <a:avLst/>
                        <a:gdLst>
                          <a:gd name="T0" fmla="*/ 8 w 264"/>
                          <a:gd name="T1" fmla="*/ 48 h 152"/>
                          <a:gd name="T2" fmla="*/ 8 w 264"/>
                          <a:gd name="T3" fmla="*/ 96 h 152"/>
                          <a:gd name="T4" fmla="*/ 56 w 264"/>
                          <a:gd name="T5" fmla="*/ 144 h 152"/>
                          <a:gd name="T6" fmla="*/ 152 w 264"/>
                          <a:gd name="T7" fmla="*/ 144 h 152"/>
                          <a:gd name="T8" fmla="*/ 248 w 264"/>
                          <a:gd name="T9" fmla="*/ 96 h 152"/>
                          <a:gd name="T10" fmla="*/ 248 w 264"/>
                          <a:gd name="T11" fmla="*/ 48 h 152"/>
                          <a:gd name="T12" fmla="*/ 164 w 264"/>
                          <a:gd name="T13" fmla="*/ 0 h 152"/>
                          <a:gd name="T14" fmla="*/ 0 60000 65536"/>
                          <a:gd name="T15" fmla="*/ 0 60000 65536"/>
                          <a:gd name="T16" fmla="*/ 0 60000 65536"/>
                          <a:gd name="T17" fmla="*/ 0 60000 65536"/>
                          <a:gd name="T18" fmla="*/ 0 60000 65536"/>
                          <a:gd name="T19" fmla="*/ 0 60000 65536"/>
                          <a:gd name="T20" fmla="*/ 0 60000 65536"/>
                          <a:gd name="T21" fmla="*/ 0 w 264"/>
                          <a:gd name="T22" fmla="*/ 0 h 152"/>
                          <a:gd name="T23" fmla="*/ 264 w 264"/>
                          <a:gd name="T24" fmla="*/ 152 h 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152">
                            <a:moveTo>
                              <a:pt x="8" y="48"/>
                            </a:moveTo>
                            <a:cubicBezTo>
                              <a:pt x="4" y="64"/>
                              <a:pt x="0" y="80"/>
                              <a:pt x="8" y="96"/>
                            </a:cubicBezTo>
                            <a:cubicBezTo>
                              <a:pt x="16" y="112"/>
                              <a:pt x="32" y="136"/>
                              <a:pt x="56" y="144"/>
                            </a:cubicBezTo>
                            <a:cubicBezTo>
                              <a:pt x="80" y="152"/>
                              <a:pt x="120" y="152"/>
                              <a:pt x="152" y="144"/>
                            </a:cubicBezTo>
                            <a:cubicBezTo>
                              <a:pt x="184" y="136"/>
                              <a:pt x="232" y="112"/>
                              <a:pt x="248" y="96"/>
                            </a:cubicBezTo>
                            <a:cubicBezTo>
                              <a:pt x="264" y="80"/>
                              <a:pt x="262" y="64"/>
                              <a:pt x="248" y="48"/>
                            </a:cubicBezTo>
                            <a:cubicBezTo>
                              <a:pt x="234" y="32"/>
                              <a:pt x="181" y="10"/>
                              <a:pt x="164" y="0"/>
                            </a:cubicBezTo>
                          </a:path>
                        </a:pathLst>
                      </a:custGeom>
                      <a:noFill/>
                      <a:ln w="19050">
                        <a:solidFill>
                          <a:srgbClr val="0000FF"/>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graphicFrame>
                        <p:nvGraphicFramePr>
                          <p:cNvPr id="10263" name="Object 73"/>
                          <p:cNvGraphicFramePr>
                            <a:graphicFrameLocks noChangeAspect="1"/>
                          </p:cNvGraphicFramePr>
                          <p:nvPr/>
                        </p:nvGraphicFramePr>
                        <p:xfrm>
                          <a:off x="4092" y="3288"/>
                          <a:ext cx="68" cy="138"/>
                        </p:xfrm>
                        <a:graphic>
                          <a:graphicData uri="http://schemas.openxmlformats.org/presentationml/2006/ole">
                            <mc:AlternateContent>
                              <mc:Choice xmlns:v="urn:schemas-microsoft-com:vml" Requires="v">
                                <p:oleObj spid="_x0000_s4146" name="公式" r:id="rId3" imgW="101512" imgH="203024" progId="Equation.3">
                                  <p:embed/>
                                </p:oleObj>
                              </mc:Choice>
                              <mc:Fallback>
                                <p:oleObj name="公式" r:id="rId3" imgW="101512" imgH="203024" progId="Equation.3">
                                  <p:embed/>
                                  <p:pic>
                                    <p:nvPicPr>
                                      <p:cNvPr id="10263" name="Object 73"/>
                                      <p:cNvPicPr>
                                        <a:picLocks noChangeAspect="1" noChangeArrowheads="1"/>
                                      </p:cNvPicPr>
                                      <p:nvPr/>
                                    </p:nvPicPr>
                                    <p:blipFill>
                                      <a:blip r:embed="rId4">
                                        <a:extLst>
                                          <a:ext uri="{28A0092B-C50C-407E-A947-70E740481C1C}">
                                            <a14:useLocalDpi val="0"/>
                                          </a:ext>
                                        </a:extLst>
                                      </a:blip>
                                      <a:srcRect/>
                                      <a:stretch>
                                        <a:fillRect/>
                                      </a:stretch>
                                    </p:blipFill>
                                    <p:spPr bwMode="auto">
                                      <a:xfrm>
                                        <a:off x="4092" y="3288"/>
                                        <a:ext cx="68" cy="13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0263" name="Object 73"/>
                          <p:cNvGraphicFramePr>
                            <a:graphicFrameLocks noChangeAspect="1"/>
                          </p:cNvGraphicFramePr>
                          <p:nvPr/>
                        </p:nvGraphicFramePr>
                        <p:xfrm>
                          <a:off x="4092" y="3288"/>
                          <a:ext cx="68" cy="138"/>
                        </p:xfrm>
                        <a:graphic>
                          <a:graphicData uri="http://schemas.openxmlformats.org/presentationml/2006/ole">
                            <mc:AlternateContent>
                              <mc:Choice xmlns:v="urn:schemas-microsoft-com:vml" Requires="v">
                                <p:oleObj spid="_x0000_s4124" name="公式" r:id="rId5" imgW="101512" imgH="203024" progId="Equation.3">
                                  <p:embed/>
                                </p:oleObj>
                              </mc:Choice>
                              <mc:Fallback>
                                <p:oleObj name="公式" r:id="rId5" imgW="101512" imgH="203024" progId="Equation.3">
                                  <p:embed/>
                                  <p:pic>
                                    <p:nvPicPr>
                                      <p:cNvPr id="10263" name="Object 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288"/>
                                        <a:ext cx="68" cy="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0268" name="Line 78"/>
                      <p:cNvSpPr>
                        <a:spLocks noChangeShapeType="1"/>
                      </p:cNvSpPr>
                      <p:nvPr/>
                    </p:nvSpPr>
                    <p:spPr bwMode="auto">
                      <a:xfrm>
                        <a:off x="3984" y="2544"/>
                        <a:ext cx="0" cy="864"/>
                      </a:xfrm>
                      <a:prstGeom prst="line">
                        <a:avLst/>
                      </a:prstGeom>
                      <a:noFill/>
                      <a:ln w="12700">
                        <a:solidFill>
                          <a:schemeClr val="tx1"/>
                        </a:solidFill>
                        <a:prstDash val="sys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0269" name="Line 79"/>
                      <p:cNvSpPr>
                        <a:spLocks noChangeShapeType="1"/>
                      </p:cNvSpPr>
                      <p:nvPr/>
                    </p:nvSpPr>
                    <p:spPr bwMode="auto">
                      <a:xfrm>
                        <a:off x="3984" y="3420"/>
                        <a:ext cx="624" cy="0"/>
                      </a:xfrm>
                      <a:prstGeom prst="line">
                        <a:avLst/>
                      </a:prstGeom>
                      <a:noFill/>
                      <a:ln w="12700">
                        <a:solidFill>
                          <a:schemeClr val="tx1"/>
                        </a:solidFill>
                        <a:prstDash val="sys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0271" name="Group 81"/>
                      <p:cNvGrpSpPr>
                        <a:grpSpLocks/>
                      </p:cNvGrpSpPr>
                      <p:nvPr/>
                    </p:nvGrpSpPr>
                    <p:grpSpPr bwMode="auto">
                      <a:xfrm>
                        <a:off x="2920" y="2888"/>
                        <a:ext cx="2136" cy="1032"/>
                        <a:chOff x="2920" y="2888"/>
                        <a:chExt cx="2136" cy="1032"/>
                      </a:xfrm>
                    </p:grpSpPr>
                    <p:grpSp>
                      <p:nvGrpSpPr>
                        <p:cNvPr id="10272" name="Group 82"/>
                        <p:cNvGrpSpPr>
                          <a:grpSpLocks/>
                        </p:cNvGrpSpPr>
                        <p:nvPr/>
                      </p:nvGrpSpPr>
                      <p:grpSpPr bwMode="auto">
                        <a:xfrm>
                          <a:off x="2920" y="2888"/>
                          <a:ext cx="2136" cy="1032"/>
                          <a:chOff x="2920" y="2888"/>
                          <a:chExt cx="2136" cy="1032"/>
                        </a:xfrm>
                      </p:grpSpPr>
                      <p:grpSp>
                        <p:nvGrpSpPr>
                          <p:cNvPr id="10274" name="Group 83"/>
                          <p:cNvGrpSpPr>
                            <a:grpSpLocks/>
                          </p:cNvGrpSpPr>
                          <p:nvPr/>
                        </p:nvGrpSpPr>
                        <p:grpSpPr bwMode="auto">
                          <a:xfrm>
                            <a:off x="2920" y="2912"/>
                            <a:ext cx="2112" cy="1008"/>
                            <a:chOff x="2920" y="2912"/>
                            <a:chExt cx="2112" cy="1008"/>
                          </a:xfrm>
                        </p:grpSpPr>
                        <p:sp>
                          <p:nvSpPr>
                            <p:cNvPr id="10276" name="AutoShape 84"/>
                            <p:cNvSpPr>
                              <a:spLocks noChangeArrowheads="1"/>
                            </p:cNvSpPr>
                            <p:nvPr/>
                          </p:nvSpPr>
                          <p:spPr bwMode="auto">
                            <a:xfrm>
                              <a:off x="2920" y="2912"/>
                              <a:ext cx="2112" cy="1008"/>
                            </a:xfrm>
                            <a:prstGeom prst="parallelogram">
                              <a:avLst>
                                <a:gd name="adj" fmla="val 47463"/>
                              </a:avLst>
                            </a:prstGeom>
                            <a:noFill/>
                            <a:ln w="28575">
                              <a:solidFill>
                                <a:schemeClr val="tx1"/>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10277" name="AutoShape 85"/>
                            <p:cNvSpPr>
                              <a:spLocks noChangeArrowheads="1"/>
                            </p:cNvSpPr>
                            <p:nvPr/>
                          </p:nvSpPr>
                          <p:spPr bwMode="auto">
                            <a:xfrm>
                              <a:off x="2961" y="2913"/>
                              <a:ext cx="1984" cy="920"/>
                            </a:xfrm>
                            <a:prstGeom prst="parallelogram">
                              <a:avLst>
                                <a:gd name="adj" fmla="val 48851"/>
                              </a:avLst>
                            </a:prstGeom>
                            <a:noFill/>
                            <a:ln w="2857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10278" name="Rectangle 86" descr="Dark vertical"/>
                            <p:cNvSpPr>
                              <a:spLocks noChangeArrowheads="1"/>
                            </p:cNvSpPr>
                            <p:nvPr/>
                          </p:nvSpPr>
                          <p:spPr bwMode="auto">
                            <a:xfrm>
                              <a:off x="2976" y="3824"/>
                              <a:ext cx="1520" cy="96"/>
                            </a:xfrm>
                            <a:prstGeom prst="rect">
                              <a:avLst/>
                            </a:prstGeom>
                            <a:pattFill prst="dkVert">
                              <a:fgClr>
                                <a:schemeClr val="bg2"/>
                              </a:fgClr>
                              <a:bgClr>
                                <a:srgbClr val="FFFFFF"/>
                              </a:bgClr>
                            </a:pattFill>
                            <a:ln w="9525">
                              <a:solidFill>
                                <a:srgbClr val="000000"/>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10275" name="Rectangle 87"/>
                          <p:cNvSpPr>
                            <a:spLocks noChangeArrowheads="1"/>
                          </p:cNvSpPr>
                          <p:nvPr/>
                        </p:nvSpPr>
                        <p:spPr bwMode="auto">
                          <a:xfrm>
                            <a:off x="4960" y="2888"/>
                            <a:ext cx="96" cy="120"/>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10273" name="Line 88"/>
                        <p:cNvSpPr>
                          <a:spLocks noChangeShapeType="1"/>
                        </p:cNvSpPr>
                        <p:nvPr/>
                      </p:nvSpPr>
                      <p:spPr bwMode="auto">
                        <a:xfrm>
                          <a:off x="4952" y="2912"/>
                          <a:ext cx="16" cy="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grpSp>
            </p:grpSp>
            <p:sp>
              <p:nvSpPr>
                <p:cNvPr id="10249" name="Rectangle 89"/>
                <p:cNvSpPr>
                  <a:spLocks noChangeArrowheads="1"/>
                </p:cNvSpPr>
                <p:nvPr/>
              </p:nvSpPr>
              <p:spPr bwMode="auto">
                <a:xfrm>
                  <a:off x="2920" y="3920"/>
                  <a:ext cx="104" cy="112"/>
                </a:xfrm>
                <a:prstGeom prst="rect">
                  <a:avLst/>
                </a:prstGeom>
                <a:solidFill>
                  <a:srgbClr val="F8F8F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mc:AlternateContent xmlns:mc="http://schemas.openxmlformats.org/markup-compatibility/2006" xmlns:a14="http://schemas.microsoft.com/office/drawing/2010/main">
            <mc:Choice Requires="a14">
              <p:sp>
                <p:nvSpPr>
                  <p:cNvPr id="39" name="矩形 38"/>
                  <p:cNvSpPr/>
                  <p:nvPr/>
                </p:nvSpPr>
                <p:spPr>
                  <a:xfrm>
                    <a:off x="8765854" y="497879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8765854" y="4978792"/>
                    <a:ext cx="53489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9087963" y="4374907"/>
                    <a:ext cx="5216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sub>
                              <m:r>
                                <a:rPr lang="en-US" altLang="zh-CN" sz="2800" b="0" i="1" smtClean="0">
                                  <a:solidFill>
                                    <a:srgbClr val="0000FF"/>
                                  </a:solidFill>
                                  <a:latin typeface="Cambria Math" panose="02040503050406030204" pitchFamily="18" charset="0"/>
                                </a:rPr>
                                <m:t>𝑖</m:t>
                              </m:r>
                            </m:sub>
                          </m:sSub>
                        </m:oMath>
                      </m:oMathPara>
                    </a14:m>
                    <a:endParaRPr lang="zh-CN" altLang="en-US" sz="2800" dirty="0">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9087963" y="4374907"/>
                    <a:ext cx="52168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9260217" y="3010230"/>
                    <a:ext cx="543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zh-CN" altLang="en-US" sz="2800" i="1" smtClean="0">
                                  <a:solidFill>
                                    <a:srgbClr val="FF0000"/>
                                  </a:solidFill>
                                  <a:latin typeface="Cambria Math" panose="02040503050406030204" pitchFamily="18" charset="0"/>
                                </a:rPr>
                                <m:t>𝜔</m:t>
                              </m:r>
                            </m:e>
                          </m:acc>
                        </m:oMath>
                      </m:oMathPara>
                    </a14:m>
                    <a:endParaRPr lang="zh-CN" altLang="en-US" sz="2800" dirty="0">
                      <a:solidFill>
                        <a:srgbClr val="FF0000"/>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9260217" y="3010230"/>
                    <a:ext cx="5436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9394018" y="4693936"/>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9394018" y="4693936"/>
                    <a:ext cx="49654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9172810" y="3766735"/>
                    <a:ext cx="5816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𝑣</m:t>
                                  </m:r>
                                </m:e>
                              </m:acc>
                            </m:e>
                            <m:sub>
                              <m:r>
                                <a:rPr lang="en-US" altLang="zh-CN" sz="2800" b="0" i="1" smtClean="0">
                                  <a:solidFill>
                                    <a:srgbClr val="0000FF"/>
                                  </a:solidFill>
                                  <a:latin typeface="Cambria Math" panose="02040503050406030204" pitchFamily="18" charset="0"/>
                                </a:rPr>
                                <m:t>𝑖</m:t>
                              </m:r>
                            </m:sub>
                          </m:sSub>
                        </m:oMath>
                      </m:oMathPara>
                    </a14:m>
                    <a:endParaRPr lang="zh-CN" altLang="en-US" sz="2800" dirty="0">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9172810" y="3766735"/>
                    <a:ext cx="5816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924480" y="2698652"/>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8924480" y="2698652"/>
                    <a:ext cx="61908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647755" y="4334598"/>
                    <a:ext cx="9041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𝑚</m:t>
                              </m:r>
                            </m:e>
                            <m:sub>
                              <m:r>
                                <a:rPr lang="en-US" altLang="zh-CN" sz="2800" b="0" i="1" smtClean="0">
                                  <a:solidFill>
                                    <a:srgbClr val="FF0000"/>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FF0000"/>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9647755" y="4334598"/>
                    <a:ext cx="90415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9551694" y="411309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9551694" y="4113097"/>
                    <a:ext cx="515654" cy="523220"/>
                  </a:xfrm>
                  <a:prstGeom prst="rect">
                    <a:avLst/>
                  </a:prstGeom>
                  <a:blipFill>
                    <a:blip r:embed="rId14"/>
                    <a:stretch>
                      <a:fillRect/>
                    </a:stretch>
                  </a:blipFill>
                </p:spPr>
                <p:txBody>
                  <a:bodyPr/>
                  <a:lstStyle/>
                  <a:p>
                    <a:r>
                      <a:rPr lang="zh-CN" altLang="en-US">
                        <a:noFill/>
                      </a:rPr>
                      <a:t> </a:t>
                    </a:r>
                  </a:p>
                </p:txBody>
              </p:sp>
            </mc:Fallback>
          </mc:AlternateContent>
          <p:sp>
            <p:nvSpPr>
              <p:cNvPr id="48" name="Text Box 91"/>
              <p:cNvSpPr txBox="1">
                <a:spLocks noChangeArrowheads="1"/>
              </p:cNvSpPr>
              <p:nvPr/>
            </p:nvSpPr>
            <p:spPr bwMode="auto">
              <a:xfrm>
                <a:off x="7129977" y="5162014"/>
                <a:ext cx="1874833"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ctr" eaLnBrk="1" hangingPunct="1">
                  <a:lnSpc>
                    <a:spcPct val="120000"/>
                  </a:lnSpc>
                  <a:spcBef>
                    <a:spcPct val="0"/>
                  </a:spcBef>
                </a:pPr>
                <a:r>
                  <a:rPr lang="zh-CN" altLang="en-US" dirty="0">
                    <a:solidFill>
                      <a:srgbClr val="0000FF"/>
                    </a:solidFill>
                    <a:latin typeface="+mn-lt"/>
                    <a:ea typeface="+mn-ea"/>
                  </a:rPr>
                  <a:t>转动平面</a:t>
                </a:r>
              </a:p>
            </p:txBody>
          </p:sp>
        </p:grpSp>
      </p:grpSp>
    </p:spTree>
    <p:extLst>
      <p:ext uri="{BB962C8B-B14F-4D97-AF65-F5344CB8AC3E}">
        <p14:creationId xmlns:p14="http://schemas.microsoft.com/office/powerpoint/2010/main" val="42835487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704"/>
                                        </p:tgtEl>
                                        <p:attrNameLst>
                                          <p:attrName>style.visibility</p:attrName>
                                        </p:attrNameLst>
                                      </p:cBhvr>
                                      <p:to>
                                        <p:strVal val="visible"/>
                                      </p:to>
                                    </p:set>
                                    <p:animEffect transition="in" filter="wipe(left)">
                                      <p:cBhvr>
                                        <p:cTn id="17" dur="500"/>
                                        <p:tgtEl>
                                          <p:spTgt spid="2770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705"/>
                                        </p:tgtEl>
                                        <p:attrNameLst>
                                          <p:attrName>style.visibility</p:attrName>
                                        </p:attrNameLst>
                                      </p:cBhvr>
                                      <p:to>
                                        <p:strVal val="visible"/>
                                      </p:to>
                                    </p:set>
                                    <p:animEffect transition="in" filter="wipe(left)">
                                      <p:cBhvr>
                                        <p:cTn id="22" dur="500"/>
                                        <p:tgtEl>
                                          <p:spTgt spid="2770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738"/>
                                        </p:tgtEl>
                                        <p:attrNameLst>
                                          <p:attrName>style.visibility</p:attrName>
                                        </p:attrNameLst>
                                      </p:cBhvr>
                                      <p:to>
                                        <p:strVal val="visible"/>
                                      </p:to>
                                    </p:set>
                                    <p:animEffect transition="in" filter="wipe(left)">
                                      <p:cBhvr>
                                        <p:cTn id="27" dur="500"/>
                                        <p:tgtEl>
                                          <p:spTgt spid="2773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739"/>
                                        </p:tgtEl>
                                        <p:attrNameLst>
                                          <p:attrName>style.visibility</p:attrName>
                                        </p:attrNameLst>
                                      </p:cBhvr>
                                      <p:to>
                                        <p:strVal val="visible"/>
                                      </p:to>
                                    </p:set>
                                    <p:animEffect transition="in" filter="wipe(left)">
                                      <p:cBhvr>
                                        <p:cTn id="32" dur="500"/>
                                        <p:tgtEl>
                                          <p:spTgt spid="27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04" grpId="0" autoUpdateAnimBg="0"/>
      <p:bldP spid="27705" grpId="0" autoUpdateAnimBg="0"/>
      <p:bldP spid="27738" grpId="0" autoUpdateAnimBg="0"/>
      <p:bldP spid="27739" grpId="0" autoUpdateAnimBg="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7" name="Text Box 27"/>
          <p:cNvSpPr txBox="1">
            <a:spLocks noChangeArrowheads="1"/>
          </p:cNvSpPr>
          <p:nvPr/>
        </p:nvSpPr>
        <p:spPr bwMode="auto">
          <a:xfrm>
            <a:off x="1909762" y="3405923"/>
            <a:ext cx="49826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r>
              <a:rPr lang="zh-CN" altLang="en-US" dirty="0"/>
              <a:t>平均角速度和平均角加速度</a:t>
            </a:r>
          </a:p>
        </p:txBody>
      </p:sp>
      <p:sp>
        <p:nvSpPr>
          <p:cNvPr id="71708" name="Text Box 28"/>
          <p:cNvSpPr txBox="1">
            <a:spLocks noChangeArrowheads="1"/>
          </p:cNvSpPr>
          <p:nvPr/>
        </p:nvSpPr>
        <p:spPr bwMode="auto">
          <a:xfrm>
            <a:off x="1909762" y="4796756"/>
            <a:ext cx="49826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defRPr>
            </a:lvl1pPr>
            <a:lvl2pPr marL="742950" indent="-285750" eaLnBrk="0" hangingPunct="0">
              <a:spcBef>
                <a:spcPct val="20000"/>
              </a:spcBef>
              <a:buChar char="–"/>
              <a:defRPr kumimoji="1" sz="2800">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瞬时角速度和瞬时角加速度</a:t>
            </a:r>
          </a:p>
        </p:txBody>
      </p:sp>
      <p:sp>
        <p:nvSpPr>
          <p:cNvPr id="71689" name="Oval 9"/>
          <p:cNvSpPr>
            <a:spLocks noChangeArrowheads="1"/>
          </p:cNvSpPr>
          <p:nvPr/>
        </p:nvSpPr>
        <p:spPr bwMode="auto">
          <a:xfrm>
            <a:off x="8248432" y="2942543"/>
            <a:ext cx="2997200" cy="2957512"/>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71690" name="Line 10"/>
          <p:cNvSpPr>
            <a:spLocks noChangeShapeType="1"/>
          </p:cNvSpPr>
          <p:nvPr/>
        </p:nvSpPr>
        <p:spPr bwMode="auto">
          <a:xfrm>
            <a:off x="7478494" y="4379231"/>
            <a:ext cx="4330700" cy="4763"/>
          </a:xfrm>
          <a:prstGeom prst="line">
            <a:avLst/>
          </a:prstGeom>
          <a:noFill/>
          <a:ln w="3175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1" name="Line 11"/>
          <p:cNvSpPr>
            <a:spLocks noChangeShapeType="1"/>
          </p:cNvSpPr>
          <p:nvPr/>
        </p:nvSpPr>
        <p:spPr bwMode="auto">
          <a:xfrm flipV="1">
            <a:off x="9704169" y="2518680"/>
            <a:ext cx="0" cy="3803650"/>
          </a:xfrm>
          <a:prstGeom prst="line">
            <a:avLst/>
          </a:prstGeom>
          <a:noFill/>
          <a:ln w="3175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6" name="Line 16"/>
          <p:cNvSpPr>
            <a:spLocks noChangeShapeType="1"/>
          </p:cNvSpPr>
          <p:nvPr/>
        </p:nvSpPr>
        <p:spPr bwMode="auto">
          <a:xfrm flipV="1">
            <a:off x="9704170" y="3110818"/>
            <a:ext cx="771525" cy="126841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7" name="Line 17"/>
          <p:cNvSpPr>
            <a:spLocks noChangeShapeType="1"/>
          </p:cNvSpPr>
          <p:nvPr/>
        </p:nvSpPr>
        <p:spPr bwMode="auto">
          <a:xfrm flipH="1" flipV="1">
            <a:off x="10959882" y="3318781"/>
            <a:ext cx="171450" cy="506413"/>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698" name="Line 18"/>
          <p:cNvSpPr>
            <a:spLocks noChangeShapeType="1"/>
          </p:cNvSpPr>
          <p:nvPr/>
        </p:nvSpPr>
        <p:spPr bwMode="auto">
          <a:xfrm flipH="1" flipV="1">
            <a:off x="9961344" y="2772680"/>
            <a:ext cx="514350" cy="338138"/>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1701" name="Line 21"/>
          <p:cNvSpPr>
            <a:spLocks noChangeShapeType="1"/>
          </p:cNvSpPr>
          <p:nvPr/>
        </p:nvSpPr>
        <p:spPr bwMode="auto">
          <a:xfrm flipV="1">
            <a:off x="9704170" y="3828368"/>
            <a:ext cx="1414463" cy="55086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24" name="矩形 23"/>
              <p:cNvSpPr/>
              <p:nvPr/>
            </p:nvSpPr>
            <p:spPr>
              <a:xfrm>
                <a:off x="11526033" y="388574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11526033" y="3885747"/>
                <a:ext cx="485710"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269963" y="231230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9269963" y="2312307"/>
                <a:ext cx="4905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225657" y="434264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9225657" y="4342643"/>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0008043" y="3618994"/>
                <a:ext cx="7097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0008043" y="3618994"/>
                <a:ext cx="70974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0389879" y="3954961"/>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10389879" y="3954961"/>
                <a:ext cx="49654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739287" y="327959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9739287" y="3279597"/>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803765" y="2863170"/>
                <a:ext cx="6349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10803765" y="2863170"/>
                <a:ext cx="63498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348810" y="2692112"/>
                <a:ext cx="5998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10348810" y="2692112"/>
                <a:ext cx="5998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1066686" y="349280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11066686" y="3492801"/>
                <a:ext cx="51565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812066" y="2309230"/>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9812066" y="2309230"/>
                <a:ext cx="64325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532013" y="3887859"/>
                <a:ext cx="1452577" cy="90550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mj-ea"/>
                            </a:rPr>
                          </m:ctrlPr>
                        </m:barPr>
                        <m:e>
                          <m:r>
                            <a:rPr lang="zh-CN" altLang="en-US" sz="2800" i="1">
                              <a:solidFill>
                                <a:srgbClr val="0000FF"/>
                              </a:solidFill>
                              <a:latin typeface="Cambria Math" panose="02040503050406030204" pitchFamily="18" charset="0"/>
                            </a:rPr>
                            <m:t>𝜔</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36" name="矩形 35"/>
              <p:cNvSpPr>
                <a:spLocks noRot="1" noChangeAspect="1" noMove="1" noResize="1" noEditPoints="1" noAdjustHandles="1" noChangeArrowheads="1" noChangeShapeType="1" noTextEdit="1"/>
              </p:cNvSpPr>
              <p:nvPr/>
            </p:nvSpPr>
            <p:spPr>
              <a:xfrm>
                <a:off x="2532013" y="3887859"/>
                <a:ext cx="1452577" cy="90550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620950" y="3891578"/>
                <a:ext cx="1468992"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mj-ea"/>
                            </a:rPr>
                          </m:ctrlPr>
                        </m:barPr>
                        <m:e>
                          <m:r>
                            <a:rPr lang="zh-CN" altLang="en-US" sz="2800" i="1">
                              <a:solidFill>
                                <a:srgbClr val="0000FF"/>
                              </a:solidFill>
                              <a:latin typeface="Cambria Math" panose="02040503050406030204" pitchFamily="18" charset="0"/>
                            </a:rPr>
                            <m:t>𝛽</m:t>
                          </m:r>
                        </m:e>
                      </m:ba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zh-CN" altLang="en-US"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37" name="矩形 36"/>
              <p:cNvSpPr>
                <a:spLocks noRot="1" noChangeAspect="1" noMove="1" noResize="1" noEditPoints="1" noAdjustHandles="1" noChangeArrowheads="1" noChangeShapeType="1" noTextEdit="1"/>
              </p:cNvSpPr>
              <p:nvPr/>
            </p:nvSpPr>
            <p:spPr>
              <a:xfrm>
                <a:off x="4620950" y="3891578"/>
                <a:ext cx="1468992" cy="90178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817829" y="5319976"/>
                <a:ext cx="144776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𝜔</m:t>
                      </m:r>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a:ea typeface="+mj-ea"/>
                            </a:rPr>
                          </m:ctrlPr>
                        </m:fPr>
                        <m:num>
                          <m:r>
                            <a:rPr lang="en-US" altLang="zh-CN" sz="2800" b="0" i="1" smtClean="0">
                              <a:solidFill>
                                <a:srgbClr val="FF0000"/>
                              </a:solidFill>
                              <a:latin typeface="Cambria Math" panose="02040503050406030204" pitchFamily="18" charset="0"/>
                              <a:ea typeface="+mj-ea"/>
                            </a:rPr>
                            <m:t>𝑑</m:t>
                          </m:r>
                          <m:r>
                            <a:rPr lang="zh-CN" altLang="en-US" sz="2800" i="1">
                              <a:solidFill>
                                <a:srgbClr val="FF0000"/>
                              </a:solidFill>
                              <a:latin typeface="Cambria Math" panose="02040503050406030204" pitchFamily="18" charset="0"/>
                            </a:rPr>
                            <m:t>𝜃</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38" name="矩形 37"/>
              <p:cNvSpPr>
                <a:spLocks noRot="1" noChangeAspect="1" noMove="1" noResize="1" noEditPoints="1" noAdjustHandles="1" noChangeArrowheads="1" noChangeShapeType="1" noTextEdit="1"/>
              </p:cNvSpPr>
              <p:nvPr/>
            </p:nvSpPr>
            <p:spPr>
              <a:xfrm>
                <a:off x="2817829" y="5319976"/>
                <a:ext cx="1447768" cy="9103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835702" y="5312087"/>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FF0000"/>
                          </a:solidFill>
                          <a:latin typeface="Cambria Math" panose="02040503050406030204" pitchFamily="18" charset="0"/>
                        </a:rPr>
                        <m:t>𝛽</m:t>
                      </m:r>
                      <m:r>
                        <a:rPr lang="en-US" altLang="zh-CN" sz="2800" b="0" i="1" smtClean="0">
                          <a:solidFill>
                            <a:srgbClr val="FF0000"/>
                          </a:solidFill>
                          <a:latin typeface="Cambria Math" panose="02040503050406030204" pitchFamily="18" charset="0"/>
                          <a:ea typeface="+mj-ea"/>
                        </a:rPr>
                        <m:t>=</m:t>
                      </m:r>
                      <m:f>
                        <m:fPr>
                          <m:ctrlPr>
                            <a:rPr lang="en-US" altLang="zh-CN" sz="2800" b="0" i="1" smtClean="0">
                              <a:solidFill>
                                <a:srgbClr val="FF0000"/>
                              </a:solidFill>
                              <a:latin typeface="Cambria Math"/>
                              <a:ea typeface="+mj-ea"/>
                            </a:rPr>
                          </m:ctrlPr>
                        </m:fPr>
                        <m:num>
                          <m:r>
                            <a:rPr lang="en-US" altLang="zh-CN" sz="2800" b="0" i="1" smtClean="0">
                              <a:solidFill>
                                <a:srgbClr val="FF0000"/>
                              </a:solidFill>
                              <a:latin typeface="Cambria Math" panose="02040503050406030204" pitchFamily="18" charset="0"/>
                              <a:ea typeface="+mj-ea"/>
                            </a:rPr>
                            <m:t>𝑑</m:t>
                          </m:r>
                          <m:r>
                            <a:rPr lang="zh-CN" altLang="en-US" sz="2800" i="1">
                              <a:solidFill>
                                <a:srgbClr val="FF0000"/>
                              </a:solidFill>
                              <a:latin typeface="Cambria Math" panose="02040503050406030204" pitchFamily="18" charset="0"/>
                            </a:rPr>
                            <m:t>𝜔</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𝑡</m:t>
                          </m:r>
                        </m:den>
                      </m:f>
                    </m:oMath>
                  </m:oMathPara>
                </a14:m>
                <a:endParaRPr lang="zh-CN" altLang="en-US" sz="2800" dirty="0">
                  <a:solidFill>
                    <a:srgbClr val="FF0000"/>
                  </a:solidFill>
                  <a:latin typeface="+mj-ea"/>
                  <a:ea typeface="+mj-ea"/>
                </a:endParaRPr>
              </a:p>
            </p:txBody>
          </p:sp>
        </mc:Choice>
        <mc:Fallback xmlns="">
          <p:sp>
            <p:nvSpPr>
              <p:cNvPr id="39" name="矩形 38"/>
              <p:cNvSpPr>
                <a:spLocks noRot="1" noChangeAspect="1" noMove="1" noResize="1" noEditPoints="1" noAdjustHandles="1" noChangeArrowheads="1" noChangeShapeType="1" noTextEdit="1"/>
              </p:cNvSpPr>
              <p:nvPr/>
            </p:nvSpPr>
            <p:spPr>
              <a:xfrm>
                <a:off x="4835702" y="5312087"/>
                <a:ext cx="1464183" cy="910377"/>
              </a:xfrm>
              <a:prstGeom prst="rect">
                <a:avLst/>
              </a:prstGeom>
              <a:blipFill>
                <a:blip r:embed="rId15"/>
                <a:stretch>
                  <a:fillRect/>
                </a:stretch>
              </a:blipFill>
            </p:spPr>
            <p:txBody>
              <a:bodyPr/>
              <a:lstStyle/>
              <a:p>
                <a:r>
                  <a:rPr lang="zh-CN" altLang="en-US">
                    <a:noFill/>
                  </a:rPr>
                  <a:t> </a:t>
                </a:r>
              </a:p>
            </p:txBody>
          </p:sp>
        </mc:Fallback>
      </mc:AlternateContent>
      <p:sp>
        <p:nvSpPr>
          <p:cNvPr id="27" name="Text Box 5"/>
          <p:cNvSpPr txBox="1">
            <a:spLocks noChangeArrowheads="1"/>
          </p:cNvSpPr>
          <p:nvPr/>
        </p:nvSpPr>
        <p:spPr bwMode="auto">
          <a:xfrm>
            <a:off x="1559009" y="454980"/>
            <a:ext cx="71277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二、角量描述</a:t>
            </a:r>
          </a:p>
        </p:txBody>
      </p:sp>
      <p:sp>
        <p:nvSpPr>
          <p:cNvPr id="31" name="矩形 30"/>
          <p:cNvSpPr/>
          <p:nvPr/>
        </p:nvSpPr>
        <p:spPr>
          <a:xfrm>
            <a:off x="1909763" y="1149090"/>
            <a:ext cx="97729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用位矢、速度、加速度描写圆周运动的方法，称</a:t>
            </a:r>
            <a:r>
              <a:rPr kumimoji="1" lang="zh-CN" altLang="en-US" sz="2800" dirty="0">
                <a:solidFill>
                  <a:srgbClr val="FF0000"/>
                </a:solidFill>
                <a:latin typeface="+mn-lt"/>
                <a:ea typeface="+mn-ea"/>
              </a:rPr>
              <a:t>线量描述法</a:t>
            </a:r>
            <a:r>
              <a:rPr kumimoji="1" lang="zh-CN" altLang="en-US" sz="2800" dirty="0">
                <a:solidFill>
                  <a:srgbClr val="0000FF"/>
                </a:solidFill>
                <a:latin typeface="+mn-lt"/>
                <a:ea typeface="+mn-ea"/>
              </a:rPr>
              <a:t>；由于做圆周运动的质点与圆心的距离不变，因此可用一个角度来确定其位置，称为</a:t>
            </a:r>
            <a:r>
              <a:rPr kumimoji="1" lang="zh-CN" altLang="en-US" sz="2800" dirty="0">
                <a:solidFill>
                  <a:srgbClr val="FF0000"/>
                </a:solidFill>
                <a:latin typeface="+mn-lt"/>
                <a:ea typeface="+mn-ea"/>
              </a:rPr>
              <a:t>角量描述法</a:t>
            </a:r>
            <a:r>
              <a:rPr kumimoji="1"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40" name="Text Box 8"/>
              <p:cNvSpPr txBox="1">
                <a:spLocks noChangeArrowheads="1"/>
              </p:cNvSpPr>
              <p:nvPr/>
            </p:nvSpPr>
            <p:spPr bwMode="auto">
              <a:xfrm>
                <a:off x="1909763" y="2678975"/>
                <a:ext cx="16319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角位置</a:t>
                </a:r>
                <a14:m>
                  <m:oMath xmlns:m="http://schemas.openxmlformats.org/officeDocument/2006/math">
                    <m:r>
                      <a:rPr lang="zh-CN" altLang="en-US" i="1" smtClean="0">
                        <a:solidFill>
                          <a:srgbClr val="0000FF"/>
                        </a:solidFill>
                        <a:latin typeface="Cambria Math" panose="02040503050406030204" pitchFamily="18" charset="0"/>
                        <a:ea typeface="Cambria Math" panose="02040503050406030204" pitchFamily="18" charset="0"/>
                      </a:rPr>
                      <m:t>𝜃</m:t>
                    </m:r>
                  </m:oMath>
                </a14:m>
                <a:endParaRPr lang="zh-CN" altLang="en-US" dirty="0">
                  <a:solidFill>
                    <a:srgbClr val="0000FF"/>
                  </a:solidFill>
                  <a:latin typeface="+mn-lt"/>
                  <a:ea typeface="+mn-ea"/>
                </a:endParaRPr>
              </a:p>
            </p:txBody>
          </p:sp>
        </mc:Choice>
        <mc:Fallback xmlns="">
          <p:sp>
            <p:nvSpPr>
              <p:cNvPr id="40" name="Text Box 8"/>
              <p:cNvSpPr txBox="1">
                <a:spLocks noRot="1" noChangeAspect="1" noMove="1" noResize="1" noEditPoints="1" noAdjustHandles="1" noChangeArrowheads="1" noChangeShapeType="1" noTextEdit="1"/>
              </p:cNvSpPr>
              <p:nvPr/>
            </p:nvSpPr>
            <p:spPr bwMode="auto">
              <a:xfrm>
                <a:off x="1909763" y="2678975"/>
                <a:ext cx="1631950" cy="523220"/>
              </a:xfrm>
              <a:prstGeom prst="rect">
                <a:avLst/>
              </a:prstGeom>
              <a:blipFill>
                <a:blip r:embed="rId16"/>
                <a:stretch>
                  <a:fillRect l="-746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9"/>
              <p:cNvSpPr txBox="1">
                <a:spLocks noChangeArrowheads="1"/>
              </p:cNvSpPr>
              <p:nvPr/>
            </p:nvSpPr>
            <p:spPr bwMode="auto">
              <a:xfrm>
                <a:off x="3798887" y="2678975"/>
                <a:ext cx="371157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角位移</a:t>
                </a:r>
                <a14:m>
                  <m:oMath xmlns:m="http://schemas.openxmlformats.org/officeDocument/2006/math">
                    <m:r>
                      <a:rPr lang="en-US" altLang="zh-CN" i="1" smtClean="0">
                        <a:solidFill>
                          <a:srgbClr val="0000FF"/>
                        </a:solidFill>
                        <a:latin typeface="Cambria Math" panose="02040503050406030204" pitchFamily="18" charset="0"/>
                        <a:ea typeface="Cambria Math" panose="02040503050406030204" pitchFamily="18" charset="0"/>
                      </a:rPr>
                      <m:t>∆</m:t>
                    </m:r>
                    <m:r>
                      <a:rPr lang="zh-CN" altLang="en-US" i="1">
                        <a:solidFill>
                          <a:srgbClr val="0000FF"/>
                        </a:solidFill>
                        <a:latin typeface="Cambria Math" panose="02040503050406030204" pitchFamily="18" charset="0"/>
                        <a:ea typeface="Cambria Math" panose="02040503050406030204" pitchFamily="18" charset="0"/>
                      </a:rPr>
                      <m:t>𝜃</m:t>
                    </m:r>
                    <m:r>
                      <a:rPr lang="en-US" altLang="zh-CN" i="1" smtClean="0">
                        <a:solidFill>
                          <a:srgbClr val="0000FF"/>
                        </a:solidFill>
                        <a:latin typeface="Cambria Math" panose="02040503050406030204" pitchFamily="18" charset="0"/>
                        <a:ea typeface="Cambria Math" panose="02040503050406030204" pitchFamily="18" charset="0"/>
                      </a:rPr>
                      <m:t>=</m:t>
                    </m:r>
                    <m:sSub>
                      <m:sSubPr>
                        <m:ctrlPr>
                          <a:rPr lang="en-US" altLang="zh-CN" i="1" smtClean="0">
                            <a:solidFill>
                              <a:srgbClr val="0000FF"/>
                            </a:solidFill>
                            <a:latin typeface="Cambria Math"/>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𝜃</m:t>
                        </m:r>
                      </m:e>
                      <m:sub>
                        <m:r>
                          <a:rPr lang="en-US" altLang="zh-CN" b="0" i="1" smtClean="0">
                            <a:solidFill>
                              <a:srgbClr val="0000FF"/>
                            </a:solidFill>
                            <a:latin typeface="Cambria Math" panose="02040503050406030204" pitchFamily="18" charset="0"/>
                            <a:ea typeface="Cambria Math" panose="02040503050406030204" pitchFamily="18" charset="0"/>
                          </a:rPr>
                          <m:t>2</m:t>
                        </m:r>
                      </m:sub>
                    </m:sSub>
                    <m:r>
                      <a:rPr lang="en-US" altLang="zh-CN" b="0" i="1" smtClean="0">
                        <a:solidFill>
                          <a:srgbClr val="0000FF"/>
                        </a:solidFill>
                        <a:latin typeface="Cambria Math" panose="02040503050406030204" pitchFamily="18" charset="0"/>
                        <a:ea typeface="Cambria Math" panose="02040503050406030204" pitchFamily="18" charset="0"/>
                      </a:rPr>
                      <m:t>−</m:t>
                    </m:r>
                    <m:sSub>
                      <m:sSubPr>
                        <m:ctrlPr>
                          <a:rPr lang="en-US" altLang="zh-CN" b="0" i="1" smtClean="0">
                            <a:solidFill>
                              <a:srgbClr val="0000FF"/>
                            </a:solidFill>
                            <a:latin typeface="Cambria Math"/>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𝜃</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endParaRPr lang="zh-CN" altLang="en-US" sz="4000" dirty="0">
                  <a:solidFill>
                    <a:srgbClr val="0000FF"/>
                  </a:solidFill>
                </a:endParaRPr>
              </a:p>
            </p:txBody>
          </p:sp>
        </mc:Choice>
        <mc:Fallback xmlns="">
          <p:sp>
            <p:nvSpPr>
              <p:cNvPr id="41" name="Text Box 9"/>
              <p:cNvSpPr txBox="1">
                <a:spLocks noRot="1" noChangeAspect="1" noMove="1" noResize="1" noEditPoints="1" noAdjustHandles="1" noChangeArrowheads="1" noChangeShapeType="1" noTextEdit="1"/>
              </p:cNvSpPr>
              <p:nvPr/>
            </p:nvSpPr>
            <p:spPr bwMode="auto">
              <a:xfrm>
                <a:off x="3798887" y="2678975"/>
                <a:ext cx="3711576" cy="523220"/>
              </a:xfrm>
              <a:prstGeom prst="rect">
                <a:avLst/>
              </a:prstGeom>
              <a:blipFill>
                <a:blip r:embed="rId17"/>
                <a:stretch>
                  <a:fillRect l="-328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145237" y="5296699"/>
                <a:ext cx="1257395" cy="95692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sSup>
                            <m:sSupPr>
                              <m:ctrlPr>
                                <a:rPr lang="en-US" altLang="zh-CN" sz="2800" b="0" i="1" smtClean="0">
                                  <a:solidFill>
                                    <a:srgbClr val="0000FF"/>
                                  </a:solidFill>
                                  <a:latin typeface="Cambria Math"/>
                                  <a:ea typeface="+mj-ea"/>
                                </a:rPr>
                              </m:ctrlPr>
                            </m:sSupPr>
                            <m:e>
                              <m:r>
                                <a:rPr lang="en-US" altLang="zh-CN" sz="2800" b="0" i="1" smtClean="0">
                                  <a:solidFill>
                                    <a:srgbClr val="0000FF"/>
                                  </a:solidFill>
                                  <a:latin typeface="Cambria Math" panose="02040503050406030204" pitchFamily="18" charset="0"/>
                                  <a:ea typeface="+mj-ea"/>
                                </a:rPr>
                                <m:t>𝑑</m:t>
                              </m:r>
                            </m:e>
                            <m:sup>
                              <m:r>
                                <a:rPr lang="en-US" altLang="zh-CN" sz="2800" b="0" i="1" smtClean="0">
                                  <a:solidFill>
                                    <a:srgbClr val="0000FF"/>
                                  </a:solidFill>
                                  <a:latin typeface="Cambria Math" panose="02040503050406030204" pitchFamily="18" charset="0"/>
                                  <a:ea typeface="+mj-ea"/>
                                </a:rPr>
                                <m:t>2</m:t>
                              </m:r>
                            </m:sup>
                          </m:sSup>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oMath>
                  </m:oMathPara>
                </a14:m>
                <a:endParaRPr lang="zh-CN" altLang="en-US" sz="2800" dirty="0">
                  <a:latin typeface="+mj-ea"/>
                  <a:ea typeface="+mj-ea"/>
                </a:endParaRPr>
              </a:p>
            </p:txBody>
          </p:sp>
        </mc:Choice>
        <mc:Fallback xmlns="">
          <p:sp>
            <p:nvSpPr>
              <p:cNvPr id="43" name="矩形 42"/>
              <p:cNvSpPr>
                <a:spLocks noRot="1" noChangeAspect="1" noMove="1" noResize="1" noEditPoints="1" noAdjustHandles="1" noChangeArrowheads="1" noChangeShapeType="1" noTextEdit="1"/>
              </p:cNvSpPr>
              <p:nvPr/>
            </p:nvSpPr>
            <p:spPr>
              <a:xfrm>
                <a:off x="6145237" y="5296699"/>
                <a:ext cx="1257395" cy="956929"/>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4071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9"/>
                                        </p:tgtEl>
                                        <p:attrNameLst>
                                          <p:attrName>style.visibility</p:attrName>
                                        </p:attrNameLst>
                                      </p:cBhvr>
                                      <p:to>
                                        <p:strVal val="visible"/>
                                      </p:to>
                                    </p:set>
                                    <p:animEffect transition="in" filter="wipe(left)">
                                      <p:cBhvr>
                                        <p:cTn id="12" dur="500"/>
                                        <p:tgtEl>
                                          <p:spTgt spid="7168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71690"/>
                                        </p:tgtEl>
                                        <p:attrNameLst>
                                          <p:attrName>style.visibility</p:attrName>
                                        </p:attrNameLst>
                                      </p:cBhvr>
                                      <p:to>
                                        <p:strVal val="visible"/>
                                      </p:to>
                                    </p:set>
                                    <p:animEffect transition="in" filter="wipe(left)">
                                      <p:cBhvr>
                                        <p:cTn id="15" dur="500"/>
                                        <p:tgtEl>
                                          <p:spTgt spid="7169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1691"/>
                                        </p:tgtEl>
                                        <p:attrNameLst>
                                          <p:attrName>style.visibility</p:attrName>
                                        </p:attrNameLst>
                                      </p:cBhvr>
                                      <p:to>
                                        <p:strVal val="visible"/>
                                      </p:to>
                                    </p:set>
                                    <p:animEffect transition="in" filter="wipe(left)">
                                      <p:cBhvr>
                                        <p:cTn id="18" dur="500"/>
                                        <p:tgtEl>
                                          <p:spTgt spid="7169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wipe(left)">
                                      <p:cBhvr>
                                        <p:cTn id="21" dur="500"/>
                                        <p:tgtEl>
                                          <p:spTgt spid="2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left)">
                                      <p:cBhvr>
                                        <p:cTn id="24" dur="500"/>
                                        <p:tgtEl>
                                          <p:spTgt spid="2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701"/>
                                        </p:tgtEl>
                                        <p:attrNameLst>
                                          <p:attrName>style.visibility</p:attrName>
                                        </p:attrNameLst>
                                      </p:cBhvr>
                                      <p:to>
                                        <p:strVal val="visible"/>
                                      </p:to>
                                    </p:set>
                                    <p:animEffect transition="in" filter="wipe(left)">
                                      <p:cBhvr>
                                        <p:cTn id="32" dur="500"/>
                                        <p:tgtEl>
                                          <p:spTgt spid="7170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71697"/>
                                        </p:tgtEl>
                                        <p:attrNameLst>
                                          <p:attrName>style.visibility</p:attrName>
                                        </p:attrNameLst>
                                      </p:cBhvr>
                                      <p:to>
                                        <p:strVal val="visible"/>
                                      </p:to>
                                    </p:set>
                                    <p:animEffect transition="in" filter="wipe(down)">
                                      <p:cBhvr>
                                        <p:cTn id="42" dur="500"/>
                                        <p:tgtEl>
                                          <p:spTgt spid="716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wipe(left)">
                                      <p:cBhvr>
                                        <p:cTn id="57" dur="500"/>
                                        <p:tgtEl>
                                          <p:spTgt spid="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1696"/>
                                        </p:tgtEl>
                                        <p:attrNameLst>
                                          <p:attrName>style.visibility</p:attrName>
                                        </p:attrNameLst>
                                      </p:cBhvr>
                                      <p:to>
                                        <p:strVal val="visible"/>
                                      </p:to>
                                    </p:set>
                                    <p:animEffect transition="in" filter="wipe(left)">
                                      <p:cBhvr>
                                        <p:cTn id="62" dur="500"/>
                                        <p:tgtEl>
                                          <p:spTgt spid="716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1698"/>
                                        </p:tgtEl>
                                        <p:attrNameLst>
                                          <p:attrName>style.visibility</p:attrName>
                                        </p:attrNameLst>
                                      </p:cBhvr>
                                      <p:to>
                                        <p:strVal val="visible"/>
                                      </p:to>
                                    </p:set>
                                    <p:animEffect transition="in" filter="wipe(left)">
                                      <p:cBhvr>
                                        <p:cTn id="77" dur="500"/>
                                        <p:tgtEl>
                                          <p:spTgt spid="7169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wipe(left)">
                                      <p:cBhvr>
                                        <p:cTn id="92" dur="500"/>
                                        <p:tgtEl>
                                          <p:spTgt spid="4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707"/>
                                        </p:tgtEl>
                                        <p:attrNameLst>
                                          <p:attrName>style.visibility</p:attrName>
                                        </p:attrNameLst>
                                      </p:cBhvr>
                                      <p:to>
                                        <p:strVal val="visible"/>
                                      </p:to>
                                    </p:set>
                                    <p:animEffect transition="in" filter="wipe(left)">
                                      <p:cBhvr>
                                        <p:cTn id="97" dur="500"/>
                                        <p:tgtEl>
                                          <p:spTgt spid="7170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wipe(left)">
                                      <p:cBhvr>
                                        <p:cTn id="102" dur="500"/>
                                        <p:tgtEl>
                                          <p:spTgt spid="3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7"/>
                                        </p:tgtEl>
                                        <p:attrNameLst>
                                          <p:attrName>style.visibility</p:attrName>
                                        </p:attrNameLst>
                                      </p:cBhvr>
                                      <p:to>
                                        <p:strVal val="visible"/>
                                      </p:to>
                                    </p:set>
                                    <p:animEffect transition="in" filter="wipe(left)">
                                      <p:cBhvr>
                                        <p:cTn id="107" dur="500"/>
                                        <p:tgtEl>
                                          <p:spTgt spid="37"/>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71708"/>
                                        </p:tgtEl>
                                        <p:attrNameLst>
                                          <p:attrName>style.visibility</p:attrName>
                                        </p:attrNameLst>
                                      </p:cBhvr>
                                      <p:to>
                                        <p:strVal val="visible"/>
                                      </p:to>
                                    </p:set>
                                    <p:animEffect transition="in" filter="wipe(left)">
                                      <p:cBhvr>
                                        <p:cTn id="112" dur="500"/>
                                        <p:tgtEl>
                                          <p:spTgt spid="71708"/>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9"/>
                                        </p:tgtEl>
                                        <p:attrNameLst>
                                          <p:attrName>style.visibility</p:attrName>
                                        </p:attrNameLst>
                                      </p:cBhvr>
                                      <p:to>
                                        <p:strVal val="visible"/>
                                      </p:to>
                                    </p:set>
                                    <p:animEffect transition="in" filter="wipe(left)">
                                      <p:cBhvr>
                                        <p:cTn id="122" dur="500"/>
                                        <p:tgtEl>
                                          <p:spTgt spid="39"/>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3"/>
                                        </p:tgtEl>
                                        <p:attrNameLst>
                                          <p:attrName>style.visibility</p:attrName>
                                        </p:attrNameLst>
                                      </p:cBhvr>
                                      <p:to>
                                        <p:strVal val="visible"/>
                                      </p:to>
                                    </p:set>
                                    <p:animEffect transition="in" filter="wipe(left)">
                                      <p:cBhvr>
                                        <p:cTn id="12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07" grpId="0"/>
      <p:bldP spid="71708" grpId="0"/>
      <p:bldP spid="71689" grpId="0" animBg="1"/>
      <p:bldP spid="71690" grpId="0" animBg="1"/>
      <p:bldP spid="71691" grpId="0" animBg="1"/>
      <p:bldP spid="71696" grpId="0" animBg="1"/>
      <p:bldP spid="71697" grpId="0" animBg="1"/>
      <p:bldP spid="71698" grpId="0" animBg="1"/>
      <p:bldP spid="71701" grpId="0" animBg="1"/>
      <p:bldP spid="24" grpId="0"/>
      <p:bldP spid="25" grpId="0"/>
      <p:bldP spid="26" grpId="0"/>
      <p:bldP spid="28" grpId="0"/>
      <p:bldP spid="29" grpId="0"/>
      <p:bldP spid="30" grpId="0"/>
      <p:bldP spid="32" grpId="0"/>
      <p:bldP spid="33" grpId="0"/>
      <p:bldP spid="34" grpId="0"/>
      <p:bldP spid="35" grpId="0"/>
      <p:bldP spid="36" grpId="0"/>
      <p:bldP spid="37" grpId="0"/>
      <p:bldP spid="38" grpId="0"/>
      <p:bldP spid="39" grpId="0"/>
      <p:bldP spid="31" grpId="0"/>
      <p:bldP spid="40" grpId="0"/>
      <p:bldP spid="41"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2" name="Text Box 4"/>
          <p:cNvSpPr txBox="1">
            <a:spLocks noChangeArrowheads="1"/>
          </p:cNvSpPr>
          <p:nvPr/>
        </p:nvSpPr>
        <p:spPr bwMode="auto">
          <a:xfrm>
            <a:off x="1399900" y="532761"/>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匀变速圆周运动 </a:t>
            </a:r>
          </a:p>
        </p:txBody>
      </p:sp>
      <p:sp>
        <p:nvSpPr>
          <p:cNvPr id="73736" name="Text Box 8"/>
          <p:cNvSpPr txBox="1">
            <a:spLocks noChangeArrowheads="1"/>
          </p:cNvSpPr>
          <p:nvPr/>
        </p:nvSpPr>
        <p:spPr bwMode="auto">
          <a:xfrm>
            <a:off x="1399900" y="4414971"/>
            <a:ext cx="845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mn-ea"/>
              </a:rPr>
              <a:t>注意</a:t>
            </a:r>
            <a:r>
              <a:rPr lang="zh-CN" altLang="en-US" sz="2800" dirty="0">
                <a:solidFill>
                  <a:srgbClr val="0000FF"/>
                </a:solidFill>
                <a:latin typeface="+mn-lt"/>
                <a:ea typeface="+mn-ea"/>
              </a:rPr>
              <a:t>：与匀变速直线运动规律相似 </a:t>
            </a:r>
          </a:p>
        </p:txBody>
      </p:sp>
      <mc:AlternateContent xmlns:mc="http://schemas.openxmlformats.org/markup-compatibility/2006" xmlns:a14="http://schemas.microsoft.com/office/drawing/2010/main">
        <mc:Choice Requires="a14">
          <p:sp>
            <p:nvSpPr>
              <p:cNvPr id="7" name="矩形 6"/>
              <p:cNvSpPr/>
              <p:nvPr/>
            </p:nvSpPr>
            <p:spPr>
              <a:xfrm>
                <a:off x="1399900" y="1629521"/>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7" name="矩形 6"/>
              <p:cNvSpPr>
                <a:spLocks noRot="1" noChangeAspect="1" noMove="1" noResize="1" noEditPoints="1" noAdjustHandles="1" noChangeArrowheads="1" noChangeShapeType="1" noTextEdit="1"/>
              </p:cNvSpPr>
              <p:nvPr/>
            </p:nvSpPr>
            <p:spPr>
              <a:xfrm>
                <a:off x="1399900" y="1629521"/>
                <a:ext cx="230588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376971" y="1441649"/>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𝛽</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376971" y="1441649"/>
                <a:ext cx="3664273"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399900" y="3111950"/>
                <a:ext cx="3760325"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mn-ea"/>
                            </a:rPr>
                          </m:ctrlPr>
                        </m:sSupPr>
                        <m:e>
                          <m:r>
                            <a:rPr lang="zh-CN" altLang="en-US" sz="2800" b="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a:ea typeface="+mn-ea"/>
                            </a:rPr>
                          </m:ctrlPr>
                        </m:sSubSupPr>
                        <m:e>
                          <m:r>
                            <a:rPr lang="zh-CN" altLang="en-US" sz="2800" b="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a:ea typeface="+mn-ea"/>
                            </a:rPr>
                          </m:ctrlPr>
                        </m:dPr>
                        <m:e>
                          <m:r>
                            <a:rPr lang="zh-CN" altLang="en-US" sz="2800" b="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zh-CN" altLang="en-US" sz="2800" b="0" i="1">
                                  <a:solidFill>
                                    <a:srgbClr val="0000FF"/>
                                  </a:solidFill>
                                  <a:latin typeface="Cambria Math" panose="02040503050406030204" pitchFamily="18" charset="0"/>
                                </a:rPr>
                                <m:t>𝜃</m:t>
                              </m:r>
                            </m:e>
                            <m:sub>
                              <m:r>
                                <a:rPr lang="en-US" altLang="zh-CN" sz="2800" b="0" i="1">
                                  <a:solidFill>
                                    <a:srgbClr val="0000FF"/>
                                  </a:solidFill>
                                  <a:latin typeface="Cambria Math" panose="02040503050406030204" pitchFamily="18" charset="0"/>
                                </a:rPr>
                                <m:t>0</m:t>
                              </m:r>
                            </m:sub>
                          </m:sSub>
                        </m:e>
                      </m:d>
                    </m:oMath>
                  </m:oMathPara>
                </a14:m>
                <a:endParaRPr lang="zh-CN" altLang="en-US" sz="2800" dirty="0">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399900" y="3111950"/>
                <a:ext cx="3760325" cy="53168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569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3732"/>
                                        </p:tgtEl>
                                        <p:attrNameLst>
                                          <p:attrName>style.visibility</p:attrName>
                                        </p:attrNameLst>
                                      </p:cBhvr>
                                      <p:to>
                                        <p:strVal val="visible"/>
                                      </p:to>
                                    </p:set>
                                    <p:animEffect transition="in" filter="wipe(left)">
                                      <p:cBhvr>
                                        <p:cTn id="7" dur="500"/>
                                        <p:tgtEl>
                                          <p:spTgt spid="737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736"/>
                                        </p:tgtEl>
                                        <p:attrNameLst>
                                          <p:attrName>style.visibility</p:attrName>
                                        </p:attrNameLst>
                                      </p:cBhvr>
                                      <p:to>
                                        <p:strVal val="visible"/>
                                      </p:to>
                                    </p:set>
                                    <p:animEffect transition="in" filter="wipe(left)">
                                      <p:cBhvr>
                                        <p:cTn id="27" dur="500"/>
                                        <p:tgtEl>
                                          <p:spTgt spid="73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2" grpId="0"/>
      <p:bldP spid="7373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Text Box 5"/>
          <p:cNvSpPr txBox="1">
            <a:spLocks noChangeArrowheads="1"/>
          </p:cNvSpPr>
          <p:nvPr/>
        </p:nvSpPr>
        <p:spPr bwMode="auto">
          <a:xfrm>
            <a:off x="1847851" y="133350"/>
            <a:ext cx="619386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匀速率圆周运动的特点：速度大小不变，方向时刻在变。加速度只改变速度的方向，而且永远指向圆心，称向心加速度。</a:t>
            </a:r>
          </a:p>
        </p:txBody>
      </p:sp>
      <p:sp>
        <p:nvSpPr>
          <p:cNvPr id="30" name="Oval 9"/>
          <p:cNvSpPr>
            <a:spLocks noChangeArrowheads="1"/>
          </p:cNvSpPr>
          <p:nvPr/>
        </p:nvSpPr>
        <p:spPr bwMode="auto">
          <a:xfrm>
            <a:off x="8175626" y="933633"/>
            <a:ext cx="2997200" cy="2957512"/>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a:solidFill>
                <a:srgbClr val="3333CC"/>
              </a:solidFill>
              <a:latin typeface="+mn-lt"/>
              <a:ea typeface="+mn-ea"/>
            </a:endParaRPr>
          </a:p>
        </p:txBody>
      </p:sp>
      <p:sp>
        <p:nvSpPr>
          <p:cNvPr id="31" name="Line 10"/>
          <p:cNvSpPr>
            <a:spLocks noChangeShapeType="1"/>
          </p:cNvSpPr>
          <p:nvPr/>
        </p:nvSpPr>
        <p:spPr bwMode="auto">
          <a:xfrm>
            <a:off x="7405688" y="2370321"/>
            <a:ext cx="4330700" cy="4763"/>
          </a:xfrm>
          <a:prstGeom prst="line">
            <a:avLst/>
          </a:prstGeom>
          <a:noFill/>
          <a:ln w="3175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2" name="Line 11"/>
          <p:cNvSpPr>
            <a:spLocks noChangeShapeType="1"/>
          </p:cNvSpPr>
          <p:nvPr/>
        </p:nvSpPr>
        <p:spPr bwMode="auto">
          <a:xfrm flipV="1">
            <a:off x="9631363" y="509770"/>
            <a:ext cx="0" cy="3803650"/>
          </a:xfrm>
          <a:prstGeom prst="line">
            <a:avLst/>
          </a:prstGeom>
          <a:noFill/>
          <a:ln w="31750">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4" name="Line 17"/>
          <p:cNvSpPr>
            <a:spLocks noChangeShapeType="1"/>
          </p:cNvSpPr>
          <p:nvPr/>
        </p:nvSpPr>
        <p:spPr bwMode="auto">
          <a:xfrm flipH="1" flipV="1">
            <a:off x="10887076" y="1309871"/>
            <a:ext cx="171450" cy="506413"/>
          </a:xfrm>
          <a:prstGeom prst="line">
            <a:avLst/>
          </a:prstGeom>
          <a:noFill/>
          <a:ln w="317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6" name="Line 21"/>
          <p:cNvSpPr>
            <a:spLocks noChangeShapeType="1"/>
          </p:cNvSpPr>
          <p:nvPr/>
        </p:nvSpPr>
        <p:spPr bwMode="auto">
          <a:xfrm flipV="1">
            <a:off x="9631364" y="1819458"/>
            <a:ext cx="1414463" cy="550862"/>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37" name="矩形 36"/>
              <p:cNvSpPr/>
              <p:nvPr/>
            </p:nvSpPr>
            <p:spPr>
              <a:xfrm>
                <a:off x="11453227" y="187683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11453227" y="1876837"/>
                <a:ext cx="485710"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9197157" y="303397"/>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9197157" y="303397"/>
                <a:ext cx="4905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152851" y="233373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9152851" y="2333733"/>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0366139" y="1906100"/>
                <a:ext cx="6951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10366139" y="1906100"/>
                <a:ext cx="6951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0212337" y="155450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10212337" y="1554505"/>
                <a:ext cx="5237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0730959" y="854260"/>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10730959" y="854260"/>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0929250" y="1397183"/>
                <a:ext cx="13555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10929250" y="1397183"/>
                <a:ext cx="135556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847851" y="1918480"/>
                <a:ext cx="22268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1847851" y="1918480"/>
                <a:ext cx="222682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321981" y="1898167"/>
                <a:ext cx="21820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4321981" y="1898167"/>
                <a:ext cx="218200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847851" y="2507960"/>
                <a:ext cx="23385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𝑥</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1847851" y="2507960"/>
                <a:ext cx="233852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847851" y="3118674"/>
                <a:ext cx="47506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1847851" y="3118674"/>
                <a:ext cx="475065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1847851" y="3790272"/>
                <a:ext cx="55179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1847851" y="3790272"/>
                <a:ext cx="551792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847851" y="4435718"/>
                <a:ext cx="61938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𝑎</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smtClean="0">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𝑖</m:t>
                          </m:r>
                        </m:e>
                      </m:acc>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e>
                      </m:d>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1847851" y="4435718"/>
                <a:ext cx="619386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697428" y="5143238"/>
                <a:ext cx="2650597"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b="0" i="1" smtClean="0">
                              <a:solidFill>
                                <a:srgbClr val="0000FF"/>
                              </a:solidFill>
                              <a:latin typeface="Cambria Math"/>
                              <a:ea typeface="Cambria Math" panose="02040503050406030204" pitchFamily="18" charset="0"/>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𝑎</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2697428" y="5143238"/>
                <a:ext cx="2650597" cy="96917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348025" y="5378408"/>
                <a:ext cx="13276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5348025" y="5378408"/>
                <a:ext cx="132760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598510" y="5143238"/>
                <a:ext cx="1041695"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6598510" y="5143238"/>
                <a:ext cx="1041695" cy="954107"/>
              </a:xfrm>
              <a:prstGeom prst="rect">
                <a:avLst/>
              </a:prstGeom>
              <a:blipFill>
                <a:blip r:embed="rId19"/>
                <a:stretch>
                  <a:fillRect/>
                </a:stretch>
              </a:blipFill>
            </p:spPr>
            <p:txBody>
              <a:bodyPr/>
              <a:lstStyle/>
              <a:p>
                <a:r>
                  <a:rPr lang="zh-CN" altLang="en-US">
                    <a:noFill/>
                  </a:rPr>
                  <a:t> </a:t>
                </a:r>
              </a:p>
            </p:txBody>
          </p:sp>
        </mc:Fallback>
      </mc:AlternateContent>
      <p:sp>
        <p:nvSpPr>
          <p:cNvPr id="2" name="任意多边形: 形状 1"/>
          <p:cNvSpPr/>
          <p:nvPr/>
        </p:nvSpPr>
        <p:spPr>
          <a:xfrm>
            <a:off x="10326624" y="2109216"/>
            <a:ext cx="134112" cy="256032"/>
          </a:xfrm>
          <a:custGeom>
            <a:avLst/>
            <a:gdLst>
              <a:gd name="connsiteX0" fmla="*/ 134112 w 134112"/>
              <a:gd name="connsiteY0" fmla="*/ 256032 h 256032"/>
              <a:gd name="connsiteX1" fmla="*/ 97536 w 134112"/>
              <a:gd name="connsiteY1" fmla="*/ 97536 h 256032"/>
              <a:gd name="connsiteX2" fmla="*/ 0 w 134112"/>
              <a:gd name="connsiteY2" fmla="*/ 0 h 256032"/>
            </a:gdLst>
            <a:ahLst/>
            <a:cxnLst>
              <a:cxn ang="0">
                <a:pos x="connsiteX0" y="connsiteY0"/>
              </a:cxn>
              <a:cxn ang="0">
                <a:pos x="connsiteX1" y="connsiteY1"/>
              </a:cxn>
              <a:cxn ang="0">
                <a:pos x="connsiteX2" y="connsiteY2"/>
              </a:cxn>
            </a:cxnLst>
            <a:rect l="l" t="t" r="r" b="b"/>
            <a:pathLst>
              <a:path w="134112" h="256032">
                <a:moveTo>
                  <a:pt x="134112" y="256032"/>
                </a:moveTo>
                <a:cubicBezTo>
                  <a:pt x="127000" y="198120"/>
                  <a:pt x="119888" y="140208"/>
                  <a:pt x="97536" y="97536"/>
                </a:cubicBezTo>
                <a:cubicBezTo>
                  <a:pt x="75184" y="54864"/>
                  <a:pt x="37592" y="27432"/>
                  <a:pt x="0"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87730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74757">
                                            <p:txEl>
                                              <p:pRg st="0" end="0"/>
                                            </p:txEl>
                                          </p:spTgt>
                                        </p:tgtEl>
                                        <p:attrNameLst>
                                          <p:attrName>style.visibility</p:attrName>
                                        </p:attrNameLst>
                                      </p:cBhvr>
                                      <p:to>
                                        <p:strVal val="visible"/>
                                      </p:to>
                                    </p:set>
                                    <p:animEffect transition="in" filter="wipe(up)">
                                      <p:cBhvr>
                                        <p:cTn id="7" dur="75"/>
                                        <p:tgtEl>
                                          <p:spTgt spid="7475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left)">
                                      <p:cBhvr>
                                        <p:cTn id="25" dur="500"/>
                                        <p:tgtEl>
                                          <p:spTgt spid="32"/>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left)">
                                      <p:cBhvr>
                                        <p:cTn id="28" dur="500"/>
                                        <p:tgtEl>
                                          <p:spTgt spid="3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ipe(left)">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left)">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wipe(left)">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wipe(down)">
                                      <p:cBhvr>
                                        <p:cTn id="54" dur="500"/>
                                        <p:tgtEl>
                                          <p:spTgt spid="3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down)">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500"/>
                                        <p:tgtEl>
                                          <p:spTgt spid="4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left)">
                                      <p:cBhvr>
                                        <p:cTn id="74" dur="500"/>
                                        <p:tgtEl>
                                          <p:spTgt spid="47"/>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animEffect transition="in" filter="wipe(left)">
                                      <p:cBhvr>
                                        <p:cTn id="79" dur="500"/>
                                        <p:tgtEl>
                                          <p:spTgt spid="4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9"/>
                                        </p:tgtEl>
                                        <p:attrNameLst>
                                          <p:attrName>style.visibility</p:attrName>
                                        </p:attrNameLst>
                                      </p:cBhvr>
                                      <p:to>
                                        <p:strVal val="visible"/>
                                      </p:to>
                                    </p:set>
                                    <p:animEffect transition="in" filter="wipe(left)">
                                      <p:cBhvr>
                                        <p:cTn id="84" dur="500"/>
                                        <p:tgtEl>
                                          <p:spTgt spid="4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wipe(left)">
                                      <p:cBhvr>
                                        <p:cTn id="89" dur="5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51"/>
                                        </p:tgtEl>
                                        <p:attrNameLst>
                                          <p:attrName>style.visibility</p:attrName>
                                        </p:attrNameLst>
                                      </p:cBhvr>
                                      <p:to>
                                        <p:strVal val="visible"/>
                                      </p:to>
                                    </p:set>
                                    <p:animEffect transition="in" filter="wipe(left)">
                                      <p:cBhvr>
                                        <p:cTn id="94" dur="500"/>
                                        <p:tgtEl>
                                          <p:spTgt spid="5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2"/>
                                        </p:tgtEl>
                                        <p:attrNameLst>
                                          <p:attrName>style.visibility</p:attrName>
                                        </p:attrNameLst>
                                      </p:cBhvr>
                                      <p:to>
                                        <p:strVal val="visible"/>
                                      </p:to>
                                    </p:set>
                                    <p:animEffect transition="in" filter="wipe(left)">
                                      <p:cBhvr>
                                        <p:cTn id="99" dur="500"/>
                                        <p:tgtEl>
                                          <p:spTgt spid="52"/>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left)">
                                      <p:cBhvr>
                                        <p:cTn id="104" dur="500"/>
                                        <p:tgtEl>
                                          <p:spTgt spid="5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left)">
                                      <p:cBhvr>
                                        <p:cTn id="109" dur="5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5"/>
                                        </p:tgtEl>
                                        <p:attrNameLst>
                                          <p:attrName>style.visibility</p:attrName>
                                        </p:attrNameLst>
                                      </p:cBhvr>
                                      <p:to>
                                        <p:strVal val="visible"/>
                                      </p:to>
                                    </p:set>
                                    <p:animEffect transition="in" filter="wipe(left)">
                                      <p:cBhvr>
                                        <p:cTn id="11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7" grpId="0" build="p" autoUpdateAnimBg="0"/>
      <p:bldP spid="30" grpId="0" animBg="1"/>
      <p:bldP spid="32" grpId="0" animBg="1"/>
      <p:bldP spid="37" grpId="0"/>
      <p:bldP spid="38" grpId="0"/>
      <p:bldP spid="39" grpId="0"/>
      <p:bldP spid="41" grpId="0"/>
      <p:bldP spid="42" grpId="0"/>
      <p:bldP spid="43" grpId="0"/>
      <p:bldP spid="45" grpId="0"/>
      <p:bldP spid="47" grpId="0"/>
      <p:bldP spid="48" grpId="0"/>
      <p:bldP spid="49" grpId="0"/>
      <p:bldP spid="50" grpId="0"/>
      <p:bldP spid="51" grpId="0"/>
      <p:bldP spid="52" grpId="0"/>
      <p:bldP spid="53" grpId="0"/>
      <p:bldP spid="54" grpId="0"/>
      <p:bldP spid="55" grpId="0"/>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3"/>
          <p:cNvSpPr>
            <a:spLocks noChangeArrowheads="1"/>
          </p:cNvSpPr>
          <p:nvPr/>
        </p:nvSpPr>
        <p:spPr bwMode="auto">
          <a:xfrm>
            <a:off x="1905000" y="2944814"/>
            <a:ext cx="4572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sz="1000">
                <a:solidFill>
                  <a:schemeClr val="tx1"/>
                </a:solidFill>
              </a:rPr>
              <a:t>          </a:t>
            </a:r>
          </a:p>
          <a:p>
            <a:pPr algn="just">
              <a:spcBef>
                <a:spcPct val="0"/>
              </a:spcBef>
            </a:pPr>
            <a:r>
              <a:rPr lang="en-US" altLang="zh-CN" sz="1000">
                <a:solidFill>
                  <a:schemeClr val="tx1"/>
                </a:solidFill>
              </a:rPr>
              <a:t>          </a:t>
            </a:r>
          </a:p>
          <a:p>
            <a:pPr algn="just">
              <a:spcBef>
                <a:spcPct val="0"/>
              </a:spcBef>
            </a:pPr>
            <a:r>
              <a:rPr lang="en-US" altLang="zh-CN" sz="1000">
                <a:solidFill>
                  <a:schemeClr val="tx1"/>
                </a:solidFill>
              </a:rPr>
              <a:t>          </a:t>
            </a:r>
          </a:p>
          <a:p>
            <a:pPr>
              <a:spcBef>
                <a:spcPct val="0"/>
              </a:spcBef>
            </a:pPr>
            <a:r>
              <a:rPr lang="en-US" altLang="zh-CN" sz="1000">
                <a:solidFill>
                  <a:schemeClr val="tx1"/>
                </a:solidFill>
              </a:rPr>
              <a:t>          </a:t>
            </a:r>
            <a:endParaRPr lang="en-US" altLang="zh-CN" sz="2400">
              <a:solidFill>
                <a:schemeClr val="tx1"/>
              </a:solidFill>
            </a:endParaRPr>
          </a:p>
        </p:txBody>
      </p:sp>
      <p:sp>
        <p:nvSpPr>
          <p:cNvPr id="41998" name="Text Box 14"/>
          <p:cNvSpPr txBox="1">
            <a:spLocks noChangeArrowheads="1"/>
          </p:cNvSpPr>
          <p:nvPr/>
        </p:nvSpPr>
        <p:spPr bwMode="auto">
          <a:xfrm>
            <a:off x="1391736" y="448726"/>
            <a:ext cx="4603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CC"/>
                </a:solidFill>
                <a:latin typeface="+mn-ea"/>
                <a:ea typeface="+mn-ea"/>
              </a:rPr>
              <a:t>三、线量和角量的关系 </a:t>
            </a:r>
          </a:p>
        </p:txBody>
      </p:sp>
      <p:grpSp>
        <p:nvGrpSpPr>
          <p:cNvPr id="17" name="Group 50"/>
          <p:cNvGrpSpPr>
            <a:grpSpLocks/>
          </p:cNvGrpSpPr>
          <p:nvPr/>
        </p:nvGrpSpPr>
        <p:grpSpPr bwMode="auto">
          <a:xfrm>
            <a:off x="7113312" y="740928"/>
            <a:ext cx="4800600" cy="3352800"/>
            <a:chOff x="2448" y="768"/>
            <a:chExt cx="3024" cy="2112"/>
          </a:xfrm>
          <a:noFill/>
        </p:grpSpPr>
        <p:sp>
          <p:nvSpPr>
            <p:cNvPr id="18" name="Rectangle 33"/>
            <p:cNvSpPr>
              <a:spLocks noChangeArrowheads="1"/>
            </p:cNvSpPr>
            <p:nvPr/>
          </p:nvSpPr>
          <p:spPr bwMode="auto">
            <a:xfrm>
              <a:off x="2448" y="768"/>
              <a:ext cx="3024" cy="2112"/>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2"/>
            <p:cNvSpPr>
              <a:spLocks noChangeShapeType="1"/>
            </p:cNvSpPr>
            <p:nvPr/>
          </p:nvSpPr>
          <p:spPr bwMode="auto">
            <a:xfrm>
              <a:off x="3648" y="2343"/>
              <a:ext cx="0" cy="441"/>
            </a:xfrm>
            <a:prstGeom prst="line">
              <a:avLst/>
            </a:prstGeom>
            <a:grpFill/>
            <a:ln w="28575">
              <a:solidFill>
                <a:srgbClr val="1C1C1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44"/>
            <p:cNvGrpSpPr>
              <a:grpSpLocks/>
            </p:cNvGrpSpPr>
            <p:nvPr/>
          </p:nvGrpSpPr>
          <p:grpSpPr bwMode="auto">
            <a:xfrm>
              <a:off x="2640" y="1556"/>
              <a:ext cx="2160" cy="844"/>
              <a:chOff x="2784" y="1508"/>
              <a:chExt cx="2160" cy="844"/>
            </a:xfrm>
            <a:grpFill/>
          </p:grpSpPr>
          <p:sp>
            <p:nvSpPr>
              <p:cNvPr id="22" name="Oval 6"/>
              <p:cNvSpPr>
                <a:spLocks noChangeArrowheads="1"/>
              </p:cNvSpPr>
              <p:nvPr/>
            </p:nvSpPr>
            <p:spPr bwMode="auto">
              <a:xfrm>
                <a:off x="2784" y="1592"/>
                <a:ext cx="2160" cy="760"/>
              </a:xfrm>
              <a:prstGeom prst="ellipse">
                <a:avLst/>
              </a:prstGeom>
              <a:solidFill>
                <a:srgbClr val="00B050"/>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7"/>
              <p:cNvSpPr>
                <a:spLocks noChangeArrowheads="1"/>
              </p:cNvSpPr>
              <p:nvPr/>
            </p:nvSpPr>
            <p:spPr bwMode="auto">
              <a:xfrm>
                <a:off x="2784" y="1508"/>
                <a:ext cx="2160" cy="760"/>
              </a:xfrm>
              <a:prstGeom prst="ellipse">
                <a:avLst/>
              </a:prstGeom>
              <a:solidFill>
                <a:srgbClr val="92D050"/>
              </a:solidFill>
              <a:ln w="127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Line 8"/>
            <p:cNvSpPr>
              <a:spLocks noChangeShapeType="1"/>
            </p:cNvSpPr>
            <p:nvPr/>
          </p:nvSpPr>
          <p:spPr bwMode="auto">
            <a:xfrm flipV="1">
              <a:off x="3648" y="895"/>
              <a:ext cx="0" cy="977"/>
            </a:xfrm>
            <a:prstGeom prst="line">
              <a:avLst/>
            </a:prstGeom>
            <a:grpFill/>
            <a:ln w="28575">
              <a:solidFill>
                <a:srgbClr val="1C1C1C"/>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6" name="Line 10"/>
          <p:cNvSpPr>
            <a:spLocks noChangeShapeType="1"/>
          </p:cNvSpPr>
          <p:nvPr/>
        </p:nvSpPr>
        <p:spPr bwMode="auto">
          <a:xfrm flipV="1">
            <a:off x="9005556" y="1407679"/>
            <a:ext cx="0" cy="1073150"/>
          </a:xfrm>
          <a:prstGeom prst="line">
            <a:avLst/>
          </a:prstGeom>
          <a:noFill/>
          <a:ln w="38100">
            <a:solidFill>
              <a:srgbClr val="FF0000"/>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Rectangle 11"/>
          <p:cNvSpPr>
            <a:spLocks noChangeArrowheads="1"/>
          </p:cNvSpPr>
          <p:nvPr/>
        </p:nvSpPr>
        <p:spPr bwMode="auto">
          <a:xfrm>
            <a:off x="10097304" y="2798328"/>
            <a:ext cx="158750" cy="152400"/>
          </a:xfrm>
          <a:prstGeom prst="rect">
            <a:avLst/>
          </a:prstGeom>
          <a:noFill/>
          <a:ln w="28575">
            <a:solidFill>
              <a:schemeClr val="tx1"/>
            </a:solidFill>
            <a:miter lim="800000"/>
            <a:headEnd/>
            <a:tailEnd/>
          </a:ln>
          <a:effectLst/>
        </p:spPr>
        <p:txBody>
          <a:bodyPr wrap="none" anchor="ctr"/>
          <a:lstStyle/>
          <a:p>
            <a:endParaRPr lang="zh-CN" altLang="en-US"/>
          </a:p>
        </p:txBody>
      </p:sp>
      <p:sp>
        <p:nvSpPr>
          <p:cNvPr id="30" name="Line 14"/>
          <p:cNvSpPr>
            <a:spLocks noChangeShapeType="1"/>
          </p:cNvSpPr>
          <p:nvPr/>
        </p:nvSpPr>
        <p:spPr bwMode="auto">
          <a:xfrm>
            <a:off x="9030504" y="2493528"/>
            <a:ext cx="1149350" cy="381000"/>
          </a:xfrm>
          <a:prstGeom prst="line">
            <a:avLst/>
          </a:prstGeom>
          <a:noFill/>
          <a:ln w="28575">
            <a:solidFill>
              <a:srgbClr val="00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20"/>
          <p:cNvSpPr>
            <a:spLocks noChangeShapeType="1"/>
          </p:cNvSpPr>
          <p:nvPr/>
        </p:nvSpPr>
        <p:spPr bwMode="auto">
          <a:xfrm flipV="1">
            <a:off x="10173504" y="2188728"/>
            <a:ext cx="1066800" cy="685800"/>
          </a:xfrm>
          <a:prstGeom prst="line">
            <a:avLst/>
          </a:prstGeom>
          <a:noFill/>
          <a:ln w="38100">
            <a:solidFill>
              <a:srgbClr val="FF0066"/>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7" name="Group 22"/>
          <p:cNvGrpSpPr>
            <a:grpSpLocks/>
          </p:cNvGrpSpPr>
          <p:nvPr/>
        </p:nvGrpSpPr>
        <p:grpSpPr bwMode="auto">
          <a:xfrm>
            <a:off x="9310357" y="2240374"/>
            <a:ext cx="1423988" cy="381000"/>
            <a:chOff x="4128" y="1680"/>
            <a:chExt cx="897" cy="240"/>
          </a:xfrm>
          <a:noFill/>
        </p:grpSpPr>
        <p:sp>
          <p:nvSpPr>
            <p:cNvPr id="38" name="Line 23"/>
            <p:cNvSpPr>
              <a:spLocks noChangeShapeType="1"/>
            </p:cNvSpPr>
            <p:nvPr/>
          </p:nvSpPr>
          <p:spPr bwMode="auto">
            <a:xfrm>
              <a:off x="4535" y="1680"/>
              <a:ext cx="490" cy="194"/>
            </a:xfrm>
            <a:prstGeom prst="line">
              <a:avLst/>
            </a:prstGeom>
            <a:grpFill/>
            <a:ln w="19050">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Line 24"/>
            <p:cNvSpPr>
              <a:spLocks noChangeShapeType="1"/>
            </p:cNvSpPr>
            <p:nvPr/>
          </p:nvSpPr>
          <p:spPr bwMode="auto">
            <a:xfrm flipH="1">
              <a:off x="4128" y="1680"/>
              <a:ext cx="356" cy="240"/>
            </a:xfrm>
            <a:prstGeom prst="line">
              <a:avLst/>
            </a:prstGeom>
            <a:grpFill/>
            <a:ln w="19050">
              <a:solidFill>
                <a:srgbClr val="0000FF"/>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 name="Group 45"/>
          <p:cNvGrpSpPr>
            <a:grpSpLocks/>
          </p:cNvGrpSpPr>
          <p:nvPr/>
        </p:nvGrpSpPr>
        <p:grpSpPr bwMode="auto">
          <a:xfrm>
            <a:off x="9358036" y="2497549"/>
            <a:ext cx="1390650" cy="381000"/>
            <a:chOff x="3840" y="1872"/>
            <a:chExt cx="876" cy="240"/>
          </a:xfrm>
          <a:noFill/>
        </p:grpSpPr>
        <p:sp>
          <p:nvSpPr>
            <p:cNvPr id="42" name="Line 27"/>
            <p:cNvSpPr>
              <a:spLocks noChangeShapeType="1"/>
            </p:cNvSpPr>
            <p:nvPr/>
          </p:nvSpPr>
          <p:spPr bwMode="auto">
            <a:xfrm flipV="1">
              <a:off x="4380" y="1872"/>
              <a:ext cx="336" cy="240"/>
            </a:xfrm>
            <a:prstGeom prst="line">
              <a:avLst/>
            </a:prstGeom>
            <a:grpFill/>
            <a:ln w="38100">
              <a:solidFill>
                <a:srgbClr val="FF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28"/>
            <p:cNvSpPr>
              <a:spLocks noChangeShapeType="1"/>
            </p:cNvSpPr>
            <p:nvPr/>
          </p:nvSpPr>
          <p:spPr bwMode="auto">
            <a:xfrm flipH="1" flipV="1">
              <a:off x="3840" y="1920"/>
              <a:ext cx="540" cy="192"/>
            </a:xfrm>
            <a:prstGeom prst="line">
              <a:avLst/>
            </a:prstGeom>
            <a:grpFill/>
            <a:ln w="38100">
              <a:solidFill>
                <a:srgbClr val="FF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7" name="Line 36"/>
          <p:cNvSpPr>
            <a:spLocks noChangeShapeType="1"/>
          </p:cNvSpPr>
          <p:nvPr/>
        </p:nvSpPr>
        <p:spPr bwMode="auto">
          <a:xfrm flipH="1" flipV="1">
            <a:off x="9875054" y="2188728"/>
            <a:ext cx="304800" cy="685800"/>
          </a:xfrm>
          <a:prstGeom prst="line">
            <a:avLst/>
          </a:prstGeom>
          <a:noFill/>
          <a:ln w="38100">
            <a:solidFill>
              <a:srgbClr val="FF00FF"/>
            </a:solidFill>
            <a:round/>
            <a:headEnd/>
            <a:tailEnd type="triangl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mc:AlternateContent xmlns:mc="http://schemas.openxmlformats.org/markup-compatibility/2006" xmlns:a14="http://schemas.microsoft.com/office/drawing/2010/main">
        <mc:Choice Requires="a14">
          <p:sp>
            <p:nvSpPr>
              <p:cNvPr id="48" name="矩形 47"/>
              <p:cNvSpPr/>
              <p:nvPr/>
            </p:nvSpPr>
            <p:spPr>
              <a:xfrm>
                <a:off x="1410545" y="1254983"/>
                <a:ext cx="13077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𝑠</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410545" y="1254983"/>
                <a:ext cx="130779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816446" y="1252758"/>
                <a:ext cx="1724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𝑑𝑠</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𝑟𝑑</m:t>
                      </m:r>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4816446" y="1252758"/>
                <a:ext cx="172457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410545" y="2200242"/>
                <a:ext cx="1328632"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𝑠</m:t>
                          </m:r>
                        </m:num>
                        <m:den>
                          <m:r>
                            <a:rPr lang="en-US" altLang="zh-CN" sz="2800" i="1">
                              <a:solidFill>
                                <a:srgbClr val="0000FF"/>
                              </a:solidFill>
                              <a:latin typeface="Cambria Math" panose="02040503050406030204" pitchFamily="18" charset="0"/>
                            </a:rPr>
                            <m:t>𝑑𝑡</m:t>
                          </m:r>
                        </m:den>
                      </m:f>
                    </m:oMath>
                  </m:oMathPara>
                </a14:m>
                <a:endParaRPr lang="zh-CN" altLang="en-US" sz="2800" dirty="0">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1410545" y="2200242"/>
                <a:ext cx="1328632"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585578" y="2200242"/>
                <a:ext cx="131805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𝑟</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51" name="矩形 50"/>
              <p:cNvSpPr>
                <a:spLocks noRot="1" noChangeAspect="1" noMove="1" noResize="1" noEditPoints="1" noAdjustHandles="1" noChangeArrowheads="1" noChangeShapeType="1" noTextEdit="1"/>
              </p:cNvSpPr>
              <p:nvPr/>
            </p:nvSpPr>
            <p:spPr>
              <a:xfrm>
                <a:off x="2585578" y="2200242"/>
                <a:ext cx="1318053"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862995" y="2417327"/>
                <a:ext cx="10986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xmlns="">
          <p:sp>
            <p:nvSpPr>
              <p:cNvPr id="52" name="矩形 51"/>
              <p:cNvSpPr>
                <a:spLocks noRot="1" noChangeAspect="1" noMove="1" noResize="1" noEditPoints="1" noAdjustHandles="1" noChangeArrowheads="1" noChangeShapeType="1" noTextEdit="1"/>
              </p:cNvSpPr>
              <p:nvPr/>
            </p:nvSpPr>
            <p:spPr>
              <a:xfrm>
                <a:off x="3862995" y="2417327"/>
                <a:ext cx="10986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410545" y="3329002"/>
                <a:ext cx="152612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53" name="矩形 52"/>
              <p:cNvSpPr>
                <a:spLocks noRot="1" noChangeAspect="1" noMove="1" noResize="1" noEditPoints="1" noAdjustHandles="1" noChangeArrowheads="1" noChangeShapeType="1" noTextEdit="1"/>
              </p:cNvSpPr>
              <p:nvPr/>
            </p:nvSpPr>
            <p:spPr>
              <a:xfrm>
                <a:off x="1410545" y="3329002"/>
                <a:ext cx="1526123"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2804383" y="3329002"/>
                <a:ext cx="1374735"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𝑟</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54" name="矩形 53"/>
              <p:cNvSpPr>
                <a:spLocks noRot="1" noChangeAspect="1" noMove="1" noResize="1" noEditPoints="1" noAdjustHandles="1" noChangeArrowheads="1" noChangeShapeType="1" noTextEdit="1"/>
              </p:cNvSpPr>
              <p:nvPr/>
            </p:nvSpPr>
            <p:spPr>
              <a:xfrm>
                <a:off x="2804383" y="3329002"/>
                <a:ext cx="1374735"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093752" y="3522580"/>
                <a:ext cx="105836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a:solidFill>
                            <a:srgbClr val="0000FF"/>
                          </a:solidFill>
                          <a:latin typeface="Cambria Math" panose="02040503050406030204" pitchFamily="18" charset="0"/>
                        </a:rPr>
                        <m:t>𝛽</m:t>
                      </m:r>
                    </m:oMath>
                  </m:oMathPara>
                </a14:m>
                <a:endParaRPr lang="zh-CN" altLang="en-US" sz="2800" dirty="0">
                  <a:latin typeface="+mj-ea"/>
                  <a:ea typeface="+mj-ea"/>
                </a:endParaRPr>
              </a:p>
            </p:txBody>
          </p:sp>
        </mc:Choice>
        <mc:Fallback xmlns="">
          <p:sp>
            <p:nvSpPr>
              <p:cNvPr id="55" name="矩形 54"/>
              <p:cNvSpPr>
                <a:spLocks noRot="1" noChangeAspect="1" noMove="1" noResize="1" noEditPoints="1" noAdjustHandles="1" noChangeArrowheads="1" noChangeShapeType="1" noTextEdit="1"/>
              </p:cNvSpPr>
              <p:nvPr/>
            </p:nvSpPr>
            <p:spPr>
              <a:xfrm>
                <a:off x="4093752" y="3522580"/>
                <a:ext cx="105836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349972" y="3202602"/>
                <a:ext cx="1556003" cy="95410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j-ea"/>
                  <a:ea typeface="+mj-ea"/>
                </a:endParaRPr>
              </a:p>
            </p:txBody>
          </p:sp>
        </mc:Choice>
        <mc:Fallback xmlns="">
          <p:sp>
            <p:nvSpPr>
              <p:cNvPr id="56" name="矩形 55"/>
              <p:cNvSpPr>
                <a:spLocks noRot="1" noChangeAspect="1" noMove="1" noResize="1" noEditPoints="1" noAdjustHandles="1" noChangeArrowheads="1" noChangeShapeType="1" noTextEdit="1"/>
              </p:cNvSpPr>
              <p:nvPr/>
            </p:nvSpPr>
            <p:spPr>
              <a:xfrm>
                <a:off x="5349972" y="3202602"/>
                <a:ext cx="1556003" cy="95410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6773623" y="3464527"/>
                <a:ext cx="12736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57" name="矩形 56"/>
              <p:cNvSpPr>
                <a:spLocks noRot="1" noChangeAspect="1" noMove="1" noResize="1" noEditPoints="1" noAdjustHandles="1" noChangeArrowheads="1" noChangeShapeType="1" noTextEdit="1"/>
              </p:cNvSpPr>
              <p:nvPr/>
            </p:nvSpPr>
            <p:spPr>
              <a:xfrm>
                <a:off x="6773623" y="3464527"/>
                <a:ext cx="127368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893941" y="1252758"/>
                <a:ext cx="1742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𝑠</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𝜃</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2893941" y="1252758"/>
                <a:ext cx="174208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893941" y="4671494"/>
                <a:ext cx="2423164"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2893941" y="4671494"/>
                <a:ext cx="2423164" cy="96917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5177780" y="4871264"/>
                <a:ext cx="2412712" cy="645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rad>
                        <m:radPr>
                          <m:degHide m:val="on"/>
                          <m:ctrlPr>
                            <a:rPr lang="en-US" altLang="zh-CN" sz="2800" b="0" i="1" smtClean="0">
                              <a:solidFill>
                                <a:srgbClr val="0000FF"/>
                              </a:solidFill>
                              <a:latin typeface="Cambria Math"/>
                              <a:ea typeface="Cambria Math" panose="02040503050406030204" pitchFamily="18" charset="0"/>
                            </a:rPr>
                          </m:ctrlPr>
                        </m:radPr>
                        <m:deg/>
                        <m:e>
                          <m:sSup>
                            <m:sSupPr>
                              <m:ctrlPr>
                                <a:rPr lang="en-US" altLang="zh-CN" sz="2800" b="0" i="1" smtClean="0">
                                  <a:solidFill>
                                    <a:srgbClr val="0000FF"/>
                                  </a:solidFill>
                                  <a:latin typeface="Cambria Math"/>
                                  <a:ea typeface="Cambria Math" panose="02040503050406030204" pitchFamily="18" charset="0"/>
                                </a:rPr>
                              </m:ctrlPr>
                            </m:sSupPr>
                            <m:e>
                              <m:r>
                                <a:rPr lang="zh-CN" altLang="en-US" sz="2800" b="0" i="1" smtClean="0">
                                  <a:solidFill>
                                    <a:srgbClr val="0000FF"/>
                                  </a:solidFill>
                                  <a:latin typeface="Cambria Math" panose="02040503050406030204" pitchFamily="18" charset="0"/>
                                  <a:ea typeface="Cambria Math" panose="02040503050406030204" pitchFamily="18" charset="0"/>
                                </a:rPr>
                                <m:t>𝛼</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e>
                      </m:rad>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5177780" y="4871264"/>
                <a:ext cx="2412712" cy="6451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573304" y="262068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8573304" y="2620687"/>
                <a:ext cx="46346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1041295" y="214367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11041295" y="2143673"/>
                <a:ext cx="49013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8500128" y="1407678"/>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8500128" y="1407678"/>
                <a:ext cx="55322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9419535" y="2645618"/>
                <a:ext cx="664093" cy="52322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mn-ea"/>
                            </a:rPr>
                          </m:ctrlPr>
                        </m:sSubPr>
                        <m:e>
                          <m:acc>
                            <m:accPr>
                              <m:chr m:val="⃑"/>
                              <m:ctrlPr>
                                <a:rPr lang="en-US" altLang="zh-CN" sz="2800" i="1">
                                  <a:solidFill>
                                    <a:srgbClr val="FF00FF"/>
                                  </a:solidFill>
                                  <a:latin typeface="Cambria Math"/>
                                </a:rPr>
                              </m:ctrlPr>
                            </m:accPr>
                            <m:e>
                              <m:r>
                                <a:rPr lang="en-US" altLang="zh-CN" sz="2800" b="0" i="1" smtClean="0">
                                  <a:solidFill>
                                    <a:srgbClr val="FF00FF"/>
                                  </a:solidFill>
                                  <a:latin typeface="Cambria Math" panose="02040503050406030204" pitchFamily="18" charset="0"/>
                                </a:rPr>
                                <m:t>𝑎</m:t>
                              </m:r>
                            </m:e>
                          </m:acc>
                        </m:e>
                        <m:sub>
                          <m:r>
                            <a:rPr lang="en-US" altLang="zh-CN" sz="2800" b="0" i="1" smtClean="0">
                              <a:solidFill>
                                <a:srgbClr val="FF00FF"/>
                              </a:solidFill>
                              <a:latin typeface="Cambria Math" panose="02040503050406030204" pitchFamily="18" charset="0"/>
                            </a:rPr>
                            <m:t>𝑛</m:t>
                          </m:r>
                        </m:sub>
                      </m:sSub>
                    </m:oMath>
                  </m:oMathPara>
                </a14:m>
                <a:endParaRPr lang="zh-CN" altLang="en-US" sz="2800" dirty="0">
                  <a:solidFill>
                    <a:srgbClr val="FF00FF"/>
                  </a:solidFill>
                  <a:latin typeface="+mn-lt"/>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9419535" y="2645618"/>
                <a:ext cx="664093" cy="523220"/>
              </a:xfrm>
              <a:prstGeom prst="rect">
                <a:avLst/>
              </a:prstGeom>
              <a:blipFill>
                <a:blip r:embed="rId1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0383326" y="2548158"/>
                <a:ext cx="628377" cy="523220"/>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mn-ea"/>
                            </a:rPr>
                          </m:ctrlPr>
                        </m:sSubPr>
                        <m:e>
                          <m:acc>
                            <m:accPr>
                              <m:chr m:val="⃑"/>
                              <m:ctrlPr>
                                <a:rPr lang="en-US" altLang="zh-CN" sz="2800" i="1">
                                  <a:solidFill>
                                    <a:srgbClr val="FF00FF"/>
                                  </a:solidFill>
                                  <a:latin typeface="Cambria Math"/>
                                </a:rPr>
                              </m:ctrlPr>
                            </m:accPr>
                            <m:e>
                              <m:r>
                                <a:rPr lang="en-US" altLang="zh-CN" sz="2800" b="0" i="1" smtClean="0">
                                  <a:solidFill>
                                    <a:srgbClr val="FF00FF"/>
                                  </a:solidFill>
                                  <a:latin typeface="Cambria Math" panose="02040503050406030204" pitchFamily="18" charset="0"/>
                                </a:rPr>
                                <m:t>𝑎</m:t>
                              </m:r>
                            </m:e>
                          </m:acc>
                        </m:e>
                        <m:sub>
                          <m:r>
                            <a:rPr lang="zh-CN" altLang="en-US" sz="2800" i="1">
                              <a:solidFill>
                                <a:srgbClr val="FF00FF"/>
                              </a:solidFill>
                              <a:latin typeface="Cambria Math" panose="02040503050406030204" pitchFamily="18" charset="0"/>
                            </a:rPr>
                            <m:t>𝜏</m:t>
                          </m:r>
                        </m:sub>
                      </m:sSub>
                    </m:oMath>
                  </m:oMathPara>
                </a14:m>
                <a:endParaRPr lang="zh-CN" altLang="en-US" sz="2800" dirty="0">
                  <a:solidFill>
                    <a:srgbClr val="FF00FF"/>
                  </a:solidFill>
                  <a:latin typeface="+mn-lt"/>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10383326" y="2548158"/>
                <a:ext cx="628377" cy="523220"/>
              </a:xfrm>
              <a:prstGeom prst="rect">
                <a:avLst/>
              </a:prstGeom>
              <a:blipFill>
                <a:blip r:embed="rId20"/>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651285" y="1786158"/>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𝑎</m:t>
                          </m:r>
                        </m:e>
                      </m:acc>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9651285" y="1786158"/>
                <a:ext cx="493212"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1045692" y="1764278"/>
                <a:ext cx="4472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mn-ea"/>
                            </a:rPr>
                          </m:ctrlPr>
                        </m:accPr>
                        <m:e>
                          <m:r>
                            <a:rPr lang="zh-CN" altLang="en-US" sz="2800" b="0" i="1" smtClean="0">
                              <a:solidFill>
                                <a:srgbClr val="0000FF"/>
                              </a:solidFill>
                              <a:latin typeface="Cambria Math" panose="02040503050406030204" pitchFamily="18" charset="0"/>
                              <a:ea typeface="+mn-ea"/>
                            </a:rPr>
                            <m:t>𝜏</m:t>
                          </m:r>
                        </m:e>
                      </m:acc>
                    </m:oMath>
                  </m:oMathPara>
                </a14:m>
                <a:endParaRPr lang="zh-CN" altLang="en-US" sz="2800" dirty="0">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11045692" y="1764278"/>
                <a:ext cx="447237"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9022362" y="2098568"/>
                <a:ext cx="4873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9022362" y="2098568"/>
                <a:ext cx="48737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636021" y="5678199"/>
                <a:ext cx="1916614" cy="90306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tan</m:t>
                          </m:r>
                        </m:fName>
                        <m:e>
                          <m:r>
                            <a:rPr lang="zh-CN" altLang="en-US" sz="2800" i="1" smtClean="0">
                              <a:solidFill>
                                <a:srgbClr val="0000FF"/>
                              </a:solidFill>
                              <a:latin typeface="Cambria Math" panose="02040503050406030204" pitchFamily="18" charset="0"/>
                            </a:rPr>
                            <m:t>𝜃</m:t>
                          </m:r>
                        </m:e>
                      </m:func>
                      <m:r>
                        <a:rPr lang="en-US" altLang="zh-CN" sz="280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oMath>
                  </m:oMathPara>
                </a14:m>
                <a:endParaRPr lang="zh-CN" altLang="en-US" sz="2800" dirty="0">
                  <a:solidFill>
                    <a:srgbClr val="0000FF"/>
                  </a:solidFill>
                  <a:latin typeface="+mj-ea"/>
                  <a:ea typeface="+mj-ea"/>
                </a:endParaRPr>
              </a:p>
            </p:txBody>
          </p:sp>
        </mc:Choice>
        <mc:Fallback xmlns="">
          <p:sp>
            <p:nvSpPr>
              <p:cNvPr id="45" name="矩形 44"/>
              <p:cNvSpPr>
                <a:spLocks noRot="1" noChangeAspect="1" noMove="1" noResize="1" noEditPoints="1" noAdjustHandles="1" noChangeArrowheads="1" noChangeShapeType="1" noTextEdit="1"/>
              </p:cNvSpPr>
              <p:nvPr/>
            </p:nvSpPr>
            <p:spPr>
              <a:xfrm>
                <a:off x="4636021" y="5678199"/>
                <a:ext cx="1916614" cy="903068"/>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46825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left)">
                                      <p:cBhvr>
                                        <p:cTn id="15" dur="500"/>
                                        <p:tgtEl>
                                          <p:spTgt spid="6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wipe(left)">
                                      <p:cBhvr>
                                        <p:cTn id="25" dur="500"/>
                                        <p:tgtEl>
                                          <p:spTgt spid="6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500"/>
                                        <p:tgtEl>
                                          <p:spTgt spid="6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wipe(left)">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wipe(left)">
                                      <p:cBhvr>
                                        <p:cTn id="60" dur="500"/>
                                        <p:tgtEl>
                                          <p:spTgt spid="68"/>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9"/>
                                        </p:tgtEl>
                                        <p:attrNameLst>
                                          <p:attrName>style.visibility</p:attrName>
                                        </p:attrNameLst>
                                      </p:cBhvr>
                                      <p:to>
                                        <p:strVal val="visible"/>
                                      </p:to>
                                    </p:set>
                                    <p:animEffect transition="in" filter="wipe(left)">
                                      <p:cBhvr>
                                        <p:cTn id="63" dur="500"/>
                                        <p:tgtEl>
                                          <p:spTgt spid="6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wipe(left)">
                                      <p:cBhvr>
                                        <p:cTn id="68" dur="500"/>
                                        <p:tgtEl>
                                          <p:spTgt spid="37"/>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left)">
                                      <p:cBhvr>
                                        <p:cTn id="73" dur="500"/>
                                        <p:tgtEl>
                                          <p:spTgt spid="66"/>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65"/>
                                        </p:tgtEl>
                                        <p:attrNameLst>
                                          <p:attrName>style.visibility</p:attrName>
                                        </p:attrNameLst>
                                      </p:cBhvr>
                                      <p:to>
                                        <p:strVal val="visible"/>
                                      </p:to>
                                    </p:set>
                                    <p:animEffect transition="in" filter="wipe(left)">
                                      <p:cBhvr>
                                        <p:cTn id="76" dur="500"/>
                                        <p:tgtEl>
                                          <p:spTgt spid="6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wipe(left)">
                                      <p:cBhvr>
                                        <p:cTn id="81" dur="500"/>
                                        <p:tgtEl>
                                          <p:spTgt spid="48"/>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wipe(left)">
                                      <p:cBhvr>
                                        <p:cTn id="86" dur="500"/>
                                        <p:tgtEl>
                                          <p:spTgt spid="5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wipe(left)">
                                      <p:cBhvr>
                                        <p:cTn id="91" dur="500"/>
                                        <p:tgtEl>
                                          <p:spTgt spid="49"/>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50"/>
                                        </p:tgtEl>
                                        <p:attrNameLst>
                                          <p:attrName>style.visibility</p:attrName>
                                        </p:attrNameLst>
                                      </p:cBhvr>
                                      <p:to>
                                        <p:strVal val="visible"/>
                                      </p:to>
                                    </p:set>
                                    <p:animEffect transition="in" filter="wipe(left)">
                                      <p:cBhvr>
                                        <p:cTn id="96" dur="500"/>
                                        <p:tgtEl>
                                          <p:spTgt spid="50"/>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51"/>
                                        </p:tgtEl>
                                        <p:attrNameLst>
                                          <p:attrName>style.visibility</p:attrName>
                                        </p:attrNameLst>
                                      </p:cBhvr>
                                      <p:to>
                                        <p:strVal val="visible"/>
                                      </p:to>
                                    </p:set>
                                    <p:animEffect transition="in" filter="wipe(left)">
                                      <p:cBhvr>
                                        <p:cTn id="101" dur="500"/>
                                        <p:tgtEl>
                                          <p:spTgt spid="5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wipe(left)">
                                      <p:cBhvr>
                                        <p:cTn id="106" dur="500"/>
                                        <p:tgtEl>
                                          <p:spTgt spid="5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wipe(left)">
                                      <p:cBhvr>
                                        <p:cTn id="111" dur="500"/>
                                        <p:tgtEl>
                                          <p:spTgt spid="53"/>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4"/>
                                        </p:tgtEl>
                                        <p:attrNameLst>
                                          <p:attrName>style.visibility</p:attrName>
                                        </p:attrNameLst>
                                      </p:cBhvr>
                                      <p:to>
                                        <p:strVal val="visible"/>
                                      </p:to>
                                    </p:set>
                                    <p:animEffect transition="in" filter="wipe(left)">
                                      <p:cBhvr>
                                        <p:cTn id="116" dur="500"/>
                                        <p:tgtEl>
                                          <p:spTgt spid="54"/>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55"/>
                                        </p:tgtEl>
                                        <p:attrNameLst>
                                          <p:attrName>style.visibility</p:attrName>
                                        </p:attrNameLst>
                                      </p:cBhvr>
                                      <p:to>
                                        <p:strVal val="visible"/>
                                      </p:to>
                                    </p:set>
                                    <p:animEffect transition="in" filter="wipe(left)">
                                      <p:cBhvr>
                                        <p:cTn id="121" dur="500"/>
                                        <p:tgtEl>
                                          <p:spTgt spid="5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56"/>
                                        </p:tgtEl>
                                        <p:attrNameLst>
                                          <p:attrName>style.visibility</p:attrName>
                                        </p:attrNameLst>
                                      </p:cBhvr>
                                      <p:to>
                                        <p:strVal val="visible"/>
                                      </p:to>
                                    </p:set>
                                    <p:animEffect transition="in" filter="wipe(left)">
                                      <p:cBhvr>
                                        <p:cTn id="126" dur="500"/>
                                        <p:tgtEl>
                                          <p:spTgt spid="5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57"/>
                                        </p:tgtEl>
                                        <p:attrNameLst>
                                          <p:attrName>style.visibility</p:attrName>
                                        </p:attrNameLst>
                                      </p:cBhvr>
                                      <p:to>
                                        <p:strVal val="visible"/>
                                      </p:to>
                                    </p:set>
                                    <p:animEffect transition="in" filter="wipe(left)">
                                      <p:cBhvr>
                                        <p:cTn id="131" dur="500"/>
                                        <p:tgtEl>
                                          <p:spTgt spid="57"/>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59"/>
                                        </p:tgtEl>
                                        <p:attrNameLst>
                                          <p:attrName>style.visibility</p:attrName>
                                        </p:attrNameLst>
                                      </p:cBhvr>
                                      <p:to>
                                        <p:strVal val="visible"/>
                                      </p:to>
                                    </p:set>
                                    <p:animEffect transition="in" filter="wipe(left)">
                                      <p:cBhvr>
                                        <p:cTn id="136" dur="500"/>
                                        <p:tgtEl>
                                          <p:spTgt spid="59"/>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0"/>
                                        </p:tgtEl>
                                        <p:attrNameLst>
                                          <p:attrName>style.visibility</p:attrName>
                                        </p:attrNameLst>
                                      </p:cBhvr>
                                      <p:to>
                                        <p:strVal val="visible"/>
                                      </p:to>
                                    </p:set>
                                    <p:animEffect transition="in" filter="wipe(left)">
                                      <p:cBhvr>
                                        <p:cTn id="141" dur="500"/>
                                        <p:tgtEl>
                                          <p:spTgt spid="6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45"/>
                                        </p:tgtEl>
                                        <p:attrNameLst>
                                          <p:attrName>style.visibility</p:attrName>
                                        </p:attrNameLst>
                                      </p:cBhvr>
                                      <p:to>
                                        <p:strVal val="visible"/>
                                      </p:to>
                                    </p:set>
                                    <p:animEffect transition="in" filter="wipe(left)">
                                      <p:cBhvr>
                                        <p:cTn id="14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0" grpId="0" animBg="1"/>
      <p:bldP spid="36" grpId="0" animBg="1"/>
      <p:bldP spid="47" grpId="0" animBg="1"/>
      <p:bldP spid="48" grpId="0"/>
      <p:bldP spid="49" grpId="0"/>
      <p:bldP spid="50" grpId="0"/>
      <p:bldP spid="51" grpId="0"/>
      <p:bldP spid="52" grpId="0"/>
      <p:bldP spid="53" grpId="0"/>
      <p:bldP spid="54" grpId="0"/>
      <p:bldP spid="55" grpId="0"/>
      <p:bldP spid="56" grpId="0"/>
      <p:bldP spid="57" grpId="0"/>
      <p:bldP spid="58" grpId="0"/>
      <p:bldP spid="59" grpId="0"/>
      <p:bldP spid="60" grpId="0"/>
      <p:bldP spid="62" grpId="0"/>
      <p:bldP spid="63" grpId="0"/>
      <p:bldP spid="64" grpId="0"/>
      <p:bldP spid="65" grpId="0"/>
      <p:bldP spid="66" grpId="0"/>
      <p:bldP spid="67" grpId="0"/>
      <p:bldP spid="68" grpId="0"/>
      <p:bldP spid="69"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3032" name="Text Box 6"/>
              <p:cNvSpPr txBox="1">
                <a:spLocks noChangeArrowheads="1"/>
              </p:cNvSpPr>
              <p:nvPr/>
            </p:nvSpPr>
            <p:spPr bwMode="auto">
              <a:xfrm>
                <a:off x="1900238" y="607286"/>
                <a:ext cx="9549640"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Cambria Math" panose="02040503050406030204" pitchFamily="18" charset="0"/>
                    <a:ea typeface="+mn-ea"/>
                  </a:rPr>
                  <a:t>例题：一质点从静止出发沿半径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Cambria Math" panose="02040503050406030204" pitchFamily="18" charset="0"/>
                    <a:ea typeface="+mn-ea"/>
                  </a:rPr>
                  <a:t>的圆周运动，其角加速度随时间</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𝑡</m:t>
                    </m:r>
                  </m:oMath>
                </a14:m>
                <a:r>
                  <a:rPr lang="zh-CN" altLang="en-US" sz="2800" dirty="0">
                    <a:solidFill>
                      <a:srgbClr val="0000FF"/>
                    </a:solidFill>
                    <a:latin typeface="Cambria Math" panose="02040503050406030204" pitchFamily="18" charset="0"/>
                    <a:ea typeface="+mn-ea"/>
                  </a:rPr>
                  <a:t>的变化规律是</a:t>
                </a:r>
                <a14:m>
                  <m:oMath xmlns:m="http://schemas.openxmlformats.org/officeDocument/2006/math">
                    <m:r>
                      <a:rPr lang="zh-CN" altLang="en-US" sz="2800" b="0" i="1" smtClean="0">
                        <a:solidFill>
                          <a:srgbClr val="0000FF"/>
                        </a:solidFill>
                        <a:latin typeface="Cambria Math" panose="02040503050406030204" pitchFamily="18" charset="0"/>
                        <a:ea typeface="+mn-ea"/>
                      </a:rPr>
                      <m:t>𝛽</m:t>
                    </m:r>
                    <m:r>
                      <a:rPr lang="en-US" altLang="zh-CN" sz="2800" b="0" i="1" smtClean="0">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𝑡</m:t>
                    </m:r>
                  </m:oMath>
                </a14:m>
                <a:r>
                  <a:rPr lang="zh-CN" altLang="en-US" sz="2800" dirty="0">
                    <a:solidFill>
                      <a:srgbClr val="0000FF"/>
                    </a:solidFill>
                    <a:latin typeface="Cambria Math" panose="02040503050406030204" pitchFamily="18" charset="0"/>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𝑆𝐼</m:t>
                    </m:r>
                  </m:oMath>
                </a14:m>
                <a:r>
                  <a:rPr lang="zh-CN" altLang="en-US" sz="2800" dirty="0">
                    <a:solidFill>
                      <a:srgbClr val="0000FF"/>
                    </a:solidFill>
                    <a:latin typeface="Cambria Math" panose="02040503050406030204" pitchFamily="18" charset="0"/>
                    <a:ea typeface="+mn-ea"/>
                  </a:rPr>
                  <a:t>）。则质点的角速度</a:t>
                </a:r>
                <a14:m>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latin typeface="Cambria Math" panose="02040503050406030204" pitchFamily="18" charset="0"/>
                    <a:ea typeface="Cambria Math" panose="02040503050406030204" pitchFamily="18" charset="0"/>
                  </a:rPr>
                  <a:t>________</a:t>
                </a:r>
                <a:r>
                  <a:rPr lang="zh-CN" altLang="en-US" sz="2800" dirty="0">
                    <a:solidFill>
                      <a:srgbClr val="0000FF"/>
                    </a:solidFill>
                    <a:latin typeface="Cambria Math" panose="02040503050406030204" pitchFamily="18" charset="0"/>
                    <a:ea typeface="+mn-ea"/>
                  </a:rPr>
                  <a:t>；切向加速度</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𝑎</m:t>
                        </m:r>
                      </m:e>
                      <m:sub>
                        <m:r>
                          <a:rPr lang="zh-CN" altLang="en-US" sz="2800" b="0" i="1">
                            <a:solidFill>
                              <a:srgbClr val="0000FF"/>
                            </a:solidFill>
                            <a:latin typeface="Cambria Math" panose="02040503050406030204" pitchFamily="18" charset="0"/>
                            <a:ea typeface="+mn-ea"/>
                          </a:rPr>
                          <m:t>𝜏</m:t>
                        </m:r>
                      </m:sub>
                    </m:sSub>
                    <m:r>
                      <a:rPr lang="en-US" altLang="zh-CN" sz="2800" b="0" i="1">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latin typeface="Cambria Math" panose="02040503050406030204" pitchFamily="18" charset="0"/>
                    <a:ea typeface="Cambria Math" panose="02040503050406030204" pitchFamily="18" charset="0"/>
                  </a:rPr>
                  <a:t>________</a:t>
                </a:r>
                <a:r>
                  <a:rPr lang="zh-CN" altLang="en-US" sz="2800" dirty="0">
                    <a:solidFill>
                      <a:srgbClr val="0000FF"/>
                    </a:solidFill>
                    <a:latin typeface="Cambria Math" panose="02040503050406030204" pitchFamily="18" charset="0"/>
                    <a:ea typeface="+mn-ea"/>
                  </a:rPr>
                  <a:t>。</a:t>
                </a:r>
              </a:p>
            </p:txBody>
          </p:sp>
        </mc:Choice>
        <mc:Fallback xmlns="">
          <p:sp>
            <p:nvSpPr>
              <p:cNvPr id="43032" name="Text Box 6"/>
              <p:cNvSpPr txBox="1">
                <a:spLocks noRot="1" noChangeAspect="1" noMove="1" noResize="1" noEditPoints="1" noAdjustHandles="1" noChangeArrowheads="1" noChangeShapeType="1" noTextEdit="1"/>
              </p:cNvSpPr>
              <p:nvPr/>
            </p:nvSpPr>
            <p:spPr bwMode="auto">
              <a:xfrm>
                <a:off x="1900238" y="607286"/>
                <a:ext cx="9549640" cy="1384995"/>
              </a:xfrm>
              <a:prstGeom prst="rect">
                <a:avLst/>
              </a:prstGeom>
              <a:blipFill>
                <a:blip r:embed="rId2"/>
                <a:stretch>
                  <a:fillRect l="-1341" t="-4846" r="-127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773060" y="2395820"/>
                <a:ext cx="342683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𝛽</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2773060" y="2395820"/>
                <a:ext cx="3426836" cy="9075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589714" y="2587988"/>
                <a:ext cx="33869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e>
                      </m:d>
                      <m:r>
                        <a:rPr lang="en-US" altLang="zh-CN" sz="2800" b="0" i="1" smtClean="0">
                          <a:solidFill>
                            <a:srgbClr val="0000FF"/>
                          </a:solidFill>
                          <a:latin typeface="Cambria Math" panose="02040503050406030204" pitchFamily="18" charset="0"/>
                          <a:ea typeface="Cambria Math" panose="02040503050406030204" pitchFamily="18" charset="0"/>
                        </a:rPr>
                        <m:t>𝑑𝑡</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589714" y="2587988"/>
                <a:ext cx="338695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806825" y="3343465"/>
                <a:ext cx="4026039"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i="1" smtClean="0">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rPr>
                            <m:t>𝜔</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e>
                          </m:d>
                          <m:r>
                            <a:rPr lang="en-US" altLang="zh-CN" sz="2800" i="1">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3806825" y="3343465"/>
                <a:ext cx="4026039" cy="12225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126391" y="3217497"/>
                <a:ext cx="543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FF0000"/>
                          </a:solidFill>
                          <a:latin typeface="Cambria Math" panose="02040503050406030204" pitchFamily="18" charset="0"/>
                          <a:ea typeface="+mn-ea"/>
                        </a:rPr>
                        <m:t>𝜔</m:t>
                      </m:r>
                    </m:oMath>
                  </m:oMathPara>
                </a14:m>
                <a:endParaRPr lang="zh-CN" altLang="en-US" sz="2800" dirty="0">
                  <a:solidFill>
                    <a:srgbClr val="FF0000"/>
                  </a:solidFill>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4126391" y="3217497"/>
                <a:ext cx="5436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399810" y="3246170"/>
                <a:ext cx="4242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𝑡</m:t>
                      </m:r>
                    </m:oMath>
                  </m:oMathPara>
                </a14:m>
                <a:endParaRPr lang="zh-CN" altLang="en-US" sz="2800" dirty="0">
                  <a:solidFill>
                    <a:srgbClr val="FF0000"/>
                  </a:solidFill>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5399810" y="3246170"/>
                <a:ext cx="42428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297560" y="3998308"/>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5297560" y="3998308"/>
                <a:ext cx="473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73523" y="3993583"/>
                <a:ext cx="473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3973523" y="3993583"/>
                <a:ext cx="47320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812061" y="4654560"/>
                <a:ext cx="25020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−3</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3812061" y="4654560"/>
                <a:ext cx="250209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225349" y="4649499"/>
                <a:ext cx="12245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6225349" y="4649499"/>
                <a:ext cx="122456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806825" y="5393943"/>
                <a:ext cx="15633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3806825" y="5393943"/>
                <a:ext cx="156337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231623" y="5393943"/>
                <a:ext cx="2153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5231623" y="5393943"/>
                <a:ext cx="215334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278606" y="5388882"/>
                <a:ext cx="1117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7278606" y="5388882"/>
                <a:ext cx="1117164" cy="523220"/>
              </a:xfrm>
              <a:prstGeom prst="rect">
                <a:avLst/>
              </a:prstGeom>
              <a:blipFill>
                <a:blip r:embed="rId14"/>
                <a:stretch>
                  <a:fillRect/>
                </a:stretch>
              </a:blipFill>
            </p:spPr>
            <p:txBody>
              <a:bodyPr/>
              <a:lstStyle/>
              <a:p>
                <a:r>
                  <a:rPr lang="zh-CN" altLang="en-US">
                    <a:noFill/>
                  </a:rPr>
                  <a:t> </a:t>
                </a:r>
              </a:p>
            </p:txBody>
          </p:sp>
        </mc:Fallback>
      </mc:AlternateContent>
      <p:sp>
        <p:nvSpPr>
          <p:cNvPr id="15" name="Text Box 8"/>
          <p:cNvSpPr txBox="1">
            <a:spLocks noChangeArrowheads="1"/>
          </p:cNvSpPr>
          <p:nvPr/>
        </p:nvSpPr>
        <p:spPr bwMode="auto">
          <a:xfrm>
            <a:off x="1900238" y="2591086"/>
            <a:ext cx="1211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p>
        </p:txBody>
      </p:sp>
    </p:spTree>
    <p:extLst>
      <p:ext uri="{BB962C8B-B14F-4D97-AF65-F5344CB8AC3E}">
        <p14:creationId xmlns:p14="http://schemas.microsoft.com/office/powerpoint/2010/main" val="339960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P spid="34" grpId="0"/>
      <p:bldP spid="35" grpId="0"/>
      <p:bldP spid="36" grpId="0"/>
      <p:bldP spid="37"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Text Box 5"/>
              <p:cNvSpPr txBox="1">
                <a:spLocks noChangeArrowheads="1"/>
              </p:cNvSpPr>
              <p:nvPr/>
            </p:nvSpPr>
            <p:spPr bwMode="auto">
              <a:xfrm>
                <a:off x="2019404" y="662233"/>
                <a:ext cx="9443726"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mn-ea"/>
                  </a:rPr>
                  <a:t>例题：一质点沿半径为</a:t>
                </a:r>
                <a14:m>
                  <m:oMath xmlns:m="http://schemas.openxmlformats.org/officeDocument/2006/math">
                    <m:r>
                      <a:rPr lang="en-US" altLang="zh-CN" sz="2800" b="0" i="1" smtClean="0">
                        <a:solidFill>
                          <a:srgbClr val="0000FF"/>
                        </a:solidFill>
                        <a:latin typeface="Cambria Math" panose="02040503050406030204" pitchFamily="18" charset="0"/>
                        <a:ea typeface="+mn-ea"/>
                      </a:rPr>
                      <m:t>𝑅</m:t>
                    </m:r>
                    <m:r>
                      <a:rPr lang="en-US" altLang="zh-CN" sz="2800" b="0" i="1" smtClean="0">
                        <a:solidFill>
                          <a:srgbClr val="0000FF"/>
                        </a:solidFill>
                        <a:latin typeface="Cambria Math" panose="02040503050406030204" pitchFamily="18" charset="0"/>
                        <a:ea typeface="+mn-ea"/>
                      </a:rPr>
                      <m:t>=0.1</m:t>
                    </m:r>
                    <m:r>
                      <a:rPr lang="en-US" altLang="zh-CN" sz="2800" b="0" i="1" smtClean="0">
                        <a:solidFill>
                          <a:srgbClr val="0000FF"/>
                        </a:solidFill>
                        <a:latin typeface="Cambria Math" panose="02040503050406030204" pitchFamily="18" charset="0"/>
                        <a:ea typeface="+mn-ea"/>
                      </a:rPr>
                      <m:t>𝑚</m:t>
                    </m:r>
                  </m:oMath>
                </a14:m>
                <a:r>
                  <a:rPr lang="zh-CN" altLang="en-US" sz="2800" dirty="0">
                    <a:solidFill>
                      <a:srgbClr val="0000FF"/>
                    </a:solidFill>
                    <a:latin typeface="+mn-lt"/>
                    <a:ea typeface="+mn-ea"/>
                  </a:rPr>
                  <a:t>的圆周运动，其角位置</a:t>
                </a:r>
                <a14:m>
                  <m:oMath xmlns:m="http://schemas.openxmlformats.org/officeDocument/2006/math">
                    <m:r>
                      <a:rPr lang="zh-CN" altLang="en-US" sz="2800" b="0" i="1">
                        <a:solidFill>
                          <a:srgbClr val="0000FF"/>
                        </a:solidFill>
                        <a:latin typeface="Cambria Math" panose="02040503050406030204" pitchFamily="18" charset="0"/>
                        <a:ea typeface="+mn-ea"/>
                      </a:rPr>
                      <m:t>𝜃</m:t>
                    </m:r>
                  </m:oMath>
                </a14:m>
                <a:r>
                  <a:rPr lang="zh-CN" altLang="en-US" sz="2800" dirty="0">
                    <a:solidFill>
                      <a:srgbClr val="0000FF"/>
                    </a:solidFill>
                    <a:latin typeface="+mn-lt"/>
                    <a:ea typeface="+mn-ea"/>
                  </a:rPr>
                  <a:t>随时间</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oMath>
                </a14:m>
                <a:r>
                  <a:rPr lang="zh-CN" altLang="en-US" sz="2800" dirty="0">
                    <a:solidFill>
                      <a:srgbClr val="0000FF"/>
                    </a:solidFill>
                    <a:latin typeface="+mn-lt"/>
                    <a:ea typeface="+mn-ea"/>
                  </a:rPr>
                  <a:t>的变化规律是</a:t>
                </a:r>
                <a14:m>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=2+4</m:t>
                    </m:r>
                    <m:sSup>
                      <m:sSupPr>
                        <m:ctrlPr>
                          <a:rPr lang="en-US" altLang="zh-CN" sz="2800" i="1">
                            <a:solidFill>
                              <a:srgbClr val="0000FF"/>
                            </a:solidFill>
                            <a:latin typeface="Cambria Math"/>
                            <a:ea typeface="+mn-ea"/>
                          </a:rPr>
                        </m:ctrlPr>
                      </m:sSupPr>
                      <m:e>
                        <m:r>
                          <a:rPr lang="en-US" altLang="zh-CN" sz="2800" b="0" i="1">
                            <a:solidFill>
                              <a:srgbClr val="0000FF"/>
                            </a:solidFill>
                            <a:latin typeface="Cambria Math" panose="02040503050406030204" pitchFamily="18" charset="0"/>
                            <a:ea typeface="+mn-ea"/>
                          </a:rPr>
                          <m:t>𝑡</m:t>
                        </m:r>
                      </m:e>
                      <m:sup>
                        <m:r>
                          <a:rPr lang="en-US" altLang="zh-CN" sz="2800" b="0" i="1">
                            <a:solidFill>
                              <a:srgbClr val="0000FF"/>
                            </a:solidFill>
                            <a:latin typeface="Cambria Math" panose="02040503050406030204" pitchFamily="18" charset="0"/>
                            <a:ea typeface="+mn-ea"/>
                          </a:rPr>
                          <m:t>2</m:t>
                        </m:r>
                      </m:sup>
                    </m:sSup>
                  </m:oMath>
                </a14:m>
                <a:r>
                  <a:rPr lang="en-US" altLang="zh-CN" sz="2800" dirty="0">
                    <a:solidFill>
                      <a:srgbClr val="0000FF"/>
                    </a:solidFill>
                    <a:latin typeface="+mn-lt"/>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𝑆𝐼</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a:t>
                </a:r>
                <a:r>
                  <a:rPr lang="zh-CN" altLang="en-US" sz="2800" dirty="0">
                    <a:solidFill>
                      <a:srgbClr val="0000FF"/>
                    </a:solidFill>
                    <a:latin typeface="+mn-lt"/>
                    <a:ea typeface="+mn-ea"/>
                    <a:cs typeface="Times New Roman" panose="02020603050405020304" pitchFamily="18" charset="0"/>
                  </a:rPr>
                  <a:t>在</a:t>
                </a:r>
                <a14:m>
                  <m:oMath xmlns:m="http://schemas.openxmlformats.org/officeDocument/2006/math">
                    <m:r>
                      <a:rPr lang="en-US" altLang="zh-CN" sz="2800" b="0" i="1">
                        <a:solidFill>
                          <a:srgbClr val="0000FF"/>
                        </a:solidFill>
                        <a:latin typeface="Cambria Math" panose="02040503050406030204" pitchFamily="18" charset="0"/>
                        <a:ea typeface="+mn-ea"/>
                      </a:rPr>
                      <m:t>𝑡</m:t>
                    </m:r>
                    <m:r>
                      <a:rPr lang="en-US" altLang="zh-CN" sz="2800" b="0" i="1">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𝑠</m:t>
                    </m:r>
                  </m:oMath>
                </a14:m>
                <a:r>
                  <a:rPr lang="zh-CN" altLang="en-US" sz="2800" dirty="0">
                    <a:solidFill>
                      <a:srgbClr val="0000FF"/>
                    </a:solidFill>
                    <a:latin typeface="+mn-lt"/>
                    <a:ea typeface="+mn-ea"/>
                  </a:rPr>
                  <a:t>时，求它的法向加速度和切向加速度。</a:t>
                </a:r>
              </a:p>
            </p:txBody>
          </p:sp>
        </mc:Choice>
        <mc:Fallback xmlns="">
          <p:sp>
            <p:nvSpPr>
              <p:cNvPr id="17" name="Text Box 5"/>
              <p:cNvSpPr txBox="1">
                <a:spLocks noRot="1" noChangeAspect="1" noMove="1" noResize="1" noEditPoints="1" noAdjustHandles="1" noChangeArrowheads="1" noChangeShapeType="1" noTextEdit="1"/>
              </p:cNvSpPr>
              <p:nvPr/>
            </p:nvSpPr>
            <p:spPr bwMode="auto">
              <a:xfrm>
                <a:off x="2019404" y="662233"/>
                <a:ext cx="9443726" cy="1384995"/>
              </a:xfrm>
              <a:prstGeom prst="rect">
                <a:avLst/>
              </a:prstGeom>
              <a:blipFill>
                <a:blip r:embed="rId2"/>
                <a:stretch>
                  <a:fillRect l="-1291" t="-4846" r="-45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329184" y="2421343"/>
                <a:ext cx="156658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rPr>
                        <m:t>𝛼</m:t>
                      </m:r>
                    </m:oMath>
                  </m:oMathPara>
                </a14:m>
                <a:endParaRPr lang="zh-CN" altLang="en-US" sz="28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3329184" y="2421343"/>
                <a:ext cx="1566583"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528460" y="2418160"/>
                <a:ext cx="182344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𝑅</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6528460" y="2418160"/>
                <a:ext cx="182344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329184" y="3318678"/>
                <a:ext cx="144776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3" name="矩形 22"/>
              <p:cNvSpPr>
                <a:spLocks noRot="1" noChangeAspect="1" noMove="1" noResize="1" noEditPoints="1" noAdjustHandles="1" noChangeArrowheads="1" noChangeShapeType="1" noTextEdit="1"/>
              </p:cNvSpPr>
              <p:nvPr/>
            </p:nvSpPr>
            <p:spPr>
              <a:xfrm>
                <a:off x="3329184" y="3318678"/>
                <a:ext cx="1447768"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526856" y="3315495"/>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24" name="矩形 23"/>
              <p:cNvSpPr>
                <a:spLocks noRot="1" noChangeAspect="1" noMove="1" noResize="1" noEditPoints="1" noAdjustHandles="1" noChangeArrowheads="1" noChangeShapeType="1" noTextEdit="1"/>
              </p:cNvSpPr>
              <p:nvPr/>
            </p:nvSpPr>
            <p:spPr>
              <a:xfrm>
                <a:off x="6526856" y="3315495"/>
                <a:ext cx="1464183"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644575" y="3541638"/>
                <a:ext cx="10065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rPr>
                        <m:t>𝑡</m:t>
                      </m:r>
                    </m:oMath>
                  </m:oMathPara>
                </a14:m>
                <a:endParaRPr lang="zh-CN" altLang="en-US" sz="28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4644575" y="3541638"/>
                <a:ext cx="10065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827183" y="3544932"/>
                <a:ext cx="8567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=8</m:t>
                      </m:r>
                    </m:oMath>
                  </m:oMathPara>
                </a14:m>
                <a:endParaRPr lang="zh-CN" altLang="en-US" sz="2800" dirty="0">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7827183" y="3544932"/>
                <a:ext cx="85670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329184" y="4655197"/>
                <a:ext cx="26505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25.6</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xmlns="">
          <p:sp>
            <p:nvSpPr>
              <p:cNvPr id="27" name="矩形 26"/>
              <p:cNvSpPr>
                <a:spLocks noRot="1" noChangeAspect="1" noMove="1" noResize="1" noEditPoints="1" noAdjustHandles="1" noChangeArrowheads="1" noChangeShapeType="1" noTextEdit="1"/>
              </p:cNvSpPr>
              <p:nvPr/>
            </p:nvSpPr>
            <p:spPr>
              <a:xfrm>
                <a:off x="3329184" y="4655197"/>
                <a:ext cx="26505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528460" y="4599987"/>
                <a:ext cx="241604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=0.8</m:t>
                      </m:r>
                      <m:r>
                        <a:rPr lang="en-US" altLang="zh-CN" sz="2800" i="1">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6528460" y="4599987"/>
                <a:ext cx="2416046" cy="523220"/>
              </a:xfrm>
              <a:prstGeom prst="rect">
                <a:avLst/>
              </a:prstGeom>
              <a:blipFill>
                <a:blip r:embed="rId10"/>
                <a:stretch>
                  <a:fillRect/>
                </a:stretch>
              </a:blipFill>
            </p:spPr>
            <p:txBody>
              <a:bodyPr/>
              <a:lstStyle/>
              <a:p>
                <a:r>
                  <a:rPr lang="zh-CN" altLang="en-US">
                    <a:noFill/>
                  </a:rPr>
                  <a:t> </a:t>
                </a:r>
              </a:p>
            </p:txBody>
          </p:sp>
        </mc:Fallback>
      </mc:AlternateContent>
      <p:sp>
        <p:nvSpPr>
          <p:cNvPr id="11" name="Text Box 8"/>
          <p:cNvSpPr txBox="1">
            <a:spLocks noChangeArrowheads="1"/>
          </p:cNvSpPr>
          <p:nvPr/>
        </p:nvSpPr>
        <p:spPr bwMode="auto">
          <a:xfrm>
            <a:off x="2019404" y="2418160"/>
            <a:ext cx="12113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p>
        </p:txBody>
      </p:sp>
    </p:spTree>
    <p:extLst>
      <p:ext uri="{BB962C8B-B14F-4D97-AF65-F5344CB8AC3E}">
        <p14:creationId xmlns:p14="http://schemas.microsoft.com/office/powerpoint/2010/main" val="107617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P spid="24" grpId="0"/>
      <p:bldP spid="25" grpId="0"/>
      <p:bldP spid="26" grpId="0"/>
      <p:bldP spid="27" grpId="0"/>
      <p:bldP spid="28"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2"/>
              <p:cNvSpPr>
                <a:spLocks noChangeArrowheads="1"/>
              </p:cNvSpPr>
              <p:nvPr/>
            </p:nvSpPr>
            <p:spPr bwMode="auto">
              <a:xfrm>
                <a:off x="1580718" y="626920"/>
                <a:ext cx="10126373"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例</a:t>
                </a:r>
                <a:r>
                  <a:rPr kumimoji="1" lang="en-US" altLang="zh-CN" b="0" dirty="0">
                    <a:solidFill>
                      <a:srgbClr val="0000FF"/>
                    </a:solidFill>
                    <a:latin typeface="+mn-ea"/>
                    <a:ea typeface="+mn-ea"/>
                  </a:rPr>
                  <a:t>2.1</a:t>
                </a:r>
                <a:r>
                  <a:rPr kumimoji="1" lang="zh-CN" altLang="en-US" b="0" dirty="0">
                    <a:solidFill>
                      <a:srgbClr val="0000FF"/>
                    </a:solidFill>
                    <a:latin typeface="+mn-ea"/>
                    <a:ea typeface="+mn-ea"/>
                  </a:rPr>
                  <a:t>：半径</a:t>
                </a:r>
                <a14:m>
                  <m:oMath xmlns:m="http://schemas.openxmlformats.org/officeDocument/2006/math">
                    <m:r>
                      <a:rPr lang="en-US" altLang="zh-CN" b="0" i="1" smtClean="0">
                        <a:solidFill>
                          <a:srgbClr val="0000FF"/>
                        </a:solidFill>
                        <a:latin typeface="Cambria Math" panose="02040503050406030204" pitchFamily="18" charset="0"/>
                      </a:rPr>
                      <m:t>𝑟</m:t>
                    </m:r>
                    <m:r>
                      <a:rPr lang="en-US" altLang="zh-CN" b="0" i="1">
                        <a:solidFill>
                          <a:srgbClr val="0000FF"/>
                        </a:solidFill>
                        <a:latin typeface="Cambria Math" panose="02040503050406030204" pitchFamily="18" charset="0"/>
                      </a:rPr>
                      <m:t>=0.</m:t>
                    </m:r>
                    <m:r>
                      <a:rPr lang="en-US" altLang="zh-CN" b="0" i="1" smtClean="0">
                        <a:solidFill>
                          <a:srgbClr val="0000FF"/>
                        </a:solidFill>
                        <a:latin typeface="Cambria Math" panose="02040503050406030204" pitchFamily="18" charset="0"/>
                      </a:rPr>
                      <m:t>2</m:t>
                    </m:r>
                    <m:r>
                      <a:rPr lang="en-US" altLang="zh-CN" b="0" i="1">
                        <a:solidFill>
                          <a:srgbClr val="0000FF"/>
                        </a:solidFill>
                        <a:latin typeface="Cambria Math" panose="02040503050406030204" pitchFamily="18" charset="0"/>
                      </a:rPr>
                      <m:t>𝑚</m:t>
                    </m:r>
                  </m:oMath>
                </a14:m>
                <a:r>
                  <a:rPr kumimoji="1" lang="zh-CN" altLang="en-US" b="0" dirty="0">
                    <a:solidFill>
                      <a:srgbClr val="0000FF"/>
                    </a:solidFill>
                    <a:latin typeface="+mn-ea"/>
                    <a:ea typeface="+mn-ea"/>
                  </a:rPr>
                  <a:t>的飞轮，可绕</a:t>
                </a:r>
                <a14:m>
                  <m:oMath xmlns:m="http://schemas.openxmlformats.org/officeDocument/2006/math">
                    <m:r>
                      <a:rPr lang="en-US" altLang="zh-CN" b="0" i="1" smtClean="0">
                        <a:solidFill>
                          <a:srgbClr val="0000FF"/>
                        </a:solidFill>
                        <a:latin typeface="Cambria Math" panose="02040503050406030204" pitchFamily="18" charset="0"/>
                      </a:rPr>
                      <m:t>𝑂</m:t>
                    </m:r>
                  </m:oMath>
                </a14:m>
                <a:r>
                  <a:rPr kumimoji="1" lang="zh-CN" altLang="en-US" b="0" dirty="0">
                    <a:solidFill>
                      <a:srgbClr val="0000FF"/>
                    </a:solidFill>
                    <a:latin typeface="+mn-ea"/>
                    <a:ea typeface="+mn-ea"/>
                  </a:rPr>
                  <a:t>轴转动，如图所示。已知轮缘上任一点</a:t>
                </a:r>
                <a14:m>
                  <m:oMath xmlns:m="http://schemas.openxmlformats.org/officeDocument/2006/math">
                    <m:r>
                      <a:rPr lang="en-US" altLang="zh-CN" b="0" i="1" smtClean="0">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的运动学方程为</a:t>
                </a:r>
                <a14:m>
                  <m:oMath xmlns:m="http://schemas.openxmlformats.org/officeDocument/2006/math">
                    <m:r>
                      <a:rPr lang="zh-CN" altLang="en-US" b="0" i="1" smtClean="0">
                        <a:solidFill>
                          <a:srgbClr val="0000FF"/>
                        </a:solidFill>
                        <a:latin typeface="Cambria Math" panose="02040503050406030204" pitchFamily="18" charset="0"/>
                      </a:rPr>
                      <m:t>𝜑</m:t>
                    </m:r>
                    <m:r>
                      <a:rPr lang="en-US" altLang="zh-CN" b="0" i="1" smtClean="0">
                        <a:solidFill>
                          <a:srgbClr val="0000FF"/>
                        </a:solidFill>
                        <a:latin typeface="Cambria Math" panose="02040503050406030204" pitchFamily="18" charset="0"/>
                      </a:rPr>
                      <m:t>=−</m:t>
                    </m:r>
                    <m:sSup>
                      <m:sSupPr>
                        <m:ctrlPr>
                          <a:rPr lang="en-US" altLang="zh-CN" b="0" i="1" smtClean="0">
                            <a:solidFill>
                              <a:srgbClr val="0000FF"/>
                            </a:solidFill>
                            <a:latin typeface="Cambria Math"/>
                          </a:rPr>
                        </m:ctrlPr>
                      </m:sSupPr>
                      <m:e>
                        <m:r>
                          <a:rPr lang="en-US" altLang="zh-CN" b="0" i="1" smtClean="0">
                            <a:solidFill>
                              <a:srgbClr val="0000FF"/>
                            </a:solidFill>
                            <a:latin typeface="Cambria Math" panose="02040503050406030204" pitchFamily="18" charset="0"/>
                          </a:rPr>
                          <m:t>𝑡</m:t>
                        </m:r>
                      </m:e>
                      <m:sup>
                        <m:r>
                          <a:rPr lang="en-US" altLang="zh-CN" b="0" i="1" smtClean="0">
                            <a:solidFill>
                              <a:srgbClr val="0000FF"/>
                            </a:solidFill>
                            <a:latin typeface="Cambria Math" panose="02040503050406030204" pitchFamily="18" charset="0"/>
                          </a:rPr>
                          <m:t>2</m:t>
                        </m:r>
                      </m:sup>
                    </m:sSup>
                    <m:r>
                      <a:rPr lang="en-US" altLang="zh-CN" b="0" i="1" smtClean="0">
                        <a:solidFill>
                          <a:srgbClr val="0000FF"/>
                        </a:solidFill>
                        <a:latin typeface="Cambria Math" panose="02040503050406030204" pitchFamily="18" charset="0"/>
                      </a:rPr>
                      <m:t>+4</m:t>
                    </m:r>
                    <m:r>
                      <a:rPr lang="en-US" altLang="zh-CN" b="0" i="1" smtClean="0">
                        <a:solidFill>
                          <a:srgbClr val="0000FF"/>
                        </a:solidFill>
                        <a:latin typeface="Cambria Math" panose="02040503050406030204" pitchFamily="18" charset="0"/>
                      </a:rPr>
                      <m:t>𝑡</m:t>
                    </m:r>
                  </m:oMath>
                </a14:m>
                <a:r>
                  <a:rPr kumimoji="1" lang="zh-CN" altLang="en-US" b="0" dirty="0">
                    <a:solidFill>
                      <a:srgbClr val="0000FF"/>
                    </a:solidFill>
                    <a:latin typeface="+mn-ea"/>
                    <a:ea typeface="+mn-ea"/>
                  </a:rPr>
                  <a:t>，式中，</a:t>
                </a:r>
                <a14:m>
                  <m:oMath xmlns:m="http://schemas.openxmlformats.org/officeDocument/2006/math">
                    <m:r>
                      <a:rPr lang="zh-CN" altLang="en-US" b="0" i="1" smtClean="0">
                        <a:solidFill>
                          <a:srgbClr val="0000FF"/>
                        </a:solidFill>
                        <a:latin typeface="Cambria Math" panose="02040503050406030204" pitchFamily="18" charset="0"/>
                      </a:rPr>
                      <m:t>𝜑</m:t>
                    </m:r>
                  </m:oMath>
                </a14:m>
                <a:r>
                  <a:rPr kumimoji="1" lang="zh-CN" altLang="en-US" b="0" dirty="0">
                    <a:solidFill>
                      <a:srgbClr val="0000FF"/>
                    </a:solidFill>
                    <a:latin typeface="+mn-ea"/>
                    <a:ea typeface="+mn-ea"/>
                  </a:rPr>
                  <a:t>和</a:t>
                </a:r>
                <a14:m>
                  <m:oMath xmlns:m="http://schemas.openxmlformats.org/officeDocument/2006/math">
                    <m:r>
                      <a:rPr lang="en-US" altLang="zh-CN" b="0" i="1" smtClean="0">
                        <a:solidFill>
                          <a:srgbClr val="0000FF"/>
                        </a:solidFill>
                        <a:latin typeface="Cambria Math" panose="02040503050406030204" pitchFamily="18" charset="0"/>
                      </a:rPr>
                      <m:t>𝑡</m:t>
                    </m:r>
                  </m:oMath>
                </a14:m>
                <a:r>
                  <a:rPr kumimoji="1" lang="zh-CN" altLang="en-US" b="0" dirty="0">
                    <a:solidFill>
                      <a:srgbClr val="0000FF"/>
                    </a:solidFill>
                    <a:latin typeface="+mn-ea"/>
                    <a:ea typeface="+mn-ea"/>
                  </a:rPr>
                  <a:t>的单位分别为弧度和秒，试求</a:t>
                </a:r>
                <a14:m>
                  <m:oMath xmlns:m="http://schemas.openxmlformats.org/officeDocument/2006/math">
                    <m:r>
                      <a:rPr lang="en-US" altLang="zh-CN" b="0" i="1" smtClean="0">
                        <a:solidFill>
                          <a:srgbClr val="0000FF"/>
                        </a:solidFill>
                        <a:latin typeface="Cambria Math" panose="02040503050406030204" pitchFamily="18" charset="0"/>
                      </a:rPr>
                      <m:t>𝑡</m:t>
                    </m:r>
                    <m:r>
                      <a:rPr lang="en-US" altLang="zh-CN" b="0" i="1" smtClean="0">
                        <a:solidFill>
                          <a:srgbClr val="0000FF"/>
                        </a:solidFill>
                        <a:latin typeface="Cambria Math" panose="02040503050406030204" pitchFamily="18" charset="0"/>
                      </a:rPr>
                      <m:t>=1</m:t>
                    </m:r>
                    <m:r>
                      <a:rPr lang="en-US" altLang="zh-CN" b="0" i="1" smtClean="0">
                        <a:solidFill>
                          <a:srgbClr val="0000FF"/>
                        </a:solidFill>
                        <a:latin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点的速度和加速度。</a:t>
                </a:r>
              </a:p>
            </p:txBody>
          </p:sp>
        </mc:Choice>
        <mc:Fallback xmlns="">
          <p:sp>
            <p:nvSpPr>
              <p:cNvPr id="3" name="矩形 2"/>
              <p:cNvSpPr>
                <a:spLocks noRot="1" noChangeAspect="1" noMove="1" noResize="1" noEditPoints="1" noAdjustHandles="1" noChangeArrowheads="1" noChangeShapeType="1" noTextEdit="1"/>
              </p:cNvSpPr>
              <p:nvPr/>
            </p:nvSpPr>
            <p:spPr bwMode="auto">
              <a:xfrm>
                <a:off x="1580718" y="626920"/>
                <a:ext cx="10126373" cy="1384995"/>
              </a:xfrm>
              <a:prstGeom prst="rect">
                <a:avLst/>
              </a:prstGeom>
              <a:blipFill>
                <a:blip r:embed="rId2"/>
                <a:stretch>
                  <a:fillRect l="-1204" t="-4846" r="-126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a:spLocks noChangeArrowheads="1"/>
              </p:cNvSpPr>
              <p:nvPr/>
            </p:nvSpPr>
            <p:spPr bwMode="auto">
              <a:xfrm>
                <a:off x="1580717" y="2226227"/>
                <a:ext cx="10126373" cy="954088"/>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解：飞轮转动时，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点将作半径为</a:t>
                </a:r>
                <a14:m>
                  <m:oMath xmlns:m="http://schemas.openxmlformats.org/officeDocument/2006/math">
                    <m:r>
                      <a:rPr lang="en-US" altLang="zh-CN" b="0" i="1">
                        <a:solidFill>
                          <a:srgbClr val="0000FF"/>
                        </a:solidFill>
                        <a:latin typeface="Cambria Math" panose="02040503050406030204" pitchFamily="18" charset="0"/>
                      </a:rPr>
                      <m:t>𝑟</m:t>
                    </m:r>
                  </m:oMath>
                </a14:m>
                <a:r>
                  <a:rPr kumimoji="1" lang="zh-CN" altLang="en-US" b="0" dirty="0">
                    <a:solidFill>
                      <a:srgbClr val="0000FF"/>
                    </a:solidFill>
                    <a:latin typeface="+mn-ea"/>
                    <a:ea typeface="+mn-ea"/>
                  </a:rPr>
                  <a:t>的圆周运动，其角速度、角加速度分别为</a:t>
                </a:r>
              </a:p>
            </p:txBody>
          </p:sp>
        </mc:Choice>
        <mc:Fallback xmlns="">
          <p:sp>
            <p:nvSpPr>
              <p:cNvPr id="11" name="矩形 10"/>
              <p:cNvSpPr>
                <a:spLocks noRot="1" noChangeAspect="1" noMove="1" noResize="1" noEditPoints="1" noAdjustHandles="1" noChangeArrowheads="1" noChangeShapeType="1" noTextEdit="1"/>
              </p:cNvSpPr>
              <p:nvPr/>
            </p:nvSpPr>
            <p:spPr bwMode="auto">
              <a:xfrm>
                <a:off x="1580717" y="2226227"/>
                <a:ext cx="10126373" cy="954088"/>
              </a:xfrm>
              <a:prstGeom prst="rect">
                <a:avLst/>
              </a:prstGeom>
              <a:blipFill>
                <a:blip r:embed="rId3"/>
                <a:stretch>
                  <a:fillRect l="-1204" t="-6369" r="-126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76135" y="3331000"/>
                <a:ext cx="1486625"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2576135" y="3331000"/>
                <a:ext cx="1486625"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24694" y="3611198"/>
                <a:ext cx="35905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+4</m:t>
                          </m:r>
                        </m:e>
                      </m:d>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3924694" y="3611198"/>
                <a:ext cx="359053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95563" y="4385697"/>
                <a:ext cx="1460976"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2595563" y="4385697"/>
                <a:ext cx="1460976"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43331" y="4579275"/>
                <a:ext cx="25166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i="1"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4043331" y="4579275"/>
                <a:ext cx="2516650" cy="523220"/>
              </a:xfrm>
              <a:prstGeom prst="rect">
                <a:avLst/>
              </a:prstGeom>
              <a:blipFill>
                <a:blip r:embed="rId7"/>
                <a:stretch>
                  <a:fillRect/>
                </a:stretch>
              </a:blipFill>
            </p:spPr>
            <p:txBody>
              <a:bodyPr/>
              <a:lstStyle/>
              <a:p>
                <a:r>
                  <a:rPr lang="zh-CN" altLang="en-US">
                    <a:noFill/>
                  </a:rPr>
                  <a:t> </a:t>
                </a:r>
              </a:p>
            </p:txBody>
          </p:sp>
        </mc:Fallback>
      </mc:AlternateContent>
      <p:pic>
        <p:nvPicPr>
          <p:cNvPr id="13" name="图片 4" descr="QQ图片20160308190909.png"/>
          <p:cNvPicPr>
            <a:picLocks noChangeAspect="1"/>
          </p:cNvPicPr>
          <p:nvPr/>
        </p:nvPicPr>
        <p:blipFill rotWithShape="1">
          <a:blip r:embed="rId8">
            <a:extLst>
              <a:ext uri="{28A0092B-C50C-407E-A947-70E740481C1C}">
                <a14:useLocalDpi xmlns:a14="http://schemas.microsoft.com/office/drawing/2010/main" val="0"/>
              </a:ext>
            </a:extLst>
          </a:blip>
          <a:srcRect l="9324" t="11885" r="12603" b="16368"/>
          <a:stretch/>
        </p:blipFill>
        <p:spPr bwMode="auto">
          <a:xfrm>
            <a:off x="8071615" y="2826675"/>
            <a:ext cx="3574474" cy="3742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82754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 grpId="0"/>
      <p:bldP spid="9" grpId="0"/>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
          <p:cNvSpPr>
            <a:spLocks noChangeArrowheads="1"/>
          </p:cNvSpPr>
          <p:nvPr/>
        </p:nvSpPr>
        <p:spPr bwMode="auto">
          <a:xfrm>
            <a:off x="2166939" y="642938"/>
            <a:ext cx="72866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endParaRPr lang="en-US" altLang="zh-CN"/>
          </a:p>
          <a:p>
            <a:pPr eaLnBrk="1" hangingPunct="1"/>
            <a:endParaRPr lang="en-US" altLang="zh-CN"/>
          </a:p>
          <a:p>
            <a:pPr eaLnBrk="1" hangingPunct="1"/>
            <a:endParaRPr lang="en-US" altLang="zh-CN"/>
          </a:p>
          <a:p>
            <a:pPr eaLnBrk="1" hangingPunct="1"/>
            <a:endParaRPr lang="en-US" altLang="zh-CN"/>
          </a:p>
          <a:p>
            <a:pPr eaLnBrk="1" hangingPunct="1"/>
            <a:endParaRPr lang="zh-CN" altLang="en-US"/>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2024063" y="2428875"/>
                <a:ext cx="9858376" cy="52322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14:m>
                  <m:oMath xmlns:m="http://schemas.openxmlformats.org/officeDocument/2006/math">
                    <m:r>
                      <a:rPr lang="en-US" altLang="zh-CN" b="0" i="1">
                        <a:solidFill>
                          <a:srgbClr val="0000FF"/>
                        </a:solidFill>
                        <a:latin typeface="Cambria Math" panose="02040503050406030204" pitchFamily="18" charset="0"/>
                      </a:rPr>
                      <m:t>𝑣</m:t>
                    </m:r>
                  </m:oMath>
                </a14:m>
                <a:r>
                  <a:rPr kumimoji="1" lang="zh-CN" altLang="en-US" b="0" dirty="0">
                    <a:solidFill>
                      <a:srgbClr val="0000FF"/>
                    </a:solidFill>
                    <a:latin typeface="+mn-ea"/>
                    <a:ea typeface="+mn-ea"/>
                  </a:rPr>
                  <a:t>的方向沿</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点的切线，指向如图所示。</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点的切向加速度为</a:t>
                </a:r>
              </a:p>
            </p:txBody>
          </p:sp>
        </mc:Choice>
        <mc:Fallback xmlns="">
          <p:sp>
            <p:nvSpPr>
              <p:cNvPr id="5" name="矩形 4"/>
              <p:cNvSpPr>
                <a:spLocks noRot="1" noChangeAspect="1" noMove="1" noResize="1" noEditPoints="1" noAdjustHandles="1" noChangeArrowheads="1" noChangeShapeType="1" noTextEdit="1"/>
              </p:cNvSpPr>
              <p:nvPr/>
            </p:nvSpPr>
            <p:spPr bwMode="auto">
              <a:xfrm>
                <a:off x="2024063" y="2428875"/>
                <a:ext cx="9858376" cy="523220"/>
              </a:xfrm>
              <a:prstGeom prst="rect">
                <a:avLst/>
              </a:prstGeom>
              <a:blipFill>
                <a:blip r:embed="rId2"/>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
        <p:nvSpPr>
          <p:cNvPr id="6" name="矩形 5"/>
          <p:cNvSpPr>
            <a:spLocks noChangeArrowheads="1"/>
          </p:cNvSpPr>
          <p:nvPr/>
        </p:nvSpPr>
        <p:spPr bwMode="auto">
          <a:xfrm>
            <a:off x="2024063" y="4500564"/>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dirty="0">
                <a:solidFill>
                  <a:srgbClr val="0000FF"/>
                </a:solidFill>
                <a:latin typeface="+mn-ea"/>
                <a:ea typeface="+mn-ea"/>
              </a:rPr>
              <a:t>法向加速度为</a:t>
            </a:r>
          </a:p>
        </p:txBody>
      </p:sp>
      <mc:AlternateContent xmlns:mc="http://schemas.openxmlformats.org/markup-compatibility/2006" xmlns:a14="http://schemas.microsoft.com/office/drawing/2010/main">
        <mc:Choice Requires="a14">
          <p:sp>
            <p:nvSpPr>
              <p:cNvPr id="8" name="矩形 7"/>
              <p:cNvSpPr>
                <a:spLocks noChangeArrowheads="1"/>
              </p:cNvSpPr>
              <p:nvPr/>
            </p:nvSpPr>
            <p:spPr bwMode="auto">
              <a:xfrm>
                <a:off x="2024063" y="642939"/>
                <a:ext cx="5786438" cy="52387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dirty="0">
                    <a:solidFill>
                      <a:srgbClr val="0000FF"/>
                    </a:solidFill>
                    <a:latin typeface="+mn-ea"/>
                    <a:ea typeface="+mn-ea"/>
                  </a:rPr>
                  <a:t>当</a:t>
                </a:r>
                <a14:m>
                  <m:oMath xmlns:m="http://schemas.openxmlformats.org/officeDocument/2006/math">
                    <m:r>
                      <a:rPr lang="en-US" altLang="zh-CN" b="0" i="1">
                        <a:solidFill>
                          <a:srgbClr val="0000FF"/>
                        </a:solidFill>
                        <a:latin typeface="Cambria Math" panose="02040503050406030204" pitchFamily="18" charset="0"/>
                      </a:rPr>
                      <m:t>𝑡</m:t>
                    </m:r>
                    <m:r>
                      <a:rPr lang="en-US" altLang="zh-CN" b="0" i="1">
                        <a:solidFill>
                          <a:srgbClr val="0000FF"/>
                        </a:solidFill>
                        <a:latin typeface="Cambria Math" panose="02040503050406030204" pitchFamily="18" charset="0"/>
                      </a:rPr>
                      <m:t>=1</m:t>
                    </m:r>
                    <m:r>
                      <a:rPr lang="en-US" altLang="zh-CN" b="0" i="1">
                        <a:solidFill>
                          <a:srgbClr val="0000FF"/>
                        </a:solidFill>
                        <a:latin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点的速度为</a:t>
                </a:r>
                <a:endParaRPr kumimoji="1" lang="en-US" altLang="zh-CN" b="0" dirty="0">
                  <a:solidFill>
                    <a:srgbClr val="0000FF"/>
                  </a:solidFill>
                  <a:latin typeface="+mn-ea"/>
                  <a:ea typeface="+mn-ea"/>
                </a:endParaRPr>
              </a:p>
            </p:txBody>
          </p:sp>
        </mc:Choice>
        <mc:Fallback xmlns="">
          <p:sp>
            <p:nvSpPr>
              <p:cNvPr id="8" name="矩形 7"/>
              <p:cNvSpPr>
                <a:spLocks noRot="1" noChangeAspect="1" noMove="1" noResize="1" noEditPoints="1" noAdjustHandles="1" noChangeArrowheads="1" noChangeShapeType="1" noTextEdit="1"/>
              </p:cNvSpPr>
              <p:nvPr/>
            </p:nvSpPr>
            <p:spPr bwMode="auto">
              <a:xfrm>
                <a:off x="2024063" y="642939"/>
                <a:ext cx="5786438" cy="523875"/>
              </a:xfrm>
              <a:prstGeom prst="rect">
                <a:avLst/>
              </a:prstGeom>
              <a:blipFill>
                <a:blip r:embed="rId3"/>
                <a:stretch>
                  <a:fillRect l="-210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169680" y="1536234"/>
                <a:ext cx="140448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𝑣</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2169680" y="1536234"/>
                <a:ext cx="140448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658687" y="3302234"/>
                <a:ext cx="150887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zh-CN" altLang="en-US" sz="2800" i="1">
                          <a:solidFill>
                            <a:srgbClr val="0000FF"/>
                          </a:solidFill>
                          <a:latin typeface="Cambria Math" panose="02040503050406030204" pitchFamily="18" charset="0"/>
                        </a:rPr>
                        <m:t>𝛽</m:t>
                      </m:r>
                    </m:oMath>
                  </m:oMathPara>
                </a14:m>
                <a:endParaRPr lang="zh-CN" altLang="en-US" sz="2800" dirty="0">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2658687" y="3302234"/>
                <a:ext cx="150887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86006" y="5373923"/>
                <a:ext cx="176311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3286006" y="5373923"/>
                <a:ext cx="176311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32549" y="1544216"/>
                <a:ext cx="23777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+4</m:t>
                          </m:r>
                        </m:e>
                      </m:d>
                    </m:oMath>
                  </m:oMathPara>
                </a14:m>
                <a:endParaRPr lang="zh-CN" altLang="en-US" sz="28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3432549" y="1544216"/>
                <a:ext cx="237770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667375" y="1529463"/>
                <a:ext cx="35505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+4</m:t>
                          </m:r>
                        </m:e>
                      </m:d>
                    </m:oMath>
                  </m:oMathPara>
                </a14:m>
                <a:endParaRPr lang="zh-CN" altLang="en-US" sz="2800" dirty="0">
                  <a:latin typeface="+mj-ea"/>
                  <a:ea typeface="+mj-ea"/>
                </a:endParaRPr>
              </a:p>
            </p:txBody>
          </p:sp>
        </mc:Choice>
        <mc:Fallback xmlns="">
          <p:sp>
            <p:nvSpPr>
              <p:cNvPr id="15" name="矩形 14"/>
              <p:cNvSpPr>
                <a:spLocks noRot="1" noChangeAspect="1" noMove="1" noResize="1" noEditPoints="1" noAdjustHandles="1" noChangeArrowheads="1" noChangeShapeType="1" noTextEdit="1"/>
              </p:cNvSpPr>
              <p:nvPr/>
            </p:nvSpPr>
            <p:spPr>
              <a:xfrm>
                <a:off x="5667375" y="1529463"/>
                <a:ext cx="355052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9011463" y="1514710"/>
                <a:ext cx="253530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=0.4</m:t>
                      </m:r>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e>
                      </m:d>
                    </m:oMath>
                  </m:oMathPara>
                </a14:m>
                <a:endParaRPr lang="zh-CN" altLang="en-US" sz="2800" dirty="0">
                  <a:latin typeface="+mj-ea"/>
                  <a:ea typeface="+mj-ea"/>
                </a:endParaRPr>
              </a:p>
            </p:txBody>
          </p:sp>
        </mc:Choice>
        <mc:Fallback xmlns="">
          <p:sp>
            <p:nvSpPr>
              <p:cNvPr id="16" name="矩形 15"/>
              <p:cNvSpPr>
                <a:spLocks noRot="1" noChangeAspect="1" noMove="1" noResize="1" noEditPoints="1" noAdjustHandles="1" noChangeArrowheads="1" noChangeShapeType="1" noTextEdit="1"/>
              </p:cNvSpPr>
              <p:nvPr/>
            </p:nvSpPr>
            <p:spPr>
              <a:xfrm>
                <a:off x="9011463" y="1514710"/>
                <a:ext cx="25353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167561" y="3332543"/>
                <a:ext cx="23097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−2</m:t>
                          </m:r>
                        </m:e>
                      </m:d>
                    </m:oMath>
                  </m:oMathPara>
                </a14:m>
                <a:endParaRPr lang="zh-CN" altLang="en-US" sz="2800" dirty="0">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4167561" y="3332543"/>
                <a:ext cx="230973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477296" y="3328287"/>
                <a:ext cx="280301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=−0.4</m:t>
                      </m:r>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6477296" y="3328287"/>
                <a:ext cx="28030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973213" y="5373923"/>
                <a:ext cx="19111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2</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4973213" y="5373923"/>
                <a:ext cx="191116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744998" y="5373923"/>
                <a:ext cx="253530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=0.8</m:t>
                      </m:r>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6744998" y="5373923"/>
                <a:ext cx="2535309"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76584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9" grpId="0"/>
      <p:bldP spid="11" grpId="0"/>
      <p:bldP spid="13" grpId="0"/>
      <p:bldP spid="14" grpId="0"/>
      <p:bldP spid="15" grpId="0"/>
      <p:bldP spid="16" grpId="0"/>
      <p:bldP spid="17" grpId="0"/>
      <p:bldP spid="18" grpId="0"/>
      <p:bldP spid="19"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rrowheads="1"/>
          </p:cNvSpPr>
          <p:nvPr/>
        </p:nvSpPr>
        <p:spPr bwMode="auto">
          <a:xfrm>
            <a:off x="2024064" y="571501"/>
            <a:ext cx="1627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eaLnBrk="1" hangingPunct="1">
              <a:spcBef>
                <a:spcPct val="50000"/>
              </a:spcBef>
            </a:pPr>
            <a:r>
              <a:rPr kumimoji="1" lang="zh-CN" altLang="en-US" b="0" dirty="0">
                <a:solidFill>
                  <a:srgbClr val="0000FF"/>
                </a:solidFill>
                <a:latin typeface="+mn-ea"/>
                <a:ea typeface="+mn-ea"/>
              </a:rPr>
              <a:t>加速度为</a:t>
            </a:r>
          </a:p>
        </p:txBody>
      </p:sp>
      <mc:AlternateContent xmlns:mc="http://schemas.openxmlformats.org/markup-compatibility/2006" xmlns:a14="http://schemas.microsoft.com/office/drawing/2010/main">
        <mc:Choice Requires="a14">
          <p:sp>
            <p:nvSpPr>
              <p:cNvPr id="5" name="矩形 4"/>
              <p:cNvSpPr>
                <a:spLocks noChangeArrowheads="1"/>
              </p:cNvSpPr>
              <p:nvPr/>
            </p:nvSpPr>
            <p:spPr bwMode="auto">
              <a:xfrm>
                <a:off x="2024064" y="2961003"/>
                <a:ext cx="9740611"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从该题的计算中可以看出，飞轮转动时，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点的</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𝑎</m:t>
                    </m:r>
                  </m:oMath>
                </a14:m>
                <a:r>
                  <a:rPr kumimoji="1" lang="zh-CN" altLang="en-US" b="0" dirty="0">
                    <a:solidFill>
                      <a:srgbClr val="0000FF"/>
                    </a:solidFill>
                    <a:latin typeface="+mn-ea"/>
                    <a:ea typeface="+mn-ea"/>
                  </a:rPr>
                  <a:t>，</a:t>
                </a:r>
                <a14:m>
                  <m:oMath xmlns:m="http://schemas.openxmlformats.org/officeDocument/2006/math">
                    <m:sSub>
                      <m:sSubPr>
                        <m:ctrlPr>
                          <a:rPr lang="en-US" altLang="zh-CN" i="1">
                            <a:solidFill>
                              <a:srgbClr val="0000FF"/>
                            </a:solidFill>
                            <a:latin typeface="Cambria Math"/>
                          </a:rPr>
                        </m:ctrlPr>
                      </m:sSubPr>
                      <m:e>
                        <m:r>
                          <a:rPr lang="en-US" altLang="zh-CN"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𝜏</m:t>
                        </m:r>
                      </m:sub>
                    </m:sSub>
                  </m:oMath>
                </a14:m>
                <a:r>
                  <a:rPr kumimoji="1" lang="zh-CN" altLang="en-US" b="0" dirty="0">
                    <a:solidFill>
                      <a:srgbClr val="0000FF"/>
                    </a:solidFill>
                    <a:latin typeface="+mn-ea"/>
                    <a:ea typeface="+mn-ea"/>
                  </a:rPr>
                  <a:t>均为常量，这表明</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点作匀变速圆周运动。另一方面，在</a:t>
                </a:r>
                <a14:m>
                  <m:oMath xmlns:m="http://schemas.openxmlformats.org/officeDocument/2006/math">
                    <m:r>
                      <a:rPr lang="en-US" altLang="zh-CN" b="0" i="1" smtClean="0">
                        <a:solidFill>
                          <a:srgbClr val="0000FF"/>
                        </a:solidFill>
                        <a:latin typeface="Cambria Math" panose="02040503050406030204" pitchFamily="18" charset="0"/>
                      </a:rPr>
                      <m:t>0</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𝑡</m:t>
                    </m:r>
                    <m:r>
                      <a:rPr lang="en-US" altLang="zh-CN" b="0" i="1" smtClean="0">
                        <a:solidFill>
                          <a:srgbClr val="0000FF"/>
                        </a:solidFill>
                        <a:latin typeface="Cambria Math" panose="02040503050406030204" pitchFamily="18" charset="0"/>
                        <a:ea typeface="Cambria Math" panose="02040503050406030204" pitchFamily="18" charset="0"/>
                      </a:rPr>
                      <m:t>≤2</m:t>
                    </m:r>
                    <m:r>
                      <a:rPr lang="en-US" altLang="zh-CN" b="0" i="1" smtClean="0">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间隔内</a:t>
                </a:r>
                <a14:m>
                  <m:oMath xmlns:m="http://schemas.openxmlformats.org/officeDocument/2006/math">
                    <m:r>
                      <a:rPr lang="zh-CN" altLang="en-US" i="1">
                        <a:solidFill>
                          <a:srgbClr val="0000FF"/>
                        </a:solidFill>
                        <a:latin typeface="Cambria Math" panose="02040503050406030204" pitchFamily="18" charset="0"/>
                      </a:rPr>
                      <m:t>𝜔</m:t>
                    </m:r>
                  </m:oMath>
                </a14:m>
                <a:r>
                  <a:rPr kumimoji="1" lang="zh-CN" altLang="en-US" b="0" dirty="0">
                    <a:solidFill>
                      <a:srgbClr val="0000FF"/>
                    </a:solidFill>
                    <a:latin typeface="+mn-ea"/>
                    <a:ea typeface="+mn-ea"/>
                  </a:rPr>
                  <a:t>为正，</a:t>
                </a:r>
                <a14:m>
                  <m:oMath xmlns:m="http://schemas.openxmlformats.org/officeDocument/2006/math">
                    <m:r>
                      <a:rPr lang="zh-CN" altLang="en-US" i="1">
                        <a:solidFill>
                          <a:srgbClr val="0000FF"/>
                        </a:solidFill>
                        <a:latin typeface="Cambria Math" panose="02040503050406030204" pitchFamily="18" charset="0"/>
                      </a:rPr>
                      <m:t>𝛽</m:t>
                    </m:r>
                  </m:oMath>
                </a14:m>
                <a:r>
                  <a:rPr kumimoji="1" lang="zh-CN" altLang="en-US" b="0" dirty="0">
                    <a:solidFill>
                      <a:srgbClr val="0000FF"/>
                    </a:solidFill>
                    <a:latin typeface="+mn-ea"/>
                    <a:ea typeface="+mn-ea"/>
                  </a:rPr>
                  <a:t>为负，</a:t>
                </a:r>
                <a14:m>
                  <m:oMath xmlns:m="http://schemas.openxmlformats.org/officeDocument/2006/math">
                    <m:r>
                      <a:rPr lang="en-US" altLang="zh-CN" b="0" i="1">
                        <a:solidFill>
                          <a:srgbClr val="0000FF"/>
                        </a:solidFill>
                        <a:latin typeface="Cambria Math" panose="02040503050406030204" pitchFamily="18" charset="0"/>
                      </a:rPr>
                      <m:t>𝑣</m:t>
                    </m:r>
                  </m:oMath>
                </a14:m>
                <a:r>
                  <a:rPr kumimoji="1" lang="zh-CN" altLang="en-US" b="0" dirty="0">
                    <a:solidFill>
                      <a:srgbClr val="0000FF"/>
                    </a:solidFill>
                    <a:latin typeface="+mn-ea"/>
                    <a:ea typeface="+mn-ea"/>
                  </a:rPr>
                  <a:t>为正，</a:t>
                </a:r>
                <a14:m>
                  <m:oMath xmlns:m="http://schemas.openxmlformats.org/officeDocument/2006/math">
                    <m:sSub>
                      <m:sSubPr>
                        <m:ctrlPr>
                          <a:rPr lang="en-US" altLang="zh-CN" i="1">
                            <a:solidFill>
                              <a:srgbClr val="0000FF"/>
                            </a:solidFill>
                            <a:latin typeface="Cambria Math"/>
                          </a:rPr>
                        </m:ctrlPr>
                      </m:sSubPr>
                      <m:e>
                        <m:r>
                          <a:rPr lang="en-US" altLang="zh-CN" i="1">
                            <a:solidFill>
                              <a:srgbClr val="0000FF"/>
                            </a:solidFill>
                            <a:latin typeface="Cambria Math" panose="02040503050406030204" pitchFamily="18" charset="0"/>
                          </a:rPr>
                          <m:t>𝑎</m:t>
                        </m:r>
                      </m:e>
                      <m:sub>
                        <m:r>
                          <a:rPr lang="zh-CN" altLang="en-US" i="1">
                            <a:solidFill>
                              <a:srgbClr val="0000FF"/>
                            </a:solidFill>
                            <a:latin typeface="Cambria Math" panose="02040503050406030204" pitchFamily="18" charset="0"/>
                          </a:rPr>
                          <m:t>𝜏</m:t>
                        </m:r>
                      </m:sub>
                    </m:sSub>
                  </m:oMath>
                </a14:m>
                <a:r>
                  <a:rPr kumimoji="1" lang="zh-CN" altLang="en-US" b="0" dirty="0">
                    <a:solidFill>
                      <a:srgbClr val="0000FF"/>
                    </a:solidFill>
                    <a:latin typeface="+mn-ea"/>
                    <a:ea typeface="+mn-ea"/>
                  </a:rPr>
                  <a:t>为负。</a:t>
                </a:r>
              </a:p>
            </p:txBody>
          </p:sp>
        </mc:Choice>
        <mc:Fallback xmlns="">
          <p:sp>
            <p:nvSpPr>
              <p:cNvPr id="5" name="矩形 4"/>
              <p:cNvSpPr>
                <a:spLocks noRot="1" noChangeAspect="1" noMove="1" noResize="1" noEditPoints="1" noAdjustHandles="1" noChangeArrowheads="1" noChangeShapeType="1" noTextEdit="1"/>
              </p:cNvSpPr>
              <p:nvPr/>
            </p:nvSpPr>
            <p:spPr bwMode="auto">
              <a:xfrm>
                <a:off x="2024064" y="2961003"/>
                <a:ext cx="9740611" cy="1384995"/>
              </a:xfrm>
              <a:prstGeom prst="rect">
                <a:avLst/>
              </a:prstGeom>
              <a:blipFill>
                <a:blip r:embed="rId2"/>
                <a:stretch>
                  <a:fillRect l="-1252" t="-4846" r="-131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454077" y="991247"/>
                <a:ext cx="2423164"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zh-CN" altLang="en-US" sz="2800" i="1">
                                  <a:solidFill>
                                    <a:srgbClr val="0000FF"/>
                                  </a:solidFill>
                                  <a:latin typeface="Cambria Math" panose="02040503050406030204" pitchFamily="18" charset="0"/>
                                </a:rPr>
                                <m:t>𝜏</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2454077" y="991247"/>
                <a:ext cx="2423164" cy="96917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779705" y="1131969"/>
                <a:ext cx="3188052"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−0.4</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0.8</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rad>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4779705" y="1131969"/>
                <a:ext cx="3188052" cy="6141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868371" y="1177430"/>
                <a:ext cx="273408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=0.89</m:t>
                      </m:r>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m:oMathPara>
                </a14:m>
                <a:endParaRPr lang="zh-CN" altLang="en-US" sz="2800" dirty="0">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7868371" y="1177430"/>
                <a:ext cx="273408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454077" y="1904724"/>
                <a:ext cx="2152961" cy="105099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tan</m:t>
                          </m:r>
                        </m:fName>
                        <m:e>
                          <m:r>
                            <a:rPr lang="zh-CN" altLang="en-US" sz="2800" i="1" smtClean="0">
                              <a:solidFill>
                                <a:srgbClr val="0000FF"/>
                              </a:solidFill>
                              <a:latin typeface="Cambria Math" panose="02040503050406030204" pitchFamily="18" charset="0"/>
                            </a:rPr>
                            <m:t>𝜃</m:t>
                          </m:r>
                        </m:e>
                      </m:func>
                      <m:r>
                        <a:rPr lang="en-US" altLang="zh-CN" sz="2800"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a:rPr>
                          </m:ctrlPr>
                        </m:dPr>
                        <m:e>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den>
                          </m:f>
                        </m:e>
                      </m:d>
                    </m:oMath>
                  </m:oMathPara>
                </a14:m>
                <a:endParaRPr lang="zh-CN" altLang="en-US" sz="2800" dirty="0">
                  <a:solidFill>
                    <a:srgbClr val="0000FF"/>
                  </a:solidFill>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2454077" y="1904724"/>
                <a:ext cx="2152961" cy="105099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351219" y="1925507"/>
                <a:ext cx="2294667" cy="91332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a:rPr>
                          </m:ctrlPr>
                        </m:dPr>
                        <m:e>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0.8</m:t>
                              </m:r>
                            </m:num>
                            <m:den>
                              <m:r>
                                <a:rPr lang="en-US" altLang="zh-CN" sz="2800" b="0" i="1" smtClean="0">
                                  <a:solidFill>
                                    <a:srgbClr val="0000FF"/>
                                  </a:solidFill>
                                  <a:latin typeface="Cambria Math" panose="02040503050406030204" pitchFamily="18" charset="0"/>
                                </a:rPr>
                                <m:t>−0.4</m:t>
                              </m:r>
                            </m:den>
                          </m:f>
                        </m:e>
                      </m:d>
                      <m:r>
                        <a:rPr lang="en-US" altLang="zh-CN" sz="2800" b="0" i="1" smtClean="0">
                          <a:solidFill>
                            <a:srgbClr val="0000FF"/>
                          </a:solidFill>
                          <a:latin typeface="Cambria Math" panose="02040503050406030204" pitchFamily="18" charset="0"/>
                        </a:rPr>
                        <m:t>=2</m:t>
                      </m:r>
                    </m:oMath>
                  </m:oMathPara>
                </a14:m>
                <a:endParaRPr lang="zh-CN" altLang="en-US" sz="2800" dirty="0">
                  <a:solidFill>
                    <a:srgbClr val="0000FF"/>
                  </a:solidFill>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4351219" y="1925507"/>
                <a:ext cx="2294667" cy="91332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47128" y="2120560"/>
                <a:ext cx="17749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63.</m:t>
                      </m:r>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7147128" y="2120560"/>
                <a:ext cx="177490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
              <p:cNvSpPr>
                <a:spLocks noChangeArrowheads="1"/>
              </p:cNvSpPr>
              <p:nvPr/>
            </p:nvSpPr>
            <p:spPr bwMode="auto">
              <a:xfrm>
                <a:off x="2024064" y="4391459"/>
                <a:ext cx="9740611" cy="1384995"/>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sz="2800" b="1">
                    <a:solidFill>
                      <a:srgbClr val="000066"/>
                    </a:solidFill>
                    <a:latin typeface="Times New Roman" panose="02020603050405020304" pitchFamily="18" charset="0"/>
                    <a:ea typeface="楷体_GB2312" pitchFamily="49" charset="-122"/>
                  </a:defRPr>
                </a:lvl1pPr>
                <a:lvl2pPr marL="742950" indent="-285750" eaLnBrk="0" hangingPunct="0">
                  <a:defRPr sz="2800" b="1">
                    <a:solidFill>
                      <a:srgbClr val="000066"/>
                    </a:solidFill>
                    <a:latin typeface="Times New Roman" panose="02020603050405020304" pitchFamily="18" charset="0"/>
                    <a:ea typeface="楷体_GB2312" pitchFamily="49" charset="-122"/>
                  </a:defRPr>
                </a:lvl2pPr>
                <a:lvl3pPr marL="1143000" indent="-228600" eaLnBrk="0" hangingPunct="0">
                  <a:defRPr sz="2800" b="1">
                    <a:solidFill>
                      <a:srgbClr val="000066"/>
                    </a:solidFill>
                    <a:latin typeface="Times New Roman" panose="02020603050405020304" pitchFamily="18" charset="0"/>
                    <a:ea typeface="楷体_GB2312" pitchFamily="49" charset="-122"/>
                  </a:defRPr>
                </a:lvl3pPr>
                <a:lvl4pPr marL="1600200" indent="-228600" eaLnBrk="0" hangingPunct="0">
                  <a:defRPr sz="2800" b="1">
                    <a:solidFill>
                      <a:srgbClr val="000066"/>
                    </a:solidFill>
                    <a:latin typeface="Times New Roman" panose="02020603050405020304" pitchFamily="18" charset="0"/>
                    <a:ea typeface="楷体_GB2312" pitchFamily="49" charset="-122"/>
                  </a:defRPr>
                </a:lvl4pPr>
                <a:lvl5pPr marL="2057400" indent="-228600" eaLnBrk="0" hangingPunct="0">
                  <a:defRPr sz="2800" b="1">
                    <a:solidFill>
                      <a:srgbClr val="000066"/>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buFont typeface="Arial" panose="020B0604020202020204" pitchFamily="34" charset="0"/>
                  <a:defRPr sz="2800" b="1">
                    <a:solidFill>
                      <a:srgbClr val="000066"/>
                    </a:solidFill>
                    <a:latin typeface="Times New Roman" panose="02020603050405020304" pitchFamily="18" charset="0"/>
                    <a:ea typeface="楷体_GB2312" pitchFamily="49" charset="-122"/>
                  </a:defRPr>
                </a:lvl9pPr>
              </a:lstStyle>
              <a:p>
                <a:pPr algn="just" eaLnBrk="1" hangingPunct="1">
                  <a:spcBef>
                    <a:spcPct val="50000"/>
                  </a:spcBef>
                </a:pPr>
                <a:r>
                  <a:rPr kumimoji="1" lang="zh-CN" altLang="en-US" b="0" dirty="0">
                    <a:solidFill>
                      <a:srgbClr val="0000FF"/>
                    </a:solidFill>
                    <a:latin typeface="+mn-ea"/>
                    <a:ea typeface="+mn-ea"/>
                  </a:rPr>
                  <a:t>这表明在这一时间间隔内角速度和速度的大小均随时间减小，即</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点作匀减速圆周运动。当</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𝑡</m:t>
                    </m:r>
                    <m:r>
                      <a:rPr lang="en-US" altLang="zh-CN" b="0" i="1" smtClean="0">
                        <a:solidFill>
                          <a:srgbClr val="0000FF"/>
                        </a:solidFill>
                        <a:latin typeface="Cambria Math" panose="02040503050406030204" pitchFamily="18" charset="0"/>
                        <a:ea typeface="Cambria Math" panose="02040503050406030204" pitchFamily="18" charset="0"/>
                      </a:rPr>
                      <m:t>=</m:t>
                    </m:r>
                    <m:r>
                      <a:rPr lang="en-US" altLang="zh-CN" b="0" i="1">
                        <a:solidFill>
                          <a:srgbClr val="0000FF"/>
                        </a:solidFill>
                        <a:latin typeface="Cambria Math" panose="02040503050406030204" pitchFamily="18" charset="0"/>
                        <a:ea typeface="Cambria Math" panose="02040503050406030204" pitchFamily="18" charset="0"/>
                      </a:rPr>
                      <m:t>2</m:t>
                    </m:r>
                    <m:r>
                      <a:rPr lang="en-US" altLang="zh-CN" b="0" i="1">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zh-CN" altLang="en-US" i="1">
                        <a:solidFill>
                          <a:srgbClr val="0000FF"/>
                        </a:solidFill>
                        <a:latin typeface="Cambria Math" panose="02040503050406030204" pitchFamily="18" charset="0"/>
                      </a:rPr>
                      <m:t>𝜔</m:t>
                    </m:r>
                    <m:r>
                      <a:rPr lang="en-US" altLang="zh-CN" b="1" i="1" smtClean="0">
                        <a:solidFill>
                          <a:srgbClr val="0000FF"/>
                        </a:solidFill>
                        <a:latin typeface="Cambria Math" panose="02040503050406030204" pitchFamily="18" charset="0"/>
                      </a:rPr>
                      <m:t>=</m:t>
                    </m:r>
                    <m:r>
                      <a:rPr lang="en-US" altLang="zh-CN" b="0" i="1" smtClean="0">
                        <a:solidFill>
                          <a:srgbClr val="0000FF"/>
                        </a:solidFill>
                        <a:latin typeface="Cambria Math" panose="02040503050406030204" pitchFamily="18" charset="0"/>
                      </a:rPr>
                      <m:t>0</m:t>
                    </m:r>
                  </m:oMath>
                </a14:m>
                <a:r>
                  <a:rPr kumimoji="1" lang="zh-CN" altLang="en-US"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𝑣</m:t>
                    </m:r>
                    <m:r>
                      <a:rPr lang="en-US" altLang="zh-CN" b="0" i="1" smtClean="0">
                        <a:solidFill>
                          <a:srgbClr val="0000FF"/>
                        </a:solidFill>
                        <a:latin typeface="Cambria Math" panose="02040503050406030204" pitchFamily="18" charset="0"/>
                      </a:rPr>
                      <m:t>=0</m:t>
                    </m:r>
                  </m:oMath>
                </a14:m>
                <a:r>
                  <a:rPr kumimoji="1" lang="zh-CN" altLang="en-US" b="0" dirty="0">
                    <a:solidFill>
                      <a:srgbClr val="0000FF"/>
                    </a:solidFill>
                    <a:latin typeface="+mn-ea"/>
                    <a:ea typeface="+mn-ea"/>
                  </a:rPr>
                  <a:t>；当</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𝑡</m:t>
                    </m:r>
                    <m:r>
                      <a:rPr lang="en-US" altLang="zh-CN" b="0" i="0" smtClean="0">
                        <a:solidFill>
                          <a:srgbClr val="0000FF"/>
                        </a:solidFill>
                        <a:latin typeface="Cambria Math" panose="02040503050406030204" pitchFamily="18" charset="0"/>
                        <a:ea typeface="Cambria Math" panose="02040503050406030204" pitchFamily="18" charset="0"/>
                      </a:rPr>
                      <m:t>&gt;</m:t>
                    </m:r>
                    <m:r>
                      <a:rPr lang="en-US" altLang="zh-CN" b="0" i="1">
                        <a:solidFill>
                          <a:srgbClr val="0000FF"/>
                        </a:solidFill>
                        <a:latin typeface="Cambria Math" panose="02040503050406030204" pitchFamily="18" charset="0"/>
                        <a:ea typeface="Cambria Math" panose="02040503050406030204" pitchFamily="18" charset="0"/>
                      </a:rPr>
                      <m:t>2</m:t>
                    </m:r>
                    <m:r>
                      <a:rPr lang="en-US" altLang="zh-CN" b="0" i="1">
                        <a:solidFill>
                          <a:srgbClr val="0000FF"/>
                        </a:solidFill>
                        <a:latin typeface="Cambria Math" panose="02040503050406030204" pitchFamily="18" charset="0"/>
                        <a:ea typeface="Cambria Math" panose="02040503050406030204" pitchFamily="18" charset="0"/>
                      </a:rPr>
                      <m:t>𝑠</m:t>
                    </m:r>
                  </m:oMath>
                </a14:m>
                <a:r>
                  <a:rPr kumimoji="1" lang="zh-CN" altLang="en-US" b="0" dirty="0">
                    <a:solidFill>
                      <a:srgbClr val="0000FF"/>
                    </a:solidFill>
                    <a:latin typeface="+mn-ea"/>
                    <a:ea typeface="+mn-ea"/>
                  </a:rPr>
                  <a:t>时，</a:t>
                </a:r>
                <a14:m>
                  <m:oMath xmlns:m="http://schemas.openxmlformats.org/officeDocument/2006/math">
                    <m:r>
                      <a:rPr lang="en-US" altLang="zh-CN" b="0" i="1">
                        <a:solidFill>
                          <a:srgbClr val="0000FF"/>
                        </a:solidFill>
                        <a:latin typeface="Cambria Math" panose="02040503050406030204" pitchFamily="18" charset="0"/>
                      </a:rPr>
                      <m:t>𝑀</m:t>
                    </m:r>
                  </m:oMath>
                </a14:m>
                <a:r>
                  <a:rPr kumimoji="1" lang="zh-CN" altLang="en-US" b="0" dirty="0">
                    <a:solidFill>
                      <a:srgbClr val="0000FF"/>
                    </a:solidFill>
                    <a:latin typeface="+mn-ea"/>
                    <a:ea typeface="+mn-ea"/>
                  </a:rPr>
                  <a:t>点沿顺时针方向作匀加速圆周运动。</a:t>
                </a:r>
              </a:p>
            </p:txBody>
          </p:sp>
        </mc:Choice>
        <mc:Fallback xmlns="">
          <p:sp>
            <p:nvSpPr>
              <p:cNvPr id="13" name="矩形 1"/>
              <p:cNvSpPr>
                <a:spLocks noRot="1" noChangeAspect="1" noMove="1" noResize="1" noEditPoints="1" noAdjustHandles="1" noChangeArrowheads="1" noChangeShapeType="1" noTextEdit="1"/>
              </p:cNvSpPr>
              <p:nvPr/>
            </p:nvSpPr>
            <p:spPr bwMode="auto">
              <a:xfrm>
                <a:off x="2024064" y="4391459"/>
                <a:ext cx="9740611" cy="1384995"/>
              </a:xfrm>
              <a:prstGeom prst="rect">
                <a:avLst/>
              </a:prstGeom>
              <a:blipFill>
                <a:blip r:embed="rId9"/>
                <a:stretch>
                  <a:fillRect l="-1252" t="-4386" r="-500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7020530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452218" y="252859"/>
            <a:ext cx="973978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49" y="267581"/>
            <a:ext cx="1723542" cy="461661"/>
          </a:xfrm>
          <a:prstGeom prst="rect">
            <a:avLst/>
          </a:prstGeom>
          <a:noFill/>
        </p:spPr>
        <p:txBody>
          <a:bodyPr wrap="none" lIns="91436" tIns="45718" rIns="91436" bIns="45718" rtlCol="0">
            <a:spAutoFit/>
          </a:bodyPr>
          <a:lstStyle/>
          <a:p>
            <a:pPr algn="ctr"/>
            <a:r>
              <a:rPr lang="zh-CN" altLang="en-US" sz="2400" dirty="0">
                <a:latin typeface="微软雅黑" pitchFamily="34" charset="-122"/>
                <a:ea typeface="微软雅黑" pitchFamily="34" charset="-122"/>
              </a:rPr>
              <a:t>刚体的转动</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28441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1882702"/>
            <a:ext cx="11248198" cy="4832090"/>
          </a:xfrm>
          <a:prstGeom prst="rect">
            <a:avLst/>
          </a:prstGeom>
        </p:spPr>
        <p:txBody>
          <a:bodyPr wrap="square" lIns="91438" tIns="45719" rIns="91438" bIns="45719">
            <a:spAutoFit/>
          </a:bodyPr>
          <a:lstStyle/>
          <a:p>
            <a:pPr indent="720000" algn="just"/>
            <a:r>
              <a:rPr lang="zh-CN" altLang="en-US" sz="2800" dirty="0">
                <a:solidFill>
                  <a:srgbClr val="0000FF"/>
                </a:solidFill>
                <a:latin typeface="微软雅黑" panose="020B0503020204020204" pitchFamily="34" charset="-122"/>
                <a:ea typeface="微软雅黑" panose="020B0503020204020204" pitchFamily="34" charset="-122"/>
              </a:rPr>
              <a:t>质点是个理想模型，在很多情况下，物体的运动情况要复杂得多，有时物体的形状发生变化，或者物体的大小发生变化，或者两者兼而有之，显然，在此情况下，就不能把物体视为质点了。然而，即便是物体在运动过程中，其形状和大小均不变化，但各点的运动情况各不相同，这时，也不能把物体当作质点来处理。</a:t>
            </a:r>
          </a:p>
          <a:p>
            <a:pPr indent="720000" algn="just"/>
            <a:r>
              <a:rPr lang="zh-CN" altLang="en-US" sz="2800" dirty="0">
                <a:solidFill>
                  <a:srgbClr val="0000FF"/>
                </a:solidFill>
                <a:latin typeface="微软雅黑" panose="020B0503020204020204" pitchFamily="34" charset="-122"/>
                <a:ea typeface="微软雅黑" panose="020B0503020204020204" pitchFamily="34" charset="-122"/>
              </a:rPr>
              <a:t>一般来说，在外力作用下，物体的形状和大小是要发生变化的，但如果某些情况，在外力作用下，物体的形状和大小的变化可以忽略，也就是说，组成物体的任意两点间的距离始终保持恒定，这种理想化了的物体叫做刚体。在力学中，</a:t>
            </a:r>
            <a:r>
              <a:rPr lang="zh-CN" altLang="en-US" sz="2800" dirty="0">
                <a:solidFill>
                  <a:srgbClr val="FF0000"/>
                </a:solidFill>
                <a:latin typeface="微软雅黑" panose="020B0503020204020204" pitchFamily="34" charset="-122"/>
                <a:ea typeface="微软雅黑" panose="020B0503020204020204" pitchFamily="34" charset="-122"/>
              </a:rPr>
              <a:t>刚体是</a:t>
            </a:r>
            <a:r>
              <a:rPr lang="zh-CN" altLang="en-US" sz="2800" dirty="0">
                <a:solidFill>
                  <a:srgbClr val="0000FF"/>
                </a:solidFill>
                <a:latin typeface="微软雅黑" panose="020B0503020204020204" pitchFamily="34" charset="-122"/>
                <a:ea typeface="微软雅黑" panose="020B0503020204020204" pitchFamily="34" charset="-122"/>
              </a:rPr>
              <a:t>质点之外的又</a:t>
            </a:r>
            <a:r>
              <a:rPr lang="zh-CN" altLang="en-US" sz="2800" dirty="0">
                <a:solidFill>
                  <a:srgbClr val="FF0000"/>
                </a:solidFill>
                <a:latin typeface="微软雅黑" panose="020B0503020204020204" pitchFamily="34" charset="-122"/>
                <a:ea typeface="微软雅黑" panose="020B0503020204020204" pitchFamily="34" charset="-122"/>
              </a:rPr>
              <a:t>一个理想模型</a:t>
            </a:r>
            <a:r>
              <a:rPr lang="zh-CN" altLang="en-US" sz="2800" dirty="0">
                <a:solidFill>
                  <a:srgbClr val="0000FF"/>
                </a:solidFill>
                <a:latin typeface="微软雅黑" panose="020B0503020204020204" pitchFamily="34" charset="-122"/>
                <a:ea typeface="微软雅黑" panose="020B0503020204020204" pitchFamily="34" charset="-122"/>
              </a:rPr>
              <a:t>。</a:t>
            </a:r>
          </a:p>
          <a:p>
            <a:pPr indent="720000" algn="just"/>
            <a:r>
              <a:rPr lang="zh-CN" altLang="en-US" sz="2800" dirty="0">
                <a:solidFill>
                  <a:srgbClr val="0000FF"/>
                </a:solidFill>
                <a:latin typeface="微软雅黑" panose="020B0503020204020204" pitchFamily="34" charset="-122"/>
                <a:ea typeface="微软雅黑" panose="020B0503020204020204" pitchFamily="34" charset="-122"/>
              </a:rPr>
              <a:t>由于刚体是由许多质点构成的特殊系统，因此我们仍可以用质点的运动规律来加以研究，从而使牛顿力学的研究范围从质点向刚体拓展。</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Tree>
    <p:extLst>
      <p:ext uri="{BB962C8B-B14F-4D97-AF65-F5344CB8AC3E}">
        <p14:creationId xmlns:p14="http://schemas.microsoft.com/office/powerpoint/2010/main" val="61012726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6" name="Text Box 4"/>
              <p:cNvSpPr txBox="1">
                <a:spLocks noChangeArrowheads="1"/>
              </p:cNvSpPr>
              <p:nvPr/>
            </p:nvSpPr>
            <p:spPr bwMode="auto">
              <a:xfrm>
                <a:off x="2333865" y="1121648"/>
                <a:ext cx="934878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b="0" i="1" smtClean="0">
                        <a:solidFill>
                          <a:srgbClr val="0000FF"/>
                        </a:solidFill>
                        <a:latin typeface="Cambria Math" panose="02040503050406030204" pitchFamily="18" charset="0"/>
                        <a:ea typeface="+mn-ea"/>
                      </a:rPr>
                      <m:t>𝜔</m:t>
                    </m:r>
                  </m:oMath>
                </a14:m>
                <a:r>
                  <a:rPr lang="zh-CN" altLang="en-US" i="1" dirty="0">
                    <a:solidFill>
                      <a:srgbClr val="0000FF"/>
                    </a:solidFill>
                    <a:latin typeface="+mn-lt"/>
                    <a:ea typeface="+mn-ea"/>
                    <a:sym typeface="Symbol" panose="05050102010706020507" pitchFamily="18" charset="2"/>
                  </a:rPr>
                  <a:t>、</a:t>
                </a:r>
                <a14:m>
                  <m:oMath xmlns:m="http://schemas.openxmlformats.org/officeDocument/2006/math">
                    <m:r>
                      <a:rPr lang="zh-CN" altLang="en-US" i="1" smtClean="0">
                        <a:solidFill>
                          <a:srgbClr val="0000FF"/>
                        </a:solidFill>
                        <a:latin typeface="Cambria Math" panose="02040503050406030204" pitchFamily="18" charset="0"/>
                      </a:rPr>
                      <m:t>𝛽</m:t>
                    </m:r>
                  </m:oMath>
                </a14:m>
                <a:r>
                  <a:rPr lang="zh-CN" altLang="en-US" dirty="0">
                    <a:solidFill>
                      <a:srgbClr val="0000FF"/>
                    </a:solidFill>
                    <a:latin typeface="+mn-lt"/>
                    <a:ea typeface="+mn-ea"/>
                    <a:sym typeface="Symbol" panose="05050102010706020507" pitchFamily="18" charset="2"/>
                  </a:rPr>
                  <a:t>本来是矢量，由于在定轴转动中轴的方位不变，故只有沿轴的正负两个方向，可以用标量代替。</a:t>
                </a:r>
                <a:endParaRPr lang="zh-CN" altLang="en-US" i="1" dirty="0">
                  <a:solidFill>
                    <a:srgbClr val="0000FF"/>
                  </a:solidFill>
                  <a:latin typeface="+mn-lt"/>
                  <a:ea typeface="+mn-ea"/>
                </a:endParaRPr>
              </a:p>
            </p:txBody>
          </p:sp>
        </mc:Choice>
        <mc:Fallback xmlns="">
          <p:sp>
            <p:nvSpPr>
              <p:cNvPr id="84996" name="Text Box 4"/>
              <p:cNvSpPr txBox="1">
                <a:spLocks noRot="1" noChangeAspect="1" noMove="1" noResize="1" noEditPoints="1" noAdjustHandles="1" noChangeArrowheads="1" noChangeShapeType="1" noTextEdit="1"/>
              </p:cNvSpPr>
              <p:nvPr/>
            </p:nvSpPr>
            <p:spPr bwMode="auto">
              <a:xfrm>
                <a:off x="2333865" y="1121648"/>
                <a:ext cx="9348787" cy="954107"/>
              </a:xfrm>
              <a:prstGeom prst="rect">
                <a:avLst/>
              </a:prstGeom>
              <a:blipFill>
                <a:blip r:embed="rId2"/>
                <a:stretch>
                  <a:fillRect l="-1370" t="-7006" r="-130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295" name="AutoShape 11"/>
          <p:cNvSpPr>
            <a:spLocks noChangeArrowheads="1"/>
          </p:cNvSpPr>
          <p:nvPr/>
        </p:nvSpPr>
        <p:spPr bwMode="auto">
          <a:xfrm>
            <a:off x="2777187" y="3359804"/>
            <a:ext cx="381000" cy="685800"/>
          </a:xfrm>
          <a:prstGeom prst="curvedRightArrow">
            <a:avLst>
              <a:gd name="adj1" fmla="val 27000"/>
              <a:gd name="adj2" fmla="val 63000"/>
              <a:gd name="adj3" fmla="val 30000"/>
            </a:avLst>
          </a:prstGeom>
          <a:solidFill>
            <a:srgbClr val="3399FF"/>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299" name="AutoShape 20"/>
          <p:cNvSpPr>
            <a:spLocks noChangeArrowheads="1"/>
          </p:cNvSpPr>
          <p:nvPr/>
        </p:nvSpPr>
        <p:spPr bwMode="auto">
          <a:xfrm>
            <a:off x="6204696" y="3359804"/>
            <a:ext cx="304800" cy="685800"/>
          </a:xfrm>
          <a:prstGeom prst="curvedLeftArrow">
            <a:avLst>
              <a:gd name="adj1" fmla="val 40938"/>
              <a:gd name="adj2" fmla="val 85938"/>
              <a:gd name="adj3" fmla="val 33333"/>
            </a:avLst>
          </a:prstGeom>
          <a:solidFill>
            <a:srgbClr val="3399FF"/>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04" name="Rectangle 28"/>
          <p:cNvSpPr>
            <a:spLocks noChangeArrowheads="1"/>
          </p:cNvSpPr>
          <p:nvPr/>
        </p:nvSpPr>
        <p:spPr bwMode="auto">
          <a:xfrm>
            <a:off x="2470895" y="2430323"/>
            <a:ext cx="4267200" cy="28956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25" name="矩形 24"/>
              <p:cNvSpPr/>
              <p:nvPr/>
            </p:nvSpPr>
            <p:spPr>
              <a:xfrm>
                <a:off x="3301036" y="4585364"/>
                <a:ext cx="12272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&gt;0</m:t>
                      </m:r>
                    </m:oMath>
                  </m:oMathPara>
                </a14:m>
                <a:endParaRPr lang="zh-CN" altLang="en-US" sz="28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3301036" y="4585364"/>
                <a:ext cx="122725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902090" y="4585364"/>
                <a:ext cx="12272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&lt;0</m:t>
                      </m:r>
                    </m:oMath>
                  </m:oMathPara>
                </a14:m>
                <a:endParaRPr lang="zh-CN" altLang="en-US" sz="2800" dirty="0">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4902090" y="4585364"/>
                <a:ext cx="122725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766068" y="2867144"/>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3766068" y="2867144"/>
                <a:ext cx="5532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480406" y="3852683"/>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480406" y="3852683"/>
                <a:ext cx="553228" cy="523220"/>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3080495" y="2394655"/>
            <a:ext cx="1447800" cy="2054968"/>
            <a:chOff x="3080495" y="2394655"/>
            <a:chExt cx="1447800" cy="2054968"/>
          </a:xfrm>
        </p:grpSpPr>
        <p:sp>
          <p:nvSpPr>
            <p:cNvPr id="12292" name="Line 10"/>
            <p:cNvSpPr>
              <a:spLocks noChangeShapeType="1"/>
            </p:cNvSpPr>
            <p:nvPr/>
          </p:nvSpPr>
          <p:spPr bwMode="auto">
            <a:xfrm>
              <a:off x="3791695" y="3916223"/>
              <a:ext cx="0" cy="5334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294" name="Group 37"/>
            <p:cNvGrpSpPr>
              <a:grpSpLocks/>
            </p:cNvGrpSpPr>
            <p:nvPr/>
          </p:nvGrpSpPr>
          <p:grpSpPr bwMode="auto">
            <a:xfrm>
              <a:off x="3080495" y="3420923"/>
              <a:ext cx="1447800" cy="487363"/>
              <a:chOff x="3120" y="1200"/>
              <a:chExt cx="912" cy="307"/>
            </a:xfrm>
          </p:grpSpPr>
          <p:sp>
            <p:nvSpPr>
              <p:cNvPr id="12311" name="Oval 8"/>
              <p:cNvSpPr>
                <a:spLocks noChangeArrowheads="1"/>
              </p:cNvSpPr>
              <p:nvPr/>
            </p:nvSpPr>
            <p:spPr bwMode="auto">
              <a:xfrm>
                <a:off x="3120" y="1248"/>
                <a:ext cx="912" cy="259"/>
              </a:xfrm>
              <a:prstGeom prst="ellipse">
                <a:avLst/>
              </a:prstGeom>
              <a:gradFill rotWithShape="0">
                <a:gsLst>
                  <a:gs pos="0">
                    <a:srgbClr val="DBC397"/>
                  </a:gs>
                  <a:gs pos="50000">
                    <a:srgbClr val="F2E9DA"/>
                  </a:gs>
                  <a:gs pos="100000">
                    <a:srgbClr val="DBC397"/>
                  </a:gs>
                </a:gsLst>
                <a:lin ang="0" scaled="1"/>
              </a:gradFill>
              <a:ln w="28575">
                <a:solidFill>
                  <a:srgbClr val="996600"/>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2" name="Oval 9"/>
              <p:cNvSpPr>
                <a:spLocks noChangeArrowheads="1"/>
              </p:cNvSpPr>
              <p:nvPr/>
            </p:nvSpPr>
            <p:spPr bwMode="auto">
              <a:xfrm>
                <a:off x="3120" y="1200"/>
                <a:ext cx="912" cy="259"/>
              </a:xfrm>
              <a:prstGeom prst="ellipse">
                <a:avLst/>
              </a:prstGeom>
              <a:gradFill rotWithShape="0">
                <a:gsLst>
                  <a:gs pos="0">
                    <a:srgbClr val="DEC8A0"/>
                  </a:gs>
                  <a:gs pos="100000">
                    <a:srgbClr val="F6EEE2"/>
                  </a:gs>
                </a:gsLst>
                <a:path path="rect">
                  <a:fillToRect t="100000" r="100000"/>
                </a:path>
              </a:gradFill>
              <a:ln w="28575">
                <a:solidFill>
                  <a:srgbClr val="996600"/>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293" name="Line 6"/>
            <p:cNvSpPr>
              <a:spLocks noChangeShapeType="1"/>
            </p:cNvSpPr>
            <p:nvPr/>
          </p:nvSpPr>
          <p:spPr bwMode="auto">
            <a:xfrm flipV="1">
              <a:off x="3778995" y="2658923"/>
              <a:ext cx="0" cy="941388"/>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29" name="矩形 28"/>
                <p:cNvSpPr/>
                <p:nvPr/>
              </p:nvSpPr>
              <p:spPr>
                <a:xfrm>
                  <a:off x="3795708" y="2394655"/>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latin typeface="+mj-ea"/>
                    <a:ea typeface="+mj-ea"/>
                  </a:endParaRPr>
                </a:p>
              </p:txBody>
            </p:sp>
          </mc:Choice>
          <mc:Fallback xmlns="">
            <p:sp>
              <p:nvSpPr>
                <p:cNvPr id="29" name="矩形 28"/>
                <p:cNvSpPr>
                  <a:spLocks noRot="1" noChangeAspect="1" noMove="1" noResize="1" noEditPoints="1" noAdjustHandles="1" noChangeArrowheads="1" noChangeShapeType="1" noTextEdit="1"/>
                </p:cNvSpPr>
                <p:nvPr/>
              </p:nvSpPr>
              <p:spPr>
                <a:xfrm>
                  <a:off x="3795708" y="2394655"/>
                  <a:ext cx="469744" cy="523220"/>
                </a:xfrm>
                <a:prstGeom prst="rect">
                  <a:avLst/>
                </a:prstGeom>
                <a:blipFill>
                  <a:blip r:embed="rId7"/>
                  <a:stretch>
                    <a:fillRect/>
                  </a:stretch>
                </a:blipFill>
              </p:spPr>
              <p:txBody>
                <a:bodyPr/>
                <a:lstStyle/>
                <a:p>
                  <a:r>
                    <a:rPr lang="zh-CN" altLang="en-US">
                      <a:noFill/>
                    </a:rPr>
                    <a:t> </a:t>
                  </a:r>
                </a:p>
              </p:txBody>
            </p:sp>
          </mc:Fallback>
        </mc:AlternateContent>
      </p:grpSp>
      <p:grpSp>
        <p:nvGrpSpPr>
          <p:cNvPr id="4" name="组合 3"/>
          <p:cNvGrpSpPr/>
          <p:nvPr/>
        </p:nvGrpSpPr>
        <p:grpSpPr>
          <a:xfrm>
            <a:off x="4791820" y="2394655"/>
            <a:ext cx="1447800" cy="2169268"/>
            <a:chOff x="4791820" y="2394655"/>
            <a:chExt cx="1447800" cy="2169268"/>
          </a:xfrm>
        </p:grpSpPr>
        <p:sp>
          <p:nvSpPr>
            <p:cNvPr id="12298" name="Line 19"/>
            <p:cNvSpPr>
              <a:spLocks noChangeShapeType="1"/>
            </p:cNvSpPr>
            <p:nvPr/>
          </p:nvSpPr>
          <p:spPr bwMode="auto">
            <a:xfrm>
              <a:off x="5518895" y="3801923"/>
              <a:ext cx="0" cy="762000"/>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2305" name="Group 38"/>
            <p:cNvGrpSpPr>
              <a:grpSpLocks/>
            </p:cNvGrpSpPr>
            <p:nvPr/>
          </p:nvGrpSpPr>
          <p:grpSpPr bwMode="auto">
            <a:xfrm>
              <a:off x="4791820" y="3420923"/>
              <a:ext cx="1447800" cy="487363"/>
              <a:chOff x="3120" y="1296"/>
              <a:chExt cx="912" cy="307"/>
            </a:xfrm>
          </p:grpSpPr>
          <p:sp>
            <p:nvSpPr>
              <p:cNvPr id="12309" name="Oval 39"/>
              <p:cNvSpPr>
                <a:spLocks noChangeArrowheads="1"/>
              </p:cNvSpPr>
              <p:nvPr/>
            </p:nvSpPr>
            <p:spPr bwMode="auto">
              <a:xfrm>
                <a:off x="3120" y="1344"/>
                <a:ext cx="912" cy="259"/>
              </a:xfrm>
              <a:prstGeom prst="ellipse">
                <a:avLst/>
              </a:prstGeom>
              <a:gradFill rotWithShape="0">
                <a:gsLst>
                  <a:gs pos="0">
                    <a:srgbClr val="DBC397"/>
                  </a:gs>
                  <a:gs pos="50000">
                    <a:srgbClr val="F2E9DA"/>
                  </a:gs>
                  <a:gs pos="100000">
                    <a:srgbClr val="DBC397"/>
                  </a:gs>
                </a:gsLst>
                <a:lin ang="0" scaled="1"/>
              </a:gradFill>
              <a:ln w="28575">
                <a:solidFill>
                  <a:srgbClr val="996600"/>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310" name="Oval 40"/>
              <p:cNvSpPr>
                <a:spLocks noChangeArrowheads="1"/>
              </p:cNvSpPr>
              <p:nvPr/>
            </p:nvSpPr>
            <p:spPr bwMode="auto">
              <a:xfrm>
                <a:off x="3120" y="1296"/>
                <a:ext cx="912" cy="259"/>
              </a:xfrm>
              <a:prstGeom prst="ellipse">
                <a:avLst/>
              </a:prstGeom>
              <a:gradFill rotWithShape="0">
                <a:gsLst>
                  <a:gs pos="0">
                    <a:srgbClr val="DEC8A0"/>
                  </a:gs>
                  <a:gs pos="100000">
                    <a:srgbClr val="F6EEE2"/>
                  </a:gs>
                </a:gsLst>
                <a:path path="rect">
                  <a:fillToRect t="100000" r="100000"/>
                </a:path>
              </a:gradFill>
              <a:ln w="28575">
                <a:solidFill>
                  <a:srgbClr val="996600"/>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sp>
          <p:nvSpPr>
            <p:cNvPr id="12306" name="Line 18"/>
            <p:cNvSpPr>
              <a:spLocks noChangeShapeType="1"/>
            </p:cNvSpPr>
            <p:nvPr/>
          </p:nvSpPr>
          <p:spPr bwMode="auto">
            <a:xfrm flipH="1" flipV="1">
              <a:off x="5518895" y="2798623"/>
              <a:ext cx="0" cy="838200"/>
            </a:xfrm>
            <a:prstGeom prst="line">
              <a:avLst/>
            </a:prstGeom>
            <a:noFill/>
            <a:ln w="254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5485439" y="2394655"/>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latin typeface="+mj-ea"/>
                    <a:ea typeface="+mj-ea"/>
                  </a:endParaRPr>
                </a:p>
              </p:txBody>
            </p:sp>
          </mc:Choice>
          <mc:Fallback xmlns="">
            <p:sp>
              <p:nvSpPr>
                <p:cNvPr id="30" name="矩形 29"/>
                <p:cNvSpPr>
                  <a:spLocks noRot="1" noChangeAspect="1" noMove="1" noResize="1" noEditPoints="1" noAdjustHandles="1" noChangeArrowheads="1" noChangeShapeType="1" noTextEdit="1"/>
                </p:cNvSpPr>
                <p:nvPr/>
              </p:nvSpPr>
              <p:spPr>
                <a:xfrm>
                  <a:off x="5485439" y="2394655"/>
                  <a:ext cx="469744" cy="523220"/>
                </a:xfrm>
                <a:prstGeom prst="rect">
                  <a:avLst/>
                </a:prstGeom>
                <a:blipFill>
                  <a:blip r:embed="rId8"/>
                  <a:stretch>
                    <a:fillRect/>
                  </a:stretch>
                </a:blipFill>
              </p:spPr>
              <p:txBody>
                <a:bodyPr/>
                <a:lstStyle/>
                <a:p>
                  <a:r>
                    <a:rPr lang="zh-CN" altLang="en-US">
                      <a:noFill/>
                    </a:rPr>
                    <a:t> </a:t>
                  </a:r>
                </a:p>
              </p:txBody>
            </p:sp>
          </mc:Fallback>
        </mc:AlternateContent>
      </p:grpSp>
      <p:sp>
        <p:nvSpPr>
          <p:cNvPr id="31" name="Text Box 14"/>
          <p:cNvSpPr txBox="1">
            <a:spLocks noChangeArrowheads="1"/>
          </p:cNvSpPr>
          <p:nvPr/>
        </p:nvSpPr>
        <p:spPr bwMode="auto">
          <a:xfrm>
            <a:off x="1391736" y="448726"/>
            <a:ext cx="4603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r>
              <a:rPr lang="zh-CN" altLang="en-US" dirty="0">
                <a:solidFill>
                  <a:srgbClr val="6600CC"/>
                </a:solidFill>
                <a:latin typeface="+mn-ea"/>
                <a:ea typeface="+mn-ea"/>
              </a:rPr>
              <a:t>四、角速度矢量</a:t>
            </a:r>
          </a:p>
        </p:txBody>
      </p:sp>
      <mc:AlternateContent xmlns:mc="http://schemas.openxmlformats.org/markup-compatibility/2006" xmlns:a14="http://schemas.microsoft.com/office/drawing/2010/main">
        <mc:Choice Requires="a14">
          <p:sp>
            <p:nvSpPr>
              <p:cNvPr id="32" name="矩形 31"/>
              <p:cNvSpPr/>
              <p:nvPr/>
            </p:nvSpPr>
            <p:spPr>
              <a:xfrm>
                <a:off x="8157310" y="5127882"/>
                <a:ext cx="18486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zh-CN" altLang="en-US" sz="2800" i="1">
                              <a:solidFill>
                                <a:srgbClr val="0000FF"/>
                              </a:solidFill>
                              <a:latin typeface="Cambria Math" panose="02040503050406030204" pitchFamily="18" charset="0"/>
                            </a:rPr>
                            <m:t>𝜔</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8157310" y="5127882"/>
                <a:ext cx="1848648" cy="523220"/>
              </a:xfrm>
              <a:prstGeom prst="rect">
                <a:avLst/>
              </a:prstGeom>
              <a:blipFill>
                <a:blip r:embed="rId9"/>
                <a:stretch>
                  <a:fillRect/>
                </a:stretch>
              </a:blipFill>
            </p:spPr>
            <p:txBody>
              <a:bodyPr/>
              <a:lstStyle/>
              <a:p>
                <a:r>
                  <a:rPr lang="zh-CN" altLang="en-US">
                    <a:noFill/>
                  </a:rPr>
                  <a:t> </a:t>
                </a:r>
              </a:p>
            </p:txBody>
          </p:sp>
        </mc:Fallback>
      </mc:AlternateContent>
      <p:pic>
        <p:nvPicPr>
          <p:cNvPr id="33" name="图片 32" descr="QQ图片20160308193655.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316847" y="2323563"/>
            <a:ext cx="3529574" cy="2804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1" name="Line 22"/>
          <p:cNvSpPr>
            <a:spLocks noChangeShapeType="1"/>
          </p:cNvSpPr>
          <p:nvPr/>
        </p:nvSpPr>
        <p:spPr bwMode="auto">
          <a:xfrm>
            <a:off x="5518895" y="3890823"/>
            <a:ext cx="0" cy="45720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Line 13"/>
          <p:cNvSpPr>
            <a:spLocks noChangeShapeType="1"/>
          </p:cNvSpPr>
          <p:nvPr/>
        </p:nvSpPr>
        <p:spPr bwMode="auto">
          <a:xfrm flipV="1">
            <a:off x="3778995" y="3014523"/>
            <a:ext cx="0" cy="58578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Tree>
    <p:extLst>
      <p:ext uri="{BB962C8B-B14F-4D97-AF65-F5344CB8AC3E}">
        <p14:creationId xmlns:p14="http://schemas.microsoft.com/office/powerpoint/2010/main" val="7984037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wipe(left)">
                                      <p:cBhvr>
                                        <p:cTn id="7" dur="500"/>
                                        <p:tgtEl>
                                          <p:spTgt spid="849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04"/>
                                        </p:tgtEl>
                                        <p:attrNameLst>
                                          <p:attrName>style.visibility</p:attrName>
                                        </p:attrNameLst>
                                      </p:cBhvr>
                                      <p:to>
                                        <p:strVal val="visible"/>
                                      </p:to>
                                    </p:set>
                                    <p:animEffect transition="in" filter="wipe(left)">
                                      <p:cBhvr>
                                        <p:cTn id="12" dur="500"/>
                                        <p:tgtEl>
                                          <p:spTgt spid="12304"/>
                                        </p:tgtEl>
                                      </p:cBhvr>
                                    </p:animEffect>
                                  </p:childTnLst>
                                </p:cTn>
                              </p:par>
                              <p:par>
                                <p:cTn id="13" presetID="2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22" presetClass="entr" presetSubtype="8"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2295"/>
                                        </p:tgtEl>
                                        <p:attrNameLst>
                                          <p:attrName>style.visibility</p:attrName>
                                        </p:attrNameLst>
                                      </p:cBhvr>
                                      <p:to>
                                        <p:strVal val="visible"/>
                                      </p:to>
                                    </p:set>
                                    <p:animEffect transition="in" filter="wipe(left)">
                                      <p:cBhvr>
                                        <p:cTn id="23" dur="500"/>
                                        <p:tgtEl>
                                          <p:spTgt spid="1229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left)">
                                      <p:cBhvr>
                                        <p:cTn id="28" dur="500"/>
                                        <p:tgtEl>
                                          <p:spTgt spid="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animEffect transition="in" filter="wipe(left)">
                                      <p:cBhvr>
                                        <p:cTn id="33" dur="500"/>
                                        <p:tgtEl>
                                          <p:spTgt spid="1229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left)">
                                      <p:cBhvr>
                                        <p:cTn id="38" dur="500"/>
                                        <p:tgtEl>
                                          <p:spTgt spid="2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299"/>
                                        </p:tgtEl>
                                        <p:attrNameLst>
                                          <p:attrName>style.visibility</p:attrName>
                                        </p:attrNameLst>
                                      </p:cBhvr>
                                      <p:to>
                                        <p:strVal val="visible"/>
                                      </p:to>
                                    </p:set>
                                    <p:animEffect transition="in" filter="wipe(left)">
                                      <p:cBhvr>
                                        <p:cTn id="43" dur="500"/>
                                        <p:tgtEl>
                                          <p:spTgt spid="122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2301"/>
                                        </p:tgtEl>
                                        <p:attrNameLst>
                                          <p:attrName>style.visibility</p:attrName>
                                        </p:attrNameLst>
                                      </p:cBhvr>
                                      <p:to>
                                        <p:strVal val="visible"/>
                                      </p:to>
                                    </p:set>
                                    <p:animEffect transition="in" filter="wipe(left)">
                                      <p:cBhvr>
                                        <p:cTn id="53" dur="500"/>
                                        <p:tgtEl>
                                          <p:spTgt spid="1230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wipe(left)">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wipe(left)">
                                      <p:cBhvr>
                                        <p:cTn id="6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p:bldP spid="12295" grpId="0" animBg="1"/>
      <p:bldP spid="12299" grpId="0" animBg="1"/>
      <p:bldP spid="12304" grpId="0" animBg="1"/>
      <p:bldP spid="25" grpId="0"/>
      <p:bldP spid="26" grpId="0"/>
      <p:bldP spid="27" grpId="0"/>
      <p:bldP spid="28" grpId="0"/>
      <p:bldP spid="32" grpId="0"/>
      <p:bldP spid="12301" grpId="0" animBg="1"/>
      <p:bldP spid="1229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9" name="Picture 1033"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3557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034"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87032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1039"/>
          <p:cNvSpPr txBox="1">
            <a:spLocks noChangeArrowheads="1"/>
          </p:cNvSpPr>
          <p:nvPr/>
        </p:nvSpPr>
        <p:spPr bwMode="auto">
          <a:xfrm>
            <a:off x="3351213" y="377826"/>
            <a:ext cx="546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6600CC"/>
                </a:solidFill>
                <a:latin typeface="+mn-lt"/>
                <a:ea typeface="+mn-ea"/>
              </a:rPr>
              <a:t>刚体转动的运动学方程 </a:t>
            </a:r>
          </a:p>
        </p:txBody>
      </p:sp>
      <p:sp>
        <p:nvSpPr>
          <p:cNvPr id="40976" name="Text Box 1040"/>
          <p:cNvSpPr txBox="1">
            <a:spLocks noChangeArrowheads="1"/>
          </p:cNvSpPr>
          <p:nvPr/>
        </p:nvSpPr>
        <p:spPr bwMode="auto">
          <a:xfrm>
            <a:off x="2525210" y="1361660"/>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角加速度为恒量</a:t>
            </a:r>
          </a:p>
        </p:txBody>
      </p:sp>
      <p:sp>
        <p:nvSpPr>
          <p:cNvPr id="40977" name="Text Box 1041"/>
          <p:cNvSpPr txBox="1">
            <a:spLocks noChangeArrowheads="1"/>
          </p:cNvSpPr>
          <p:nvPr/>
        </p:nvSpPr>
        <p:spPr bwMode="auto">
          <a:xfrm>
            <a:off x="2525210" y="3906421"/>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0000FF"/>
                </a:solidFill>
                <a:latin typeface="+mn-lt"/>
                <a:ea typeface="+mn-ea"/>
              </a:rPr>
              <a:t>角加速度不是恒量</a:t>
            </a:r>
          </a:p>
        </p:txBody>
      </p:sp>
      <mc:AlternateContent xmlns:mc="http://schemas.openxmlformats.org/markup-compatibility/2006" xmlns:a14="http://schemas.microsoft.com/office/drawing/2010/main">
        <mc:Choice Requires="a14">
          <p:sp>
            <p:nvSpPr>
              <p:cNvPr id="12" name="矩形 11"/>
              <p:cNvSpPr/>
              <p:nvPr/>
            </p:nvSpPr>
            <p:spPr>
              <a:xfrm>
                <a:off x="2533650" y="2061560"/>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533650" y="2061560"/>
                <a:ext cx="230588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33650" y="2731238"/>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smtClean="0">
                          <a:solidFill>
                            <a:srgbClr val="0000FF"/>
                          </a:solidFill>
                          <a:latin typeface="Cambria Math" panose="02040503050406030204" pitchFamily="18" charset="0"/>
                        </a:rPr>
                        <m:t>𝛽</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2533650" y="2731238"/>
                <a:ext cx="3664273"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299929" y="2030744"/>
                <a:ext cx="3763530"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a:ea typeface="+mn-ea"/>
                            </a:rPr>
                          </m:ctrlPr>
                        </m:sSubSup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a:ea typeface="+mn-ea"/>
                            </a:rPr>
                          </m:ctrlPr>
                        </m:dPr>
                        <m:e>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5299929" y="2030744"/>
                <a:ext cx="3763530" cy="5316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500981" y="4477969"/>
                <a:ext cx="1483868" cy="9107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500981" y="4477969"/>
                <a:ext cx="1483868" cy="91076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500981" y="5434042"/>
                <a:ext cx="1499898" cy="9107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num>
                        <m:den>
                          <m:r>
                            <a:rPr lang="en-US" altLang="zh-CN" sz="2800" b="0" i="1" smtClean="0">
                              <a:solidFill>
                                <a:srgbClr val="0000FF"/>
                              </a:solidFill>
                              <a:latin typeface="Cambria Math" panose="02040503050406030204" pitchFamily="18" charset="0"/>
                              <a:ea typeface="+mn-ea"/>
                            </a:rPr>
                            <m:t>𝑑</m:t>
                          </m:r>
                          <m:r>
                            <a:rPr lang="en-US" altLang="zh-CN" sz="2800" b="0" i="1">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500981" y="5434042"/>
                <a:ext cx="1499898" cy="910762"/>
              </a:xfrm>
              <a:prstGeom prst="rect">
                <a:avLst/>
              </a:prstGeom>
              <a:blipFill>
                <a:blip r:embed="rId7"/>
                <a:stretch>
                  <a:fillRect/>
                </a:stretch>
              </a:blipFill>
            </p:spPr>
            <p:txBody>
              <a:bodyPr/>
              <a:lstStyle/>
              <a:p>
                <a:r>
                  <a:rPr lang="zh-CN" altLang="en-US">
                    <a:noFill/>
                  </a:rPr>
                  <a:t> </a:t>
                </a:r>
              </a:p>
            </p:txBody>
          </p:sp>
        </mc:Fallback>
      </mc:AlternateContent>
      <p:cxnSp>
        <p:nvCxnSpPr>
          <p:cNvPr id="3" name="直接箭头连接符 2"/>
          <p:cNvCxnSpPr>
            <a:stCxn id="15" idx="3"/>
          </p:cNvCxnSpPr>
          <p:nvPr/>
        </p:nvCxnSpPr>
        <p:spPr>
          <a:xfrm flipV="1">
            <a:off x="3984849" y="4933158"/>
            <a:ext cx="420625" cy="192"/>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3995196" y="5898194"/>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p:cNvSpPr/>
              <p:nvPr/>
            </p:nvSpPr>
            <p:spPr>
              <a:xfrm>
                <a:off x="4410486" y="4641273"/>
                <a:ext cx="178209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mn-ea"/>
                        </a:rPr>
                        <m:t>𝑑𝑡</m:t>
                      </m:r>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4410486" y="4641273"/>
                <a:ext cx="17820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377047" y="5619681"/>
                <a:ext cx="179228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a:solidFill>
                            <a:srgbClr val="0000FF"/>
                          </a:solidFill>
                          <a:latin typeface="Cambria Math" panose="02040503050406030204" pitchFamily="18" charset="0"/>
                          <a:ea typeface="+mn-ea"/>
                        </a:rPr>
                        <m:t>𝑑𝑡</m:t>
                      </m:r>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4377047" y="5619681"/>
                <a:ext cx="1792286" cy="523220"/>
              </a:xfrm>
              <a:prstGeom prst="rect">
                <a:avLst/>
              </a:prstGeom>
              <a:blipFill>
                <a:blip r:embed="rId9"/>
                <a:stretch>
                  <a:fillRect/>
                </a:stretch>
              </a:blipFill>
            </p:spPr>
            <p:txBody>
              <a:bodyPr/>
              <a:lstStyle/>
              <a:p>
                <a:r>
                  <a:rPr lang="zh-CN" altLang="en-US">
                    <a:noFill/>
                  </a:rPr>
                  <a:t> </a:t>
                </a:r>
              </a:p>
            </p:txBody>
          </p:sp>
        </mc:Fallback>
      </mc:AlternateContent>
      <p:cxnSp>
        <p:nvCxnSpPr>
          <p:cNvPr id="22" name="直接箭头连接符 21"/>
          <p:cNvCxnSpPr/>
          <p:nvPr/>
        </p:nvCxnSpPr>
        <p:spPr>
          <a:xfrm flipV="1">
            <a:off x="6183810" y="4946265"/>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197588" y="5911302"/>
            <a:ext cx="424056" cy="1"/>
          </a:xfrm>
          <a:prstGeom prst="straightConnector1">
            <a:avLst/>
          </a:prstGeom>
          <a:ln w="28575">
            <a:solidFill>
              <a:srgbClr val="0000FF"/>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3"/>
              <p:cNvSpPr/>
              <p:nvPr/>
            </p:nvSpPr>
            <p:spPr>
              <a:xfrm>
                <a:off x="6619185" y="4335644"/>
                <a:ext cx="2725490" cy="112723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mn-ea"/>
                            </a:rPr>
                          </m:ctrlPr>
                        </m:naryPr>
                        <m:sub>
                          <m:sSub>
                            <m:sSubPr>
                              <m:ctrlPr>
                                <a:rPr lang="en-US" altLang="zh-CN" sz="2800" i="1" smtClean="0">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sub>
                        <m:sup>
                          <m:r>
                            <a:rPr lang="zh-CN" altLang="en-US" sz="2800" b="0" i="1">
                              <a:solidFill>
                                <a:srgbClr val="0000FF"/>
                              </a:solidFill>
                              <a:latin typeface="Cambria Math" panose="02040503050406030204" pitchFamily="18" charset="0"/>
                              <a:ea typeface="+mn-ea"/>
                            </a:rPr>
                            <m:t>𝜃</m:t>
                          </m:r>
                        </m:sup>
                        <m:e>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𝜃</m:t>
                          </m:r>
                        </m:e>
                      </m:nary>
                      <m:r>
                        <a:rPr lang="en-US" altLang="zh-CN" sz="2800" b="0" i="1" smtClean="0">
                          <a:solidFill>
                            <a:srgbClr val="0000FF"/>
                          </a:solidFill>
                          <a:latin typeface="Cambria Math" panose="02040503050406030204" pitchFamily="18" charset="0"/>
                          <a:ea typeface="+mn-ea"/>
                        </a:rPr>
                        <m:t>=</m:t>
                      </m:r>
                      <m:nary>
                        <m:naryPr>
                          <m:ctrlPr>
                            <a:rPr lang="en-US" altLang="zh-CN"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zh-CN" altLang="en-US" sz="2800" b="0" i="1">
                              <a:solidFill>
                                <a:srgbClr val="0000FF"/>
                              </a:solidFill>
                              <a:latin typeface="Cambria Math" panose="02040503050406030204" pitchFamily="18" charset="0"/>
                              <a:ea typeface="+mn-ea"/>
                            </a:rPr>
                            <m:t>𝜔</m:t>
                          </m:r>
                          <m:r>
                            <a:rPr lang="en-US" altLang="zh-CN" sz="2800" b="0" i="1">
                              <a:solidFill>
                                <a:srgbClr val="0000FF"/>
                              </a:solidFill>
                              <a:latin typeface="Cambria Math" panose="02040503050406030204" pitchFamily="18" charset="0"/>
                              <a:ea typeface="+mn-ea"/>
                            </a:rPr>
                            <m:t>𝑑𝑡</m:t>
                          </m:r>
                        </m:e>
                      </m:nary>
                    </m:oMath>
                  </m:oMathPara>
                </a14:m>
                <a:endParaRPr lang="zh-CN" altLang="en-US" sz="2800" dirty="0">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6619185" y="4335644"/>
                <a:ext cx="2725490" cy="11272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664158" y="5438534"/>
                <a:ext cx="2776465"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mn-ea"/>
                            </a:rPr>
                          </m:ctrlPr>
                        </m:naryPr>
                        <m:sub>
                          <m:sSub>
                            <m:sSubPr>
                              <m:ctrlPr>
                                <a:rPr lang="en-US" altLang="zh-CN" sz="2800" i="1" smtClean="0">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sub>
                        <m:sup>
                          <m:r>
                            <a:rPr lang="zh-CN" altLang="en-US" sz="2800" b="0" i="1">
                              <a:solidFill>
                                <a:srgbClr val="0000FF"/>
                              </a:solidFill>
                              <a:latin typeface="Cambria Math" panose="02040503050406030204" pitchFamily="18" charset="0"/>
                              <a:ea typeface="+mn-ea"/>
                            </a:rPr>
                            <m:t>𝜔</m:t>
                          </m:r>
                        </m:sup>
                        <m:e>
                          <m:r>
                            <a:rPr lang="en-US" altLang="zh-CN" sz="2800" b="0" i="1">
                              <a:solidFill>
                                <a:srgbClr val="0000FF"/>
                              </a:solidFill>
                              <a:latin typeface="Cambria Math" panose="02040503050406030204" pitchFamily="18" charset="0"/>
                              <a:ea typeface="+mn-ea"/>
                            </a:rPr>
                            <m:t>𝑑</m:t>
                          </m:r>
                          <m:r>
                            <a:rPr lang="zh-CN" altLang="en-US" sz="2800" b="0" i="1">
                              <a:solidFill>
                                <a:srgbClr val="0000FF"/>
                              </a:solidFill>
                              <a:latin typeface="Cambria Math" panose="02040503050406030204" pitchFamily="18" charset="0"/>
                              <a:ea typeface="+mn-ea"/>
                            </a:rPr>
                            <m:t>𝜔</m:t>
                          </m:r>
                        </m:e>
                      </m:nary>
                      <m:r>
                        <a:rPr lang="en-US" altLang="zh-CN" sz="2800" b="0" i="1" smtClean="0">
                          <a:solidFill>
                            <a:srgbClr val="0000FF"/>
                          </a:solidFill>
                          <a:latin typeface="Cambria Math" panose="02040503050406030204" pitchFamily="18" charset="0"/>
                          <a:ea typeface="+mn-ea"/>
                        </a:rPr>
                        <m:t>=</m:t>
                      </m:r>
                      <m:nary>
                        <m:naryPr>
                          <m:ctrlPr>
                            <a:rPr lang="en-US" altLang="zh-CN"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zh-CN" altLang="en-US" sz="2800" i="1" smtClean="0">
                              <a:solidFill>
                                <a:srgbClr val="0000FF"/>
                              </a:solidFill>
                              <a:latin typeface="Cambria Math" panose="02040503050406030204" pitchFamily="18" charset="0"/>
                            </a:rPr>
                            <m:t>𝛽</m:t>
                          </m:r>
                          <m:r>
                            <a:rPr lang="en-US" altLang="zh-CN" sz="2800" b="0" i="1">
                              <a:solidFill>
                                <a:srgbClr val="0000FF"/>
                              </a:solidFill>
                              <a:latin typeface="Cambria Math" panose="02040503050406030204" pitchFamily="18" charset="0"/>
                              <a:ea typeface="+mn-ea"/>
                            </a:rPr>
                            <m:t>𝑑𝑡</m:t>
                          </m:r>
                        </m:e>
                      </m:nary>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6664158" y="5438534"/>
                <a:ext cx="2776465" cy="113447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721462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9"/>
                                        </p:tgtEl>
                                        <p:attrNameLst>
                                          <p:attrName>style.visibility</p:attrName>
                                        </p:attrNameLst>
                                      </p:cBhvr>
                                      <p:to>
                                        <p:strVal val="visible"/>
                                      </p:to>
                                    </p:set>
                                    <p:anim calcmode="lin" valueType="num">
                                      <p:cBhvr additive="base">
                                        <p:cTn id="7" dur="500" fill="hold"/>
                                        <p:tgtEl>
                                          <p:spTgt spid="40969"/>
                                        </p:tgtEl>
                                        <p:attrNameLst>
                                          <p:attrName>ppt_x</p:attrName>
                                        </p:attrNameLst>
                                      </p:cBhvr>
                                      <p:tavLst>
                                        <p:tav tm="0">
                                          <p:val>
                                            <p:strVal val="#ppt_x"/>
                                          </p:val>
                                        </p:tav>
                                        <p:tav tm="100000">
                                          <p:val>
                                            <p:strVal val="#ppt_x"/>
                                          </p:val>
                                        </p:tav>
                                      </p:tavLst>
                                    </p:anim>
                                    <p:anim calcmode="lin" valueType="num">
                                      <p:cBhvr additive="base">
                                        <p:cTn id="8" dur="500" fill="hold"/>
                                        <p:tgtEl>
                                          <p:spTgt spid="4096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0976"/>
                                        </p:tgtEl>
                                        <p:attrNameLst>
                                          <p:attrName>style.visibility</p:attrName>
                                        </p:attrNameLst>
                                      </p:cBhvr>
                                      <p:to>
                                        <p:strVal val="visible"/>
                                      </p:to>
                                    </p:set>
                                    <p:animEffect transition="in" filter="dissolve">
                                      <p:cBhvr>
                                        <p:cTn id="13" dur="500"/>
                                        <p:tgtEl>
                                          <p:spTgt spid="4097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40970"/>
                                        </p:tgtEl>
                                        <p:attrNameLst>
                                          <p:attrName>style.visibility</p:attrName>
                                        </p:attrNameLst>
                                      </p:cBhvr>
                                      <p:to>
                                        <p:strVal val="visible"/>
                                      </p:to>
                                    </p:set>
                                    <p:anim calcmode="lin" valueType="num">
                                      <p:cBhvr additive="base">
                                        <p:cTn id="33" dur="500" fill="hold"/>
                                        <p:tgtEl>
                                          <p:spTgt spid="40970"/>
                                        </p:tgtEl>
                                        <p:attrNameLst>
                                          <p:attrName>ppt_x</p:attrName>
                                        </p:attrNameLst>
                                      </p:cBhvr>
                                      <p:tavLst>
                                        <p:tav tm="0">
                                          <p:val>
                                            <p:strVal val="#ppt_x"/>
                                          </p:val>
                                        </p:tav>
                                        <p:tav tm="100000">
                                          <p:val>
                                            <p:strVal val="#ppt_x"/>
                                          </p:val>
                                        </p:tav>
                                      </p:tavLst>
                                    </p:anim>
                                    <p:anim calcmode="lin" valueType="num">
                                      <p:cBhvr additive="base">
                                        <p:cTn id="34" dur="500" fill="hold"/>
                                        <p:tgtEl>
                                          <p:spTgt spid="40970"/>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40977"/>
                                        </p:tgtEl>
                                        <p:attrNameLst>
                                          <p:attrName>style.visibility</p:attrName>
                                        </p:attrNameLst>
                                      </p:cBhvr>
                                      <p:to>
                                        <p:strVal val="visible"/>
                                      </p:to>
                                    </p:set>
                                    <p:animEffect transition="in" filter="dissolve">
                                      <p:cBhvr>
                                        <p:cTn id="39" dur="500"/>
                                        <p:tgtEl>
                                          <p:spTgt spid="4097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wipe(left)">
                                      <p:cBhvr>
                                        <p:cTn id="49" dur="500"/>
                                        <p:tgtEl>
                                          <p:spTgt spid="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left)">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wipe(left)">
                                      <p:cBhvr>
                                        <p:cTn id="69" dur="50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500"/>
                                        <p:tgtEl>
                                          <p:spTgt spid="1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wipe(left)">
                                      <p:cBhvr>
                                        <p:cTn id="79" dur="500"/>
                                        <p:tgtEl>
                                          <p:spTgt spid="2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wipe(left)">
                                      <p:cBhvr>
                                        <p:cTn id="84" dur="500"/>
                                        <p:tgtEl>
                                          <p:spTgt spid="2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wipe(left)">
                                      <p:cBhvr>
                                        <p:cTn id="8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76" grpId="0" autoUpdateAnimBg="0"/>
      <p:bldP spid="40977" grpId="0" autoUpdateAnimBg="0"/>
      <p:bldP spid="12" grpId="0"/>
      <p:bldP spid="13" grpId="0"/>
      <p:bldP spid="14" grpId="0"/>
      <p:bldP spid="15" grpId="0"/>
      <p:bldP spid="16" grpId="0"/>
      <p:bldP spid="20" grpId="0"/>
      <p:bldP spid="21" grpId="0"/>
      <p:bldP spid="24" grpId="0"/>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3276513" y="2203315"/>
            <a:ext cx="8305800" cy="3220120"/>
            <a:chOff x="288" y="2064"/>
            <a:chExt cx="5232" cy="1679"/>
          </a:xfrm>
        </p:grpSpPr>
        <p:sp>
          <p:nvSpPr>
            <p:cNvPr id="15364" name="Rectangle 4"/>
            <p:cNvSpPr>
              <a:spLocks noChangeArrowheads="1"/>
            </p:cNvSpPr>
            <p:nvPr/>
          </p:nvSpPr>
          <p:spPr bwMode="auto">
            <a:xfrm>
              <a:off x="2728" y="2102"/>
              <a:ext cx="2792"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20000"/>
                </a:spcBef>
              </a:pPr>
              <a:r>
                <a:rPr lang="en-US" altLang="zh-CN">
                  <a:solidFill>
                    <a:srgbClr val="0000FF"/>
                  </a:solidFill>
                  <a:latin typeface="+mn-lt"/>
                  <a:ea typeface="+mn-ea"/>
                </a:rPr>
                <a:t> </a:t>
              </a:r>
              <a:r>
                <a:rPr lang="zh-CN" altLang="en-US">
                  <a:solidFill>
                    <a:srgbClr val="0000FF"/>
                  </a:solidFill>
                  <a:latin typeface="+mn-lt"/>
                  <a:ea typeface="+mn-ea"/>
                </a:rPr>
                <a:t>刚体绕定轴作匀变速转动</a:t>
              </a:r>
            </a:p>
          </p:txBody>
        </p:sp>
        <p:sp>
          <p:nvSpPr>
            <p:cNvPr id="15365" name="Rectangle 5"/>
            <p:cNvSpPr>
              <a:spLocks noChangeArrowheads="1"/>
            </p:cNvSpPr>
            <p:nvPr/>
          </p:nvSpPr>
          <p:spPr bwMode="auto">
            <a:xfrm>
              <a:off x="435" y="2104"/>
              <a:ext cx="2249"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20000"/>
                </a:spcBef>
              </a:pPr>
              <a:r>
                <a:rPr lang="zh-CN" altLang="en-US">
                  <a:solidFill>
                    <a:srgbClr val="0000FF"/>
                  </a:solidFill>
                  <a:latin typeface="+mn-lt"/>
                  <a:ea typeface="+mn-ea"/>
                </a:rPr>
                <a:t>质点匀变速直线运动</a:t>
              </a:r>
            </a:p>
          </p:txBody>
        </p:sp>
        <p:sp>
          <p:nvSpPr>
            <p:cNvPr id="15366" name="Line 6"/>
            <p:cNvSpPr>
              <a:spLocks noChangeShapeType="1"/>
            </p:cNvSpPr>
            <p:nvPr/>
          </p:nvSpPr>
          <p:spPr bwMode="auto">
            <a:xfrm>
              <a:off x="288" y="2064"/>
              <a:ext cx="5134" cy="0"/>
            </a:xfrm>
            <a:prstGeom prst="line">
              <a:avLst/>
            </a:prstGeom>
            <a:noFill/>
            <a:ln w="22225" cap="sq">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7" name="Line 7"/>
            <p:cNvSpPr>
              <a:spLocks noChangeShapeType="1"/>
            </p:cNvSpPr>
            <p:nvPr/>
          </p:nvSpPr>
          <p:spPr bwMode="auto">
            <a:xfrm>
              <a:off x="288" y="2410"/>
              <a:ext cx="5134" cy="0"/>
            </a:xfrm>
            <a:prstGeom prst="line">
              <a:avLst/>
            </a:prstGeom>
            <a:noFill/>
            <a:ln w="22225">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8" name="Line 8"/>
            <p:cNvSpPr>
              <a:spLocks noChangeShapeType="1"/>
            </p:cNvSpPr>
            <p:nvPr/>
          </p:nvSpPr>
          <p:spPr bwMode="auto">
            <a:xfrm>
              <a:off x="288" y="2805"/>
              <a:ext cx="5134" cy="0"/>
            </a:xfrm>
            <a:prstGeom prst="line">
              <a:avLst/>
            </a:prstGeom>
            <a:noFill/>
            <a:ln w="22225">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69" name="Line 9"/>
            <p:cNvSpPr>
              <a:spLocks noChangeShapeType="1"/>
            </p:cNvSpPr>
            <p:nvPr/>
          </p:nvSpPr>
          <p:spPr bwMode="auto">
            <a:xfrm>
              <a:off x="288" y="3249"/>
              <a:ext cx="5134" cy="0"/>
            </a:xfrm>
            <a:prstGeom prst="line">
              <a:avLst/>
            </a:prstGeom>
            <a:noFill/>
            <a:ln w="22225">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0" name="Line 10"/>
            <p:cNvSpPr>
              <a:spLocks noChangeShapeType="1"/>
            </p:cNvSpPr>
            <p:nvPr/>
          </p:nvSpPr>
          <p:spPr bwMode="auto">
            <a:xfrm>
              <a:off x="288" y="3743"/>
              <a:ext cx="5134" cy="0"/>
            </a:xfrm>
            <a:prstGeom prst="line">
              <a:avLst/>
            </a:prstGeom>
            <a:noFill/>
            <a:ln w="22225" cap="sq">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1" name="Line 11"/>
            <p:cNvSpPr>
              <a:spLocks noChangeShapeType="1"/>
            </p:cNvSpPr>
            <p:nvPr/>
          </p:nvSpPr>
          <p:spPr bwMode="auto">
            <a:xfrm>
              <a:off x="288" y="2064"/>
              <a:ext cx="0" cy="1679"/>
            </a:xfrm>
            <a:prstGeom prst="line">
              <a:avLst/>
            </a:prstGeom>
            <a:noFill/>
            <a:ln w="22225" cap="sq">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2" name="Line 12"/>
            <p:cNvSpPr>
              <a:spLocks noChangeShapeType="1"/>
            </p:cNvSpPr>
            <p:nvPr/>
          </p:nvSpPr>
          <p:spPr bwMode="auto">
            <a:xfrm>
              <a:off x="5422" y="2064"/>
              <a:ext cx="0" cy="1679"/>
            </a:xfrm>
            <a:prstGeom prst="line">
              <a:avLst/>
            </a:prstGeom>
            <a:noFill/>
            <a:ln w="22225" cap="sq">
              <a:solidFill>
                <a:schemeClr val="tx2"/>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15379" name="Line 19"/>
            <p:cNvSpPr>
              <a:spLocks noChangeShapeType="1"/>
            </p:cNvSpPr>
            <p:nvPr/>
          </p:nvSpPr>
          <p:spPr bwMode="auto">
            <a:xfrm>
              <a:off x="2782" y="2064"/>
              <a:ext cx="0" cy="1679"/>
            </a:xfrm>
            <a:prstGeom prst="line">
              <a:avLst/>
            </a:prstGeom>
            <a:noFill/>
            <a:ln w="22225">
              <a:solidFill>
                <a:schemeClr val="tx2"/>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9" name="Text Box 21"/>
          <p:cNvSpPr txBox="1">
            <a:spLocks noChangeArrowheads="1"/>
          </p:cNvSpPr>
          <p:nvPr/>
        </p:nvSpPr>
        <p:spPr bwMode="auto">
          <a:xfrm>
            <a:off x="3276513" y="1455602"/>
            <a:ext cx="8153400" cy="52322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just">
              <a:spcBef>
                <a:spcPct val="0"/>
              </a:spcBef>
              <a:defRPr/>
            </a:pPr>
            <a:r>
              <a:rPr lang="zh-CN" altLang="en-US" sz="2800">
                <a:solidFill>
                  <a:srgbClr val="0000FF"/>
                </a:solidFill>
                <a:latin typeface="+mn-lt"/>
                <a:ea typeface="+mn-ea"/>
              </a:rPr>
              <a:t>刚体匀变速转动与质点匀变速直线运动公式对比</a:t>
            </a:r>
          </a:p>
        </p:txBody>
      </p:sp>
      <mc:AlternateContent xmlns:mc="http://schemas.openxmlformats.org/markup-compatibility/2006" xmlns:a14="http://schemas.microsoft.com/office/drawing/2010/main">
        <mc:Choice Requires="a14">
          <p:sp>
            <p:nvSpPr>
              <p:cNvPr id="20" name="矩形 19"/>
              <p:cNvSpPr/>
              <p:nvPr/>
            </p:nvSpPr>
            <p:spPr>
              <a:xfrm>
                <a:off x="7820430" y="2947202"/>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7820430" y="2947202"/>
                <a:ext cx="230588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467513" y="3569383"/>
                <a:ext cx="366427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smtClean="0">
                          <a:solidFill>
                            <a:srgbClr val="0000FF"/>
                          </a:solidFill>
                          <a:latin typeface="Cambria Math" panose="02040503050406030204" pitchFamily="18" charset="0"/>
                        </a:rPr>
                        <m:t>𝛽</m:t>
                      </m:r>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7467513" y="3569383"/>
                <a:ext cx="3664273"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600947" y="4644989"/>
                <a:ext cx="3763530" cy="53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a:ea typeface="+mn-ea"/>
                            </a:rPr>
                          </m:ctrlPr>
                        </m:sSubSup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zh-CN" altLang="en-US" sz="2800" i="1" smtClean="0">
                          <a:solidFill>
                            <a:srgbClr val="0000FF"/>
                          </a:solidFill>
                          <a:latin typeface="Cambria Math" panose="02040503050406030204" pitchFamily="18" charset="0"/>
                        </a:rPr>
                        <m:t>𝛽</m:t>
                      </m:r>
                      <m:d>
                        <m:dPr>
                          <m:ctrlPr>
                            <a:rPr lang="en-US" altLang="zh-CN" sz="2800" i="1" smtClean="0">
                              <a:solidFill>
                                <a:srgbClr val="0000FF"/>
                              </a:solidFill>
                              <a:latin typeface="Cambria Math"/>
                              <a:ea typeface="+mn-ea"/>
                            </a:rPr>
                          </m:ctrlPr>
                        </m:dPr>
                        <m:e>
                          <m:r>
                            <a:rPr lang="zh-CN" altLang="en-US" sz="2800" b="0" i="1">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7600947" y="4644989"/>
                <a:ext cx="3763530" cy="5316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167085" y="2947202"/>
                <a:ext cx="20844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𝑎𝑡</m:t>
                      </m:r>
                    </m:oMath>
                  </m:oMathPara>
                </a14:m>
                <a:endParaRPr lang="zh-CN" altLang="en-US" sz="2800" dirty="0">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4167085" y="2947202"/>
                <a:ext cx="208441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690151" y="3591846"/>
                <a:ext cx="35455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𝑎</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3690151" y="3591846"/>
                <a:ext cx="3545586"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618689" y="4687976"/>
                <a:ext cx="3688510" cy="55310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Sup>
                        <m:sSubSupPr>
                          <m:ctrlPr>
                            <a:rPr lang="en-US" altLang="zh-CN" sz="2800" i="1" smtClean="0">
                              <a:solidFill>
                                <a:srgbClr val="0000FF"/>
                              </a:solidFill>
                              <a:latin typeface="Cambria Math"/>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𝑎</m:t>
                      </m:r>
                      <m:d>
                        <m:dPr>
                          <m:ctrlPr>
                            <a:rPr lang="en-US" altLang="zh-CN" sz="280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a:solidFill>
                                    <a:srgbClr val="0000FF"/>
                                  </a:solidFill>
                                  <a:latin typeface="Cambria Math" panose="02040503050406030204" pitchFamily="18" charset="0"/>
                                  <a:ea typeface="+mn-ea"/>
                                </a:rPr>
                                <m:t>0</m:t>
                              </m:r>
                            </m:sub>
                          </m:sSub>
                        </m:e>
                      </m:d>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618689" y="4687976"/>
                <a:ext cx="3688510" cy="55310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8122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ox(in)">
                                      <p:cBhvr>
                                        <p:cTn id="7" dur="500"/>
                                        <p:tgtEl>
                                          <p:spTgt spid="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autoUpdateAnimBg="0"/>
      <p:bldP spid="20" grpId="0"/>
      <p:bldP spid="21" grpId="0"/>
      <p:bldP spid="22" grpId="0"/>
      <p:bldP spid="23" grpId="0"/>
      <p:bldP spid="24" grpId="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88" name="Text Box 16"/>
              <p:cNvSpPr txBox="1">
                <a:spLocks noChangeArrowheads="1"/>
              </p:cNvSpPr>
              <p:nvPr/>
            </p:nvSpPr>
            <p:spPr bwMode="auto">
              <a:xfrm>
                <a:off x="1701799" y="395123"/>
                <a:ext cx="9980863"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例：一飞轮半径为</a:t>
                </a:r>
                <a14:m>
                  <m:oMath xmlns:m="http://schemas.openxmlformats.org/officeDocument/2006/math">
                    <m:r>
                      <a:rPr lang="en-US" altLang="zh-CN" b="0" i="1" smtClean="0">
                        <a:solidFill>
                          <a:srgbClr val="0000FF"/>
                        </a:solidFill>
                        <a:latin typeface="Cambria Math" panose="02040503050406030204" pitchFamily="18" charset="0"/>
                      </a:rPr>
                      <m:t>0.2</m:t>
                    </m:r>
                    <m:r>
                      <a:rPr lang="en-US" altLang="zh-CN" b="0" i="1" smtClean="0">
                        <a:solidFill>
                          <a:srgbClr val="0000FF"/>
                        </a:solidFill>
                        <a:latin typeface="Cambria Math" panose="02040503050406030204" pitchFamily="18" charset="0"/>
                      </a:rPr>
                      <m:t>𝑚</m:t>
                    </m:r>
                  </m:oMath>
                </a14:m>
                <a:r>
                  <a:rPr kumimoji="0" lang="zh-CN" altLang="en-US" dirty="0">
                    <a:solidFill>
                      <a:srgbClr val="0000FF"/>
                    </a:solidFill>
                    <a:latin typeface="+mn-lt"/>
                    <a:ea typeface="+mn-ea"/>
                  </a:rPr>
                  <a:t>、转速为</a:t>
                </a:r>
                <a14:m>
                  <m:oMath xmlns:m="http://schemas.openxmlformats.org/officeDocument/2006/math">
                    <m:r>
                      <a:rPr lang="en-US" altLang="zh-CN" b="0" i="1" smtClean="0">
                        <a:solidFill>
                          <a:srgbClr val="0000FF"/>
                        </a:solidFill>
                        <a:latin typeface="Cambria Math" panose="02040503050406030204" pitchFamily="18" charset="0"/>
                      </a:rPr>
                      <m:t>150</m:t>
                    </m:r>
                    <m:r>
                      <a:rPr lang="en-US" altLang="zh-CN" b="0" i="1" smtClean="0">
                        <a:solidFill>
                          <a:srgbClr val="0000FF"/>
                        </a:solidFill>
                        <a:latin typeface="Cambria Math" panose="02040503050406030204" pitchFamily="18" charset="0"/>
                      </a:rPr>
                      <m:t>𝑟</m:t>
                    </m:r>
                    <m:r>
                      <a:rPr lang="en-US" altLang="zh-CN" b="0" i="1" smtClean="0">
                        <a:solidFill>
                          <a:srgbClr val="0000FF"/>
                        </a:solidFill>
                        <a:latin typeface="Cambria Math" panose="02040503050406030204" pitchFamily="18" charset="0"/>
                        <a:ea typeface="Cambria Math" panose="02040503050406030204" pitchFamily="18" charset="0"/>
                      </a:rPr>
                      <m:t>∙</m:t>
                    </m:r>
                    <m:sSup>
                      <m:sSupPr>
                        <m:ctrlPr>
                          <a:rPr lang="en-US" altLang="zh-CN" b="0" i="1" smtClean="0">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𝑚𝑖𝑛</m:t>
                        </m:r>
                      </m:e>
                      <m:sup>
                        <m:r>
                          <a:rPr lang="en-US" altLang="zh-CN" b="0" i="1" smtClean="0">
                            <a:solidFill>
                              <a:srgbClr val="0000FF"/>
                            </a:solidFill>
                            <a:latin typeface="Cambria Math" panose="02040503050406030204" pitchFamily="18" charset="0"/>
                            <a:ea typeface="Cambria Math" panose="02040503050406030204" pitchFamily="18" charset="0"/>
                          </a:rPr>
                          <m:t>−1</m:t>
                        </m:r>
                      </m:sup>
                    </m:sSup>
                  </m:oMath>
                </a14:m>
                <a:r>
                  <a:rPr kumimoji="0" lang="zh-CN" altLang="en-US" dirty="0">
                    <a:solidFill>
                      <a:srgbClr val="0000FF"/>
                    </a:solidFill>
                    <a:latin typeface="+mn-lt"/>
                    <a:ea typeface="+mn-ea"/>
                  </a:rPr>
                  <a:t>， 因受制动而均匀减速，经</a:t>
                </a:r>
                <a14:m>
                  <m:oMath xmlns:m="http://schemas.openxmlformats.org/officeDocument/2006/math">
                    <m:r>
                      <a:rPr lang="en-US" altLang="zh-CN" b="0" i="1" smtClean="0">
                        <a:solidFill>
                          <a:srgbClr val="0000FF"/>
                        </a:solidFill>
                        <a:latin typeface="Cambria Math" panose="02040503050406030204" pitchFamily="18" charset="0"/>
                      </a:rPr>
                      <m:t>30</m:t>
                    </m:r>
                    <m:r>
                      <a:rPr lang="en-US" altLang="zh-CN" b="0" i="1" smtClean="0">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停止转动。试求：</a:t>
                </a:r>
                <a:r>
                  <a:rPr kumimoji="0" lang="zh-CN" altLang="en-US" dirty="0">
                    <a:solidFill>
                      <a:srgbClr val="0000FF"/>
                    </a:solidFill>
                    <a:latin typeface="+mn-lt"/>
                    <a:ea typeface="+mn-ea"/>
                    <a:sym typeface="Wingdings" panose="05000000000000000000" pitchFamily="2" charset="2"/>
                  </a:rPr>
                  <a:t>（</a:t>
                </a:r>
                <a:r>
                  <a:rPr kumimoji="0" lang="en-US" altLang="zh-CN" dirty="0">
                    <a:solidFill>
                      <a:srgbClr val="0000FF"/>
                    </a:solidFill>
                    <a:latin typeface="+mn-lt"/>
                    <a:ea typeface="+mn-ea"/>
                    <a:sym typeface="Wingdings" panose="05000000000000000000" pitchFamily="2" charset="2"/>
                  </a:rPr>
                  <a:t>1</a:t>
                </a:r>
                <a:r>
                  <a:rPr kumimoji="0" lang="zh-CN" altLang="en-US" dirty="0">
                    <a:solidFill>
                      <a:srgbClr val="0000FF"/>
                    </a:solidFill>
                    <a:latin typeface="+mn-lt"/>
                    <a:ea typeface="+mn-ea"/>
                    <a:sym typeface="Wingdings" panose="05000000000000000000" pitchFamily="2" charset="2"/>
                  </a:rPr>
                  <a:t>）角加速度和在此时间内飞轮所转的圈数；（</a:t>
                </a:r>
                <a:r>
                  <a:rPr kumimoji="0" lang="en-US" altLang="zh-CN" dirty="0">
                    <a:solidFill>
                      <a:srgbClr val="0000FF"/>
                    </a:solidFill>
                    <a:latin typeface="+mn-lt"/>
                    <a:ea typeface="+mn-ea"/>
                    <a:sym typeface="Wingdings" panose="05000000000000000000" pitchFamily="2" charset="2"/>
                  </a:rPr>
                  <a:t>2</a:t>
                </a:r>
                <a:r>
                  <a:rPr kumimoji="0" lang="zh-CN" altLang="en-US" dirty="0">
                    <a:solidFill>
                      <a:srgbClr val="0000FF"/>
                    </a:solidFill>
                    <a:latin typeface="+mn-lt"/>
                    <a:ea typeface="+mn-ea"/>
                    <a:sym typeface="Wingdings" panose="05000000000000000000" pitchFamily="2" charset="2"/>
                  </a:rPr>
                  <a:t>）制动开始后 </a:t>
                </a:r>
                <a14:m>
                  <m:oMath xmlns:m="http://schemas.openxmlformats.org/officeDocument/2006/math">
                    <m:r>
                      <a:rPr lang="en-US" altLang="zh-CN" i="1">
                        <a:solidFill>
                          <a:srgbClr val="0000FF"/>
                        </a:solidFill>
                        <a:latin typeface="Cambria Math" panose="02040503050406030204" pitchFamily="18" charset="0"/>
                      </a:rPr>
                      <m:t>𝑡</m:t>
                    </m:r>
                    <m:r>
                      <a:rPr lang="en-US" altLang="zh-CN" b="0" i="1" smtClean="0">
                        <a:solidFill>
                          <a:srgbClr val="0000FF"/>
                        </a:solidFill>
                        <a:latin typeface="Cambria Math" panose="02040503050406030204" pitchFamily="18" charset="0"/>
                      </a:rPr>
                      <m:t>=6</m:t>
                    </m:r>
                    <m:r>
                      <a:rPr lang="en-US" altLang="zh-CN" b="0" i="1" smtClean="0">
                        <a:solidFill>
                          <a:srgbClr val="0000FF"/>
                        </a:solidFill>
                        <a:latin typeface="Cambria Math" panose="02040503050406030204" pitchFamily="18" charset="0"/>
                      </a:rPr>
                      <m:t>𝑠</m:t>
                    </m:r>
                  </m:oMath>
                </a14:m>
                <a:r>
                  <a:rPr kumimoji="0" lang="zh-CN" altLang="en-US" dirty="0">
                    <a:solidFill>
                      <a:srgbClr val="0000FF"/>
                    </a:solidFill>
                    <a:latin typeface="+mn-lt"/>
                    <a:ea typeface="+mn-ea"/>
                    <a:sym typeface="Wingdings" panose="05000000000000000000" pitchFamily="2" charset="2"/>
                  </a:rPr>
                  <a:t>时飞轮的角速度；（</a:t>
                </a:r>
                <a:r>
                  <a:rPr kumimoji="0" lang="en-US" altLang="zh-CN" dirty="0">
                    <a:solidFill>
                      <a:srgbClr val="0000FF"/>
                    </a:solidFill>
                    <a:latin typeface="+mn-lt"/>
                    <a:ea typeface="+mn-ea"/>
                    <a:sym typeface="Wingdings" panose="05000000000000000000" pitchFamily="2" charset="2"/>
                  </a:rPr>
                  <a:t>3</a:t>
                </a:r>
                <a:r>
                  <a:rPr kumimoji="0" lang="zh-CN" altLang="en-US" dirty="0">
                    <a:solidFill>
                      <a:srgbClr val="0000FF"/>
                    </a:solidFill>
                    <a:latin typeface="+mn-lt"/>
                    <a:ea typeface="+mn-ea"/>
                    <a:sym typeface="Wingdings" panose="05000000000000000000" pitchFamily="2" charset="2"/>
                  </a:rPr>
                  <a:t>）</a:t>
                </a:r>
                <a14:m>
                  <m:oMath xmlns:m="http://schemas.openxmlformats.org/officeDocument/2006/math">
                    <m:r>
                      <a:rPr lang="en-US" altLang="zh-CN" i="1">
                        <a:solidFill>
                          <a:srgbClr val="0000FF"/>
                        </a:solidFill>
                        <a:latin typeface="Cambria Math" panose="02040503050406030204" pitchFamily="18" charset="0"/>
                      </a:rPr>
                      <m:t>𝑡</m:t>
                    </m:r>
                    <m:r>
                      <a:rPr lang="en-US" altLang="zh-CN" i="1">
                        <a:solidFill>
                          <a:srgbClr val="0000FF"/>
                        </a:solidFill>
                        <a:latin typeface="Cambria Math" panose="02040503050406030204" pitchFamily="18" charset="0"/>
                      </a:rPr>
                      <m:t>=6</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sym typeface="Wingdings" panose="05000000000000000000" pitchFamily="2" charset="2"/>
                  </a:rPr>
                  <a:t>时飞轮边缘上一点的线速度、切向加速度和法向加速度。</a:t>
                </a:r>
                <a:endParaRPr kumimoji="0" lang="en-US" altLang="zh-CN" dirty="0">
                  <a:solidFill>
                    <a:srgbClr val="0000FF"/>
                  </a:solidFill>
                  <a:latin typeface="+mn-lt"/>
                  <a:ea typeface="+mn-ea"/>
                </a:endParaRPr>
              </a:p>
            </p:txBody>
          </p:sp>
        </mc:Choice>
        <mc:Fallback xmlns="">
          <p:sp>
            <p:nvSpPr>
              <p:cNvPr id="16388" name="Text Box 16"/>
              <p:cNvSpPr txBox="1">
                <a:spLocks noRot="1" noChangeAspect="1" noMove="1" noResize="1" noEditPoints="1" noAdjustHandles="1" noChangeArrowheads="1" noChangeShapeType="1" noTextEdit="1"/>
              </p:cNvSpPr>
              <p:nvPr/>
            </p:nvSpPr>
            <p:spPr bwMode="auto">
              <a:xfrm>
                <a:off x="1701799" y="395123"/>
                <a:ext cx="9980863" cy="2246769"/>
              </a:xfrm>
              <a:prstGeom prst="rect">
                <a:avLst/>
              </a:prstGeom>
              <a:blipFill>
                <a:blip r:embed="rId2"/>
                <a:stretch>
                  <a:fillRect l="-1222" t="-2989" r="-1283"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398" name="Text Box 19"/>
          <p:cNvSpPr txBox="1">
            <a:spLocks noChangeArrowheads="1"/>
          </p:cNvSpPr>
          <p:nvPr/>
        </p:nvSpPr>
        <p:spPr bwMode="auto">
          <a:xfrm>
            <a:off x="1701799" y="2660652"/>
            <a:ext cx="1222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21" name="矩形 20"/>
              <p:cNvSpPr/>
              <p:nvPr/>
            </p:nvSpPr>
            <p:spPr>
              <a:xfrm>
                <a:off x="3562451" y="5370002"/>
                <a:ext cx="2254079" cy="103624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bSup>
                            <m:sSubSupPr>
                              <m:ctrlPr>
                                <a:rPr lang="en-US" altLang="zh-CN" sz="2800" i="1">
                                  <a:solidFill>
                                    <a:srgbClr val="0000FF"/>
                                  </a:solidFill>
                                  <a:latin typeface="Cambria Math"/>
                                </a:rPr>
                              </m:ctrlPr>
                            </m:sSubSup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i="1">
                              <a:solidFill>
                                <a:srgbClr val="0000FF"/>
                              </a:solidFill>
                              <a:latin typeface="Cambria Math" panose="02040503050406030204" pitchFamily="18" charset="0"/>
                            </a:rPr>
                            <m:t>2</m:t>
                          </m:r>
                          <m:r>
                            <a:rPr lang="zh-CN" altLang="en-US" sz="2800" i="1" smtClean="0">
                              <a:solidFill>
                                <a:srgbClr val="0000FF"/>
                              </a:solidFill>
                              <a:latin typeface="Cambria Math" panose="02040503050406030204" pitchFamily="18" charset="0"/>
                            </a:rPr>
                            <m:t>𝛽</m:t>
                          </m:r>
                        </m:den>
                      </m:f>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562451" y="5370002"/>
                <a:ext cx="2254079" cy="10362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542100" y="2648730"/>
                <a:ext cx="30541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5</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 </m:t>
                      </m:r>
                      <m:r>
                        <a:rPr lang="en-US" altLang="zh-CN" sz="2800" b="0" i="1" smtClean="0">
                          <a:solidFill>
                            <a:srgbClr val="0000FF"/>
                          </a:solidFill>
                          <a:latin typeface="Cambria Math" panose="02040503050406030204" pitchFamily="18" charset="0"/>
                          <a:ea typeface="+mn-ea"/>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3542100" y="2648730"/>
                <a:ext cx="3054169" cy="523220"/>
              </a:xfrm>
              <a:prstGeom prst="rect">
                <a:avLst/>
              </a:prstGeom>
              <a:blipFill>
                <a:blip r:embed="rId4"/>
                <a:stretch>
                  <a:fillRect/>
                </a:stretch>
              </a:blipFill>
            </p:spPr>
            <p:txBody>
              <a:bodyPr/>
              <a:lstStyle/>
              <a:p>
                <a:r>
                  <a:rPr lang="zh-CN" altLang="en-US">
                    <a:noFill/>
                  </a:rPr>
                  <a:t> </a:t>
                </a:r>
              </a:p>
            </p:txBody>
          </p:sp>
        </mc:Fallback>
      </mc:AlternateContent>
      <p:sp>
        <p:nvSpPr>
          <p:cNvPr id="23" name="Text Box 20"/>
          <p:cNvSpPr txBox="1">
            <a:spLocks noChangeArrowheads="1"/>
          </p:cNvSpPr>
          <p:nvPr/>
        </p:nvSpPr>
        <p:spPr bwMode="auto">
          <a:xfrm>
            <a:off x="2615403" y="2641607"/>
            <a:ext cx="1123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a:t>
            </a:r>
            <a:r>
              <a:rPr kumimoji="0" lang="en-US" altLang="zh-CN" dirty="0">
                <a:solidFill>
                  <a:srgbClr val="0000FF"/>
                </a:solidFill>
                <a:latin typeface="+mn-lt"/>
                <a:ea typeface="+mn-ea"/>
              </a:rPr>
              <a:t>1</a:t>
            </a:r>
            <a:r>
              <a:rPr kumimoji="0" lang="zh-CN" altLang="en-US"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4" name="矩形 23"/>
              <p:cNvSpPr/>
              <p:nvPr/>
            </p:nvSpPr>
            <p:spPr>
              <a:xfrm>
                <a:off x="2435682" y="3920680"/>
                <a:ext cx="2092239" cy="8302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2435682" y="3920680"/>
                <a:ext cx="2092239" cy="8302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 Box 23"/>
              <p:cNvSpPr txBox="1">
                <a:spLocks noChangeArrowheads="1"/>
              </p:cNvSpPr>
              <p:nvPr/>
            </p:nvSpPr>
            <p:spPr bwMode="auto">
              <a:xfrm>
                <a:off x="6912631" y="2652180"/>
                <a:ext cx="302577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0000FF"/>
                        </a:solidFill>
                        <a:latin typeface="Cambria Math" panose="02040503050406030204" pitchFamily="18" charset="0"/>
                      </a:rPr>
                      <m:t>𝑡</m:t>
                    </m:r>
                    <m:r>
                      <a:rPr lang="en-US" altLang="zh-CN" i="1">
                        <a:solidFill>
                          <a:srgbClr val="0000FF"/>
                        </a:solidFill>
                        <a:latin typeface="Cambria Math" panose="02040503050406030204" pitchFamily="18" charset="0"/>
                      </a:rPr>
                      <m:t>=30</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时，</a:t>
                </a:r>
                <a14:m>
                  <m:oMath xmlns:m="http://schemas.openxmlformats.org/officeDocument/2006/math">
                    <m:r>
                      <a:rPr lang="zh-CN" altLang="en-US" i="1">
                        <a:solidFill>
                          <a:srgbClr val="0000FF"/>
                        </a:solidFill>
                        <a:latin typeface="Cambria Math" panose="02040503050406030204" pitchFamily="18" charset="0"/>
                      </a:rPr>
                      <m:t>𝜔</m:t>
                    </m:r>
                    <m:r>
                      <a:rPr lang="en-US" altLang="zh-CN" i="1">
                        <a:solidFill>
                          <a:srgbClr val="0000FF"/>
                        </a:solidFill>
                        <a:latin typeface="Cambria Math" panose="02040503050406030204" pitchFamily="18" charset="0"/>
                      </a:rPr>
                      <m:t>=0</m:t>
                    </m:r>
                  </m:oMath>
                </a14:m>
                <a:endParaRPr kumimoji="0" lang="zh-CN" altLang="en-US" dirty="0">
                  <a:solidFill>
                    <a:srgbClr val="0000FF"/>
                  </a:solidFill>
                  <a:latin typeface="+mn-lt"/>
                  <a:ea typeface="+mn-ea"/>
                </a:endParaRPr>
              </a:p>
            </p:txBody>
          </p:sp>
        </mc:Choice>
        <mc:Fallback xmlns="">
          <p:sp>
            <p:nvSpPr>
              <p:cNvPr id="26" name="Text Box 23"/>
              <p:cNvSpPr txBox="1">
                <a:spLocks noRot="1" noChangeAspect="1" noMove="1" noResize="1" noEditPoints="1" noAdjustHandles="1" noChangeArrowheads="1" noChangeShapeType="1" noTextEdit="1"/>
              </p:cNvSpPr>
              <p:nvPr/>
            </p:nvSpPr>
            <p:spPr bwMode="auto">
              <a:xfrm>
                <a:off x="6912631" y="2652180"/>
                <a:ext cx="3025775" cy="523875"/>
              </a:xfrm>
              <a:prstGeom prst="rect">
                <a:avLst/>
              </a:prstGeom>
              <a:blipFill>
                <a:blip r:embed="rId6"/>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Text Box 26"/>
              <p:cNvSpPr txBox="1">
                <a:spLocks noChangeArrowheads="1"/>
              </p:cNvSpPr>
              <p:nvPr/>
            </p:nvSpPr>
            <p:spPr bwMode="auto">
              <a:xfrm>
                <a:off x="1701799" y="3317044"/>
                <a:ext cx="3809462" cy="523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设</a:t>
                </a:r>
                <a14:m>
                  <m:oMath xmlns:m="http://schemas.openxmlformats.org/officeDocument/2006/math">
                    <m:r>
                      <a:rPr lang="en-US" altLang="zh-CN" b="0" i="1">
                        <a:solidFill>
                          <a:srgbClr val="0000FF"/>
                        </a:solidFill>
                        <a:latin typeface="Cambria Math" panose="02040503050406030204" pitchFamily="18" charset="0"/>
                        <a:ea typeface="+mn-ea"/>
                      </a:rPr>
                      <m:t>𝑡</m:t>
                    </m:r>
                    <m:r>
                      <a:rPr lang="en-US" altLang="zh-CN" b="0" i="1">
                        <a:solidFill>
                          <a:srgbClr val="0000FF"/>
                        </a:solidFill>
                        <a:latin typeface="Cambria Math" panose="02040503050406030204" pitchFamily="18" charset="0"/>
                        <a:ea typeface="+mn-ea"/>
                      </a:rPr>
                      <m:t>=0</m:t>
                    </m:r>
                    <m:r>
                      <a:rPr lang="en-US" altLang="zh-CN" b="0" i="1">
                        <a:solidFill>
                          <a:srgbClr val="0000FF"/>
                        </a:solidFill>
                        <a:latin typeface="Cambria Math" panose="02040503050406030204" pitchFamily="18" charset="0"/>
                        <a:ea typeface="+mn-ea"/>
                      </a:rPr>
                      <m:t>𝑠</m:t>
                    </m:r>
                    <m:r>
                      <m:rPr>
                        <m:nor/>
                      </m:rPr>
                      <a:rPr kumimoji="0" lang="zh-CN" altLang="en-US" dirty="0">
                        <a:solidFill>
                          <a:srgbClr val="0000FF"/>
                        </a:solidFill>
                        <a:latin typeface="+mn-lt"/>
                        <a:ea typeface="+mn-ea"/>
                      </a:rPr>
                      <m:t>时，</m:t>
                    </m:r>
                    <m:sSub>
                      <m:sSubPr>
                        <m:ctrlPr>
                          <a:rPr lang="en-US" altLang="zh-CN" i="1">
                            <a:solidFill>
                              <a:srgbClr val="0000FF"/>
                            </a:solidFill>
                            <a:latin typeface="Cambria Math"/>
                          </a:rPr>
                        </m:ctrlPr>
                      </m:sSubPr>
                      <m:e>
                        <m:r>
                          <a:rPr lang="zh-CN" altLang="en-US" i="1">
                            <a:solidFill>
                              <a:srgbClr val="0000FF"/>
                            </a:solidFill>
                            <a:latin typeface="Cambria Math" panose="02040503050406030204" pitchFamily="18" charset="0"/>
                          </a:rPr>
                          <m:t>𝜃</m:t>
                        </m:r>
                      </m:e>
                      <m:sub>
                        <m:r>
                          <a:rPr lang="en-US" altLang="zh-CN" i="1">
                            <a:solidFill>
                              <a:srgbClr val="0000FF"/>
                            </a:solidFill>
                            <a:latin typeface="Cambria Math" panose="02040503050406030204" pitchFamily="18" charset="0"/>
                          </a:rPr>
                          <m:t>0</m:t>
                        </m:r>
                      </m:sub>
                    </m:sSub>
                    <m:r>
                      <a:rPr lang="en-US" altLang="zh-CN" i="1">
                        <a:solidFill>
                          <a:srgbClr val="0000FF"/>
                        </a:solidFill>
                        <a:latin typeface="Cambria Math" panose="02040503050406030204" pitchFamily="18" charset="0"/>
                      </a:rPr>
                      <m:t>=0</m:t>
                    </m:r>
                  </m:oMath>
                </a14:m>
                <a:r>
                  <a:rPr lang="zh-CN" altLang="en-US" dirty="0"/>
                  <a:t>。</a:t>
                </a:r>
              </a:p>
            </p:txBody>
          </p:sp>
        </mc:Choice>
        <mc:Fallback xmlns="">
          <p:sp>
            <p:nvSpPr>
              <p:cNvPr id="28" name="Text Box 26"/>
              <p:cNvSpPr txBox="1">
                <a:spLocks noRot="1" noChangeAspect="1" noMove="1" noResize="1" noEditPoints="1" noAdjustHandles="1" noChangeArrowheads="1" noChangeShapeType="1" noTextEdit="1"/>
              </p:cNvSpPr>
              <p:nvPr/>
            </p:nvSpPr>
            <p:spPr bwMode="auto">
              <a:xfrm>
                <a:off x="1701799" y="3317044"/>
                <a:ext cx="3809462" cy="523285"/>
              </a:xfrm>
              <a:prstGeom prst="rect">
                <a:avLst/>
              </a:prstGeom>
              <a:blipFill>
                <a:blip r:embed="rId7"/>
                <a:stretch>
                  <a:fillRect l="-3200" t="-15116"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 name="Text Box 27"/>
          <p:cNvSpPr txBox="1">
            <a:spLocks noChangeArrowheads="1"/>
          </p:cNvSpPr>
          <p:nvPr/>
        </p:nvSpPr>
        <p:spPr bwMode="auto">
          <a:xfrm>
            <a:off x="5126955" y="3327006"/>
            <a:ext cx="3130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飞轮做匀减速运动</a:t>
            </a:r>
          </a:p>
        </p:txBody>
      </p:sp>
      <mc:AlternateContent xmlns:mc="http://schemas.openxmlformats.org/markup-compatibility/2006" xmlns:a14="http://schemas.microsoft.com/office/drawing/2010/main">
        <mc:Choice Requires="a14">
          <p:sp>
            <p:nvSpPr>
              <p:cNvPr id="30" name="矩形 29"/>
              <p:cNvSpPr/>
              <p:nvPr/>
            </p:nvSpPr>
            <p:spPr>
              <a:xfrm>
                <a:off x="4299533" y="3880541"/>
                <a:ext cx="3218189" cy="91057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30</m:t>
                          </m:r>
                        </m:den>
                      </m:f>
                      <m:r>
                        <a:rPr lang="en-US" altLang="zh-CN" sz="2800" b="0" i="1" smtClean="0">
                          <a:solidFill>
                            <a:srgbClr val="0000FF"/>
                          </a:solidFill>
                          <a:latin typeface="Cambria Math" panose="02040503050406030204" pitchFamily="18" charset="0"/>
                          <a:ea typeface="+mn-ea"/>
                        </a:rPr>
                        <m:t> </m:t>
                      </m:r>
                      <m:r>
                        <a:rPr lang="en-US" altLang="zh-CN" sz="2800" i="1">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4299533" y="3880541"/>
                <a:ext cx="3218189" cy="91057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232843" y="3922187"/>
                <a:ext cx="2720937"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6</m:t>
                          </m:r>
                        </m:den>
                      </m:f>
                      <m:r>
                        <a:rPr lang="en-US" altLang="zh-CN" sz="2800" b="0" i="1" smtClean="0">
                          <a:solidFill>
                            <a:srgbClr val="0000FF"/>
                          </a:solidFill>
                          <a:latin typeface="Cambria Math" panose="02040503050406030204" pitchFamily="18" charset="0"/>
                          <a:ea typeface="+mn-ea"/>
                        </a:rPr>
                        <m:t> </m:t>
                      </m:r>
                      <m:r>
                        <a:rPr lang="en-US" altLang="zh-CN" sz="2800" i="1">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7232843" y="3922187"/>
                <a:ext cx="2720937" cy="82727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13"/>
              <p:cNvSpPr txBox="1">
                <a:spLocks noChangeArrowheads="1"/>
              </p:cNvSpPr>
              <p:nvPr/>
            </p:nvSpPr>
            <p:spPr bwMode="auto">
              <a:xfrm>
                <a:off x="1701799" y="4802691"/>
                <a:ext cx="37163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飞轮</a:t>
                </a:r>
                <a14:m>
                  <m:oMath xmlns:m="http://schemas.openxmlformats.org/officeDocument/2006/math">
                    <m:r>
                      <a:rPr lang="en-US" altLang="zh-CN" i="1">
                        <a:solidFill>
                          <a:srgbClr val="0000FF"/>
                        </a:solidFill>
                        <a:latin typeface="Cambria Math" panose="02040503050406030204" pitchFamily="18" charset="0"/>
                      </a:rPr>
                      <m:t>30</m:t>
                    </m:r>
                    <m:r>
                      <a:rPr lang="en-US" altLang="zh-CN" i="1">
                        <a:solidFill>
                          <a:srgbClr val="0000FF"/>
                        </a:solidFill>
                        <a:latin typeface="Cambria Math" panose="02040503050406030204" pitchFamily="18" charset="0"/>
                      </a:rPr>
                      <m:t>𝑠</m:t>
                    </m:r>
                  </m:oMath>
                </a14:m>
                <a:r>
                  <a:rPr kumimoji="0" lang="zh-CN" altLang="en-US" dirty="0">
                    <a:solidFill>
                      <a:srgbClr val="0000FF"/>
                    </a:solidFill>
                    <a:latin typeface="+mn-lt"/>
                    <a:ea typeface="+mn-ea"/>
                  </a:rPr>
                  <a:t>内转过的角度</a:t>
                </a:r>
              </a:p>
            </p:txBody>
          </p:sp>
        </mc:Choice>
        <mc:Fallback xmlns="">
          <p:sp>
            <p:nvSpPr>
              <p:cNvPr id="32" name="Text Box 13"/>
              <p:cNvSpPr txBox="1">
                <a:spLocks noRot="1" noChangeAspect="1" noMove="1" noResize="1" noEditPoints="1" noAdjustHandles="1" noChangeArrowheads="1" noChangeShapeType="1" noTextEdit="1"/>
              </p:cNvSpPr>
              <p:nvPr/>
            </p:nvSpPr>
            <p:spPr bwMode="auto">
              <a:xfrm>
                <a:off x="1701799" y="4802691"/>
                <a:ext cx="3716338" cy="523875"/>
              </a:xfrm>
              <a:prstGeom prst="rect">
                <a:avLst/>
              </a:prstGeom>
              <a:blipFill>
                <a:blip r:embed="rId10"/>
                <a:stretch>
                  <a:fillRect l="-327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703421" y="5370002"/>
                <a:ext cx="2418419" cy="102951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e>
                              </m:d>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/6</m:t>
                              </m:r>
                            </m:e>
                          </m:d>
                        </m:den>
                      </m:f>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5703421" y="5370002"/>
                <a:ext cx="2418419" cy="102951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957500" y="5623148"/>
                <a:ext cx="193059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=75</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𝑟𝑎𝑑</m:t>
                      </m:r>
                    </m:oMath>
                  </m:oMathPara>
                </a14:m>
                <a:endParaRPr lang="zh-CN" altLang="en-US" sz="2800" dirty="0">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7957500" y="5623148"/>
                <a:ext cx="1930593"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40771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8"/>
                                        </p:tgtEl>
                                        <p:attrNameLst>
                                          <p:attrName>style.visibility</p:attrName>
                                        </p:attrNameLst>
                                      </p:cBhvr>
                                      <p:to>
                                        <p:strVal val="visible"/>
                                      </p:to>
                                    </p:set>
                                    <p:animEffect transition="in" filter="wipe(left)">
                                      <p:cBhvr>
                                        <p:cTn id="7" dur="500"/>
                                        <p:tgtEl>
                                          <p:spTgt spid="163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98"/>
                                        </p:tgtEl>
                                        <p:attrNameLst>
                                          <p:attrName>style.visibility</p:attrName>
                                        </p:attrNameLst>
                                      </p:cBhvr>
                                      <p:to>
                                        <p:strVal val="visible"/>
                                      </p:to>
                                    </p:set>
                                    <p:animEffect transition="in" filter="wipe(left)">
                                      <p:cBhvr>
                                        <p:cTn id="12" dur="500"/>
                                        <p:tgtEl>
                                          <p:spTgt spid="163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wipe(left)">
                                      <p:cBhvr>
                                        <p:cTn id="7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8" grpId="0"/>
      <p:bldP spid="16398" grpId="0"/>
      <p:bldP spid="21" grpId="0"/>
      <p:bldP spid="22" grpId="0"/>
      <p:bldP spid="23" grpId="0"/>
      <p:bldP spid="24" grpId="0"/>
      <p:bldP spid="26" grpId="0"/>
      <p:bldP spid="28" grpId="0"/>
      <p:bldP spid="29" grpId="0"/>
      <p:bldP spid="30" grpId="0"/>
      <p:bldP spid="31" grpId="0"/>
      <p:bldP spid="32" grpId="0"/>
      <p:bldP spid="33"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22" name="Text Box 3"/>
              <p:cNvSpPr txBox="1">
                <a:spLocks noChangeArrowheads="1"/>
              </p:cNvSpPr>
              <p:nvPr/>
            </p:nvSpPr>
            <p:spPr bwMode="auto">
              <a:xfrm>
                <a:off x="1882776" y="1530728"/>
                <a:ext cx="563470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a:t>
                </a:r>
                <a:r>
                  <a:rPr kumimoji="0" lang="en-US" altLang="zh-CN" dirty="0">
                    <a:solidFill>
                      <a:srgbClr val="0000FF"/>
                    </a:solidFill>
                    <a:latin typeface="+mn-lt"/>
                    <a:ea typeface="+mn-ea"/>
                  </a:rPr>
                  <a:t>2</a:t>
                </a:r>
                <a:r>
                  <a:rPr kumimoji="0" lang="zh-CN" altLang="en-US" dirty="0">
                    <a:solidFill>
                      <a:srgbClr val="0000FF"/>
                    </a:solidFill>
                    <a:latin typeface="+mn-lt"/>
                    <a:ea typeface="+mn-ea"/>
                  </a:rPr>
                  <a:t>）</a:t>
                </a:r>
                <a14:m>
                  <m:oMath xmlns:m="http://schemas.openxmlformats.org/officeDocument/2006/math">
                    <m:r>
                      <a:rPr lang="en-US" altLang="zh-CN" b="0" i="1">
                        <a:solidFill>
                          <a:srgbClr val="0000FF"/>
                        </a:solidFill>
                        <a:latin typeface="Cambria Math" panose="02040503050406030204" pitchFamily="18" charset="0"/>
                        <a:ea typeface="+mn-ea"/>
                      </a:rPr>
                      <m:t>𝑡</m:t>
                    </m:r>
                    <m:r>
                      <a:rPr lang="en-US" altLang="zh-CN" b="0" i="1">
                        <a:solidFill>
                          <a:srgbClr val="0000FF"/>
                        </a:solidFill>
                        <a:latin typeface="Cambria Math" panose="02040503050406030204" pitchFamily="18" charset="0"/>
                        <a:ea typeface="+mn-ea"/>
                      </a:rPr>
                      <m:t>=6</m:t>
                    </m:r>
                    <m:r>
                      <a:rPr lang="en-US" altLang="zh-CN" b="0" i="1">
                        <a:solidFill>
                          <a:srgbClr val="0000FF"/>
                        </a:solidFill>
                        <a:latin typeface="Cambria Math" panose="02040503050406030204" pitchFamily="18" charset="0"/>
                        <a:ea typeface="+mn-ea"/>
                      </a:rPr>
                      <m:t>𝑠</m:t>
                    </m:r>
                  </m:oMath>
                </a14:m>
                <a:r>
                  <a:rPr kumimoji="0" lang="zh-CN" altLang="en-US" dirty="0">
                    <a:solidFill>
                      <a:srgbClr val="0000FF"/>
                    </a:solidFill>
                    <a:latin typeface="+mn-lt"/>
                    <a:ea typeface="+mn-ea"/>
                  </a:rPr>
                  <a:t>时，飞轮的角速度</a:t>
                </a:r>
              </a:p>
            </p:txBody>
          </p:sp>
        </mc:Choice>
        <mc:Fallback xmlns="">
          <p:sp>
            <p:nvSpPr>
              <p:cNvPr id="17422" name="Text Box 3"/>
              <p:cNvSpPr txBox="1">
                <a:spLocks noRot="1" noChangeAspect="1" noMove="1" noResize="1" noEditPoints="1" noAdjustHandles="1" noChangeArrowheads="1" noChangeShapeType="1" noTextEdit="1"/>
              </p:cNvSpPr>
              <p:nvPr/>
            </p:nvSpPr>
            <p:spPr bwMode="auto">
              <a:xfrm>
                <a:off x="1882776" y="1530728"/>
                <a:ext cx="5634708" cy="523220"/>
              </a:xfrm>
              <a:prstGeom prst="rect">
                <a:avLst/>
              </a:prstGeom>
              <a:blipFill>
                <a:blip r:embed="rId2"/>
                <a:stretch>
                  <a:fillRect l="-227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19" name="Text Box 8"/>
              <p:cNvSpPr txBox="1">
                <a:spLocks noChangeArrowheads="1"/>
              </p:cNvSpPr>
              <p:nvPr/>
            </p:nvSpPr>
            <p:spPr bwMode="auto">
              <a:xfrm>
                <a:off x="1882776" y="2872057"/>
                <a:ext cx="74567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dirty="0">
                    <a:solidFill>
                      <a:srgbClr val="0000FF"/>
                    </a:solidFill>
                    <a:latin typeface="+mn-lt"/>
                    <a:ea typeface="+mn-ea"/>
                  </a:rPr>
                  <a:t>（</a:t>
                </a:r>
                <a:r>
                  <a:rPr kumimoji="0" lang="en-US" altLang="zh-CN" dirty="0">
                    <a:solidFill>
                      <a:srgbClr val="0000FF"/>
                    </a:solidFill>
                    <a:latin typeface="+mn-lt"/>
                    <a:ea typeface="+mn-ea"/>
                  </a:rPr>
                  <a:t>3</a:t>
                </a:r>
                <a:r>
                  <a:rPr kumimoji="0" lang="zh-CN" altLang="en-US" dirty="0">
                    <a:solidFill>
                      <a:srgbClr val="0000FF"/>
                    </a:solidFill>
                    <a:latin typeface="+mn-lt"/>
                    <a:ea typeface="+mn-ea"/>
                  </a:rPr>
                  <a:t>）</a:t>
                </a:r>
                <a14:m>
                  <m:oMath xmlns:m="http://schemas.openxmlformats.org/officeDocument/2006/math">
                    <m:r>
                      <a:rPr lang="en-US" altLang="zh-CN" i="1">
                        <a:solidFill>
                          <a:srgbClr val="0000FF"/>
                        </a:solidFill>
                        <a:latin typeface="Cambria Math" panose="02040503050406030204" pitchFamily="18" charset="0"/>
                        <a:ea typeface="+mn-ea"/>
                      </a:rPr>
                      <m:t>𝑡</m:t>
                    </m:r>
                    <m:r>
                      <a:rPr lang="en-US" altLang="zh-CN" i="1">
                        <a:solidFill>
                          <a:srgbClr val="0000FF"/>
                        </a:solidFill>
                        <a:latin typeface="Cambria Math" panose="02040503050406030204" pitchFamily="18" charset="0"/>
                        <a:ea typeface="+mn-ea"/>
                      </a:rPr>
                      <m:t>=6</m:t>
                    </m:r>
                    <m:r>
                      <a:rPr lang="en-US" altLang="zh-CN" i="1">
                        <a:solidFill>
                          <a:srgbClr val="0000FF"/>
                        </a:solidFill>
                        <a:latin typeface="Cambria Math" panose="02040503050406030204" pitchFamily="18" charset="0"/>
                        <a:ea typeface="+mn-ea"/>
                      </a:rPr>
                      <m:t>𝑠</m:t>
                    </m:r>
                  </m:oMath>
                </a14:m>
                <a:r>
                  <a:rPr kumimoji="0" lang="zh-CN" altLang="en-US" dirty="0">
                    <a:solidFill>
                      <a:srgbClr val="0000FF"/>
                    </a:solidFill>
                    <a:latin typeface="+mn-lt"/>
                    <a:ea typeface="+mn-ea"/>
                  </a:rPr>
                  <a:t>时，飞轮边缘上一点的线速度大小</a:t>
                </a:r>
              </a:p>
            </p:txBody>
          </p:sp>
        </mc:Choice>
        <mc:Fallback xmlns="">
          <p:sp>
            <p:nvSpPr>
              <p:cNvPr id="17419" name="Text Box 8"/>
              <p:cNvSpPr txBox="1">
                <a:spLocks noRot="1" noChangeAspect="1" noMove="1" noResize="1" noEditPoints="1" noAdjustHandles="1" noChangeArrowheads="1" noChangeShapeType="1" noTextEdit="1"/>
              </p:cNvSpPr>
              <p:nvPr/>
            </p:nvSpPr>
            <p:spPr bwMode="auto">
              <a:xfrm>
                <a:off x="1882776" y="2872057"/>
                <a:ext cx="7456785" cy="523220"/>
              </a:xfrm>
              <a:prstGeom prst="rect">
                <a:avLst/>
              </a:prstGeom>
              <a:blipFill>
                <a:blip r:embed="rId3"/>
                <a:stretch>
                  <a:fillRect l="-1717" t="-11628" r="-32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8620" name="Text Box 12"/>
          <p:cNvSpPr txBox="1">
            <a:spLocks noChangeArrowheads="1"/>
          </p:cNvSpPr>
          <p:nvPr/>
        </p:nvSpPr>
        <p:spPr bwMode="auto">
          <a:xfrm>
            <a:off x="1882776" y="418623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该点的切向加速度和法向加速度</a:t>
            </a:r>
          </a:p>
        </p:txBody>
      </p:sp>
      <p:sp>
        <p:nvSpPr>
          <p:cNvPr id="17416" name="Text Box 15"/>
          <p:cNvSpPr txBox="1">
            <a:spLocks noChangeArrowheads="1"/>
          </p:cNvSpPr>
          <p:nvPr/>
        </p:nvSpPr>
        <p:spPr bwMode="auto">
          <a:xfrm>
            <a:off x="1882776" y="636588"/>
            <a:ext cx="219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dirty="0">
                <a:solidFill>
                  <a:srgbClr val="0000FF"/>
                </a:solidFill>
                <a:latin typeface="+mn-lt"/>
                <a:ea typeface="+mn-ea"/>
              </a:rPr>
              <a:t>转过的圈数</a:t>
            </a:r>
          </a:p>
        </p:txBody>
      </p:sp>
      <mc:AlternateContent xmlns:mc="http://schemas.openxmlformats.org/markup-compatibility/2006" xmlns:a14="http://schemas.microsoft.com/office/drawing/2010/main">
        <mc:Choice Requires="a14">
          <p:sp>
            <p:nvSpPr>
              <p:cNvPr id="17" name="矩形 16"/>
              <p:cNvSpPr/>
              <p:nvPr/>
            </p:nvSpPr>
            <p:spPr>
              <a:xfrm>
                <a:off x="3980264" y="428396"/>
                <a:ext cx="1475853" cy="90544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zh-CN" altLang="en-US" sz="2800" b="0" i="1">
                              <a:solidFill>
                                <a:srgbClr val="0000FF"/>
                              </a:solidFill>
                              <a:latin typeface="Cambria Math" panose="02040503050406030204" pitchFamily="18" charset="0"/>
                              <a:ea typeface="+mn-ea"/>
                            </a:rPr>
                            <m:t>𝜃</m:t>
                          </m:r>
                        </m:num>
                        <m:den>
                          <m:r>
                            <a:rPr lang="en-US" altLang="zh-CN" sz="2800" b="0" i="1">
                              <a:solidFill>
                                <a:srgbClr val="0000FF"/>
                              </a:solidFill>
                              <a:latin typeface="Cambria Math" panose="02040503050406030204" pitchFamily="18" charset="0"/>
                              <a:ea typeface="+mn-ea"/>
                            </a:rPr>
                            <m:t>2</m:t>
                          </m:r>
                          <m:r>
                            <a:rPr lang="zh-CN" altLang="en-US" sz="2800" b="0" i="1">
                              <a:solidFill>
                                <a:srgbClr val="0000FF"/>
                              </a:solidFill>
                              <a:latin typeface="Cambria Math" panose="02040503050406030204" pitchFamily="18" charset="0"/>
                              <a:ea typeface="+mn-ea"/>
                            </a:rPr>
                            <m:t>𝜋</m:t>
                          </m:r>
                        </m:den>
                      </m:f>
                    </m:oMath>
                  </m:oMathPara>
                </a14:m>
                <a:endParaRPr lang="zh-CN" altLang="en-US" sz="2800" dirty="0">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3980264" y="428396"/>
                <a:ext cx="1475853" cy="90544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388777" y="2137309"/>
                <a:ext cx="230588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Sub>
                      <m:r>
                        <a:rPr lang="en-US" altLang="zh-CN" sz="2800" b="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n-ea"/>
                        </a:rPr>
                        <m:t>𝑡</m:t>
                      </m:r>
                    </m:oMath>
                  </m:oMathPara>
                </a14:m>
                <a:endParaRPr lang="zh-CN" altLang="en-US" sz="2800" dirty="0">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2388777" y="2137309"/>
                <a:ext cx="23058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322954" y="463810"/>
                <a:ext cx="1260345" cy="91057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75</m:t>
                          </m:r>
                          <m:r>
                            <a:rPr lang="zh-CN" altLang="en-US" sz="2800" b="0" i="1">
                              <a:solidFill>
                                <a:srgbClr val="0000FF"/>
                              </a:solidFill>
                              <a:latin typeface="Cambria Math" panose="02040503050406030204" pitchFamily="18" charset="0"/>
                              <a:ea typeface="+mn-ea"/>
                            </a:rPr>
                            <m:t>𝜋</m:t>
                          </m:r>
                        </m:num>
                        <m:den>
                          <m:r>
                            <a:rPr lang="en-US" altLang="zh-CN" sz="2800" b="0" i="1">
                              <a:solidFill>
                                <a:srgbClr val="0000FF"/>
                              </a:solidFill>
                              <a:latin typeface="Cambria Math" panose="02040503050406030204" pitchFamily="18" charset="0"/>
                              <a:ea typeface="+mn-ea"/>
                            </a:rPr>
                            <m:t>2</m:t>
                          </m:r>
                          <m:r>
                            <a:rPr lang="zh-CN" altLang="en-US" sz="2800" b="0" i="1">
                              <a:solidFill>
                                <a:srgbClr val="0000FF"/>
                              </a:solidFill>
                              <a:latin typeface="Cambria Math" panose="02040503050406030204" pitchFamily="18" charset="0"/>
                              <a:ea typeface="+mn-ea"/>
                            </a:rPr>
                            <m:t>𝜋</m:t>
                          </m:r>
                        </m:den>
                      </m:f>
                    </m:oMath>
                  </m:oMathPara>
                </a14:m>
                <a:endParaRPr lang="zh-CN" altLang="en-US" sz="2800" dirty="0">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5322954" y="463810"/>
                <a:ext cx="1260345" cy="91057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15607" y="706619"/>
                <a:ext cx="14913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=37.5</m:t>
                      </m:r>
                      <m:r>
                        <a:rPr lang="en-US" altLang="zh-CN" sz="2800" b="0" i="1" smtClean="0">
                          <a:solidFill>
                            <a:srgbClr val="0000FF"/>
                          </a:solidFill>
                          <a:latin typeface="Cambria Math" panose="02040503050406030204" pitchFamily="18" charset="0"/>
                          <a:ea typeface="+mn-ea"/>
                        </a:rPr>
                        <m:t>𝑟</m:t>
                      </m:r>
                    </m:oMath>
                  </m:oMathPara>
                </a14:m>
                <a:endParaRPr lang="zh-CN" altLang="en-US" sz="2800" dirty="0">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6415607" y="706619"/>
                <a:ext cx="149137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485107" y="2004974"/>
                <a:ext cx="4128566"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5</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6</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e>
                      </m:d>
                      <m:r>
                        <a:rPr lang="en-US" altLang="zh-CN" sz="2800" b="0" i="1" smtClean="0">
                          <a:solidFill>
                            <a:srgbClr val="0000FF"/>
                          </a:solidFill>
                          <a:latin typeface="Cambria Math" panose="02040503050406030204" pitchFamily="18" charset="0"/>
                          <a:ea typeface="+mn-ea"/>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4485107" y="2004974"/>
                <a:ext cx="4128566" cy="827278"/>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425517" y="2176696"/>
                <a:ext cx="253236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ea typeface="+mn-ea"/>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8425517" y="2176696"/>
                <a:ext cx="2532360"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388777" y="3530570"/>
                <a:ext cx="138845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b="0" i="1">
                          <a:solidFill>
                            <a:srgbClr val="0000FF"/>
                          </a:solidFill>
                          <a:latin typeface="Cambria Math" panose="02040503050406030204" pitchFamily="18" charset="0"/>
                          <a:ea typeface="+mn-ea"/>
                        </a:rPr>
                        <m:t>𝜔</m:t>
                      </m:r>
                    </m:oMath>
                  </m:oMathPara>
                </a14:m>
                <a:endParaRPr lang="zh-CN" altLang="en-US" sz="2800" dirty="0">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2388777" y="3530570"/>
                <a:ext cx="138845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81884" y="3530570"/>
                <a:ext cx="313547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3581884" y="3530570"/>
                <a:ext cx="3135474"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549390" y="3530570"/>
                <a:ext cx="229979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=2.5</m:t>
                      </m:r>
                      <m:r>
                        <a:rPr lang="en-US" altLang="zh-CN" sz="2800" b="0" i="1" smtClean="0">
                          <a:solidFill>
                            <a:srgbClr val="0000FF"/>
                          </a:solidFill>
                          <a:latin typeface="Cambria Math" panose="02040503050406030204" pitchFamily="18" charset="0"/>
                        </a:rPr>
                        <m:t> </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6549390" y="3530570"/>
                <a:ext cx="2299797"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388777" y="4840388"/>
                <a:ext cx="150887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𝑎</m:t>
                          </m:r>
                        </m:e>
                        <m:sub>
                          <m:r>
                            <a:rPr lang="zh-CN" altLang="en-US" sz="2800" i="1">
                              <a:solidFill>
                                <a:srgbClr val="0000FF"/>
                              </a:solidFill>
                              <a:latin typeface="Cambria Math" panose="02040503050406030204" pitchFamily="18" charset="0"/>
                            </a:rPr>
                            <m:t>𝜏</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2388777" y="4840388"/>
                <a:ext cx="150887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777234" y="4688359"/>
                <a:ext cx="3597523" cy="8272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6</m:t>
                              </m:r>
                            </m:den>
                          </m:f>
                        </m:e>
                      </m:d>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3777234" y="4688359"/>
                <a:ext cx="3597523" cy="82727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131152" y="4840388"/>
                <a:ext cx="296504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=−0.105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7131152" y="4840388"/>
                <a:ext cx="2965042"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3368938" y="5633162"/>
                <a:ext cx="17631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𝑛</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j-ea"/>
                  <a:ea typeface="+mj-ea"/>
                </a:endParaRPr>
              </a:p>
            </p:txBody>
          </p:sp>
        </mc:Choice>
        <mc:Fallback xmlns="">
          <p:sp>
            <p:nvSpPr>
              <p:cNvPr id="30" name="矩形 29"/>
              <p:cNvSpPr>
                <a:spLocks noRot="1" noChangeAspect="1" noMove="1" noResize="1" noEditPoints="1" noAdjustHandles="1" noChangeArrowheads="1" noChangeShapeType="1" noTextEdit="1"/>
              </p:cNvSpPr>
              <p:nvPr/>
            </p:nvSpPr>
            <p:spPr>
              <a:xfrm>
                <a:off x="3368938" y="5633162"/>
                <a:ext cx="176311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917025" y="5671042"/>
                <a:ext cx="360066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4917025" y="5671042"/>
                <a:ext cx="3600666"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267840" y="5684643"/>
                <a:ext cx="249856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=31.6 </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𝑠</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8267840" y="5684643"/>
                <a:ext cx="2498569" cy="523220"/>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02121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wipe(left)">
                                      <p:cBhvr>
                                        <p:cTn id="7" dur="5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22"/>
                                        </p:tgtEl>
                                        <p:attrNameLst>
                                          <p:attrName>style.visibility</p:attrName>
                                        </p:attrNameLst>
                                      </p:cBhvr>
                                      <p:to>
                                        <p:strVal val="visible"/>
                                      </p:to>
                                    </p:set>
                                    <p:animEffect transition="in" filter="wipe(left)">
                                      <p:cBhvr>
                                        <p:cTn id="27" dur="500"/>
                                        <p:tgtEl>
                                          <p:spTgt spid="174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19"/>
                                        </p:tgtEl>
                                        <p:attrNameLst>
                                          <p:attrName>style.visibility</p:attrName>
                                        </p:attrNameLst>
                                      </p:cBhvr>
                                      <p:to>
                                        <p:strVal val="visible"/>
                                      </p:to>
                                    </p:set>
                                    <p:animEffect transition="in" filter="wipe(left)">
                                      <p:cBhvr>
                                        <p:cTn id="47" dur="500"/>
                                        <p:tgtEl>
                                          <p:spTgt spid="174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8620"/>
                                        </p:tgtEl>
                                        <p:attrNameLst>
                                          <p:attrName>style.visibility</p:attrName>
                                        </p:attrNameLst>
                                      </p:cBhvr>
                                      <p:to>
                                        <p:strVal val="visible"/>
                                      </p:to>
                                    </p:set>
                                    <p:animEffect transition="in" filter="wipe(left)">
                                      <p:cBhvr>
                                        <p:cTn id="67" dur="500"/>
                                        <p:tgtEl>
                                          <p:spTgt spid="686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wipe(left)">
                                      <p:cBhvr>
                                        <p:cTn id="92" dur="500"/>
                                        <p:tgtEl>
                                          <p:spTgt spid="3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2" grpId="0"/>
      <p:bldP spid="17419" grpId="0"/>
      <p:bldP spid="68620" grpId="0"/>
      <p:bldP spid="17416" grpId="0"/>
      <p:bldP spid="17" grpId="0"/>
      <p:bldP spid="18" grpId="0"/>
      <p:bldP spid="19" grpId="0"/>
      <p:bldP spid="20" grpId="0"/>
      <p:bldP spid="21" grpId="0"/>
      <p:bldP spid="22" grpId="0"/>
      <p:bldP spid="23" grpId="0"/>
      <p:bldP spid="24" grpId="0"/>
      <p:bldP spid="25" grpId="0"/>
      <p:bldP spid="26" grpId="0"/>
      <p:bldP spid="28" grpId="0"/>
      <p:bldP spid="29" grpId="0"/>
      <p:bldP spid="30" grpId="0"/>
      <p:bldP spid="32" grpId="0"/>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 name="Rectangle 4"/>
              <p:cNvSpPr>
                <a:spLocks noChangeArrowheads="1"/>
              </p:cNvSpPr>
              <p:nvPr/>
            </p:nvSpPr>
            <p:spPr bwMode="auto">
              <a:xfrm>
                <a:off x="2021982" y="551019"/>
                <a:ext cx="9648649" cy="99097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kumimoji="1" lang="zh-CN" altLang="en-US" sz="2800" dirty="0">
                    <a:solidFill>
                      <a:srgbClr val="0000FF"/>
                    </a:solidFill>
                    <a:latin typeface="+mn-lt"/>
                    <a:ea typeface="+mn-ea"/>
                  </a:rPr>
                  <a:t>一飞轮在时间</a:t>
                </a:r>
                <a:r>
                  <a:rPr kumimoji="1" lang="en-US" altLang="zh-CN" sz="2800" dirty="0">
                    <a:solidFill>
                      <a:srgbClr val="0000FF"/>
                    </a:solidFill>
                    <a:latin typeface="+mn-lt"/>
                    <a:ea typeface="+mn-ea"/>
                  </a:rPr>
                  <a:t>t</a:t>
                </a:r>
                <a:r>
                  <a:rPr kumimoji="1" lang="zh-CN" altLang="en-US" sz="2800" dirty="0">
                    <a:solidFill>
                      <a:srgbClr val="0000FF"/>
                    </a:solidFill>
                    <a:latin typeface="+mn-lt"/>
                    <a:ea typeface="+mn-ea"/>
                  </a:rPr>
                  <a:t>内转过角度</a:t>
                </a:r>
                <a14:m>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𝑎𝑡</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4</m:t>
                        </m:r>
                      </m:sup>
                    </m:sSup>
                  </m:oMath>
                </a14:m>
                <a:r>
                  <a:rPr kumimoji="1" lang="zh-CN" altLang="en-US" sz="2800" dirty="0">
                    <a:solidFill>
                      <a:srgbClr val="0000FF"/>
                    </a:solidFill>
                    <a:latin typeface="+mn-lt"/>
                    <a:ea typeface="+mn-ea"/>
                  </a:rPr>
                  <a:t>，式中</a:t>
                </a:r>
                <a14:m>
                  <m:oMath xmlns:m="http://schemas.openxmlformats.org/officeDocument/2006/math">
                    <m:r>
                      <a:rPr lang="en-US" altLang="zh-CN" sz="2800" i="1">
                        <a:solidFill>
                          <a:srgbClr val="0000FF"/>
                        </a:solidFill>
                        <a:latin typeface="Cambria Math" panose="02040503050406030204" pitchFamily="18" charset="0"/>
                      </a:rPr>
                      <m:t>𝑎</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𝑏</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𝑐</m:t>
                    </m:r>
                  </m:oMath>
                </a14:m>
                <a:r>
                  <a:rPr kumimoji="1" lang="zh-CN" altLang="en-US" sz="2800" dirty="0">
                    <a:solidFill>
                      <a:srgbClr val="0000FF"/>
                    </a:solidFill>
                    <a:latin typeface="+mn-lt"/>
                    <a:ea typeface="+mn-ea"/>
                  </a:rPr>
                  <a:t>都是常量。求它的角加速度。</a:t>
                </a:r>
              </a:p>
            </p:txBody>
          </p:sp>
        </mc:Choice>
        <mc:Fallback xmlns="">
          <p:sp>
            <p:nvSpPr>
              <p:cNvPr id="17" name="Rectangle 4"/>
              <p:cNvSpPr>
                <a:spLocks noRot="1" noChangeAspect="1" noMove="1" noResize="1" noEditPoints="1" noAdjustHandles="1" noChangeArrowheads="1" noChangeShapeType="1" noTextEdit="1"/>
              </p:cNvSpPr>
              <p:nvPr/>
            </p:nvSpPr>
            <p:spPr bwMode="auto">
              <a:xfrm>
                <a:off x="2021982" y="551019"/>
                <a:ext cx="9648649" cy="990977"/>
              </a:xfrm>
              <a:prstGeom prst="rect">
                <a:avLst/>
              </a:prstGeom>
              <a:blipFill>
                <a:blip r:embed="rId2"/>
                <a:stretch>
                  <a:fillRect l="-1327" t="-6135" r="-4994" b="-1227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5"/>
              <p:cNvSpPr>
                <a:spLocks noChangeArrowheads="1"/>
              </p:cNvSpPr>
              <p:nvPr/>
            </p:nvSpPr>
            <p:spPr bwMode="auto">
              <a:xfrm>
                <a:off x="2021982" y="1573370"/>
                <a:ext cx="964864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kumimoji="1" lang="zh-CN" altLang="en-US" sz="2800" dirty="0">
                    <a:solidFill>
                      <a:srgbClr val="0000FF"/>
                    </a:solidFill>
                    <a:latin typeface="+mn-lt"/>
                    <a:ea typeface="+mn-ea"/>
                    <a:sym typeface="Symbol" panose="05050102010706020507" pitchFamily="18" charset="2"/>
                  </a:rPr>
                  <a:t>解：</a:t>
                </a:r>
                <a:r>
                  <a:rPr kumimoji="1" lang="zh-CN" altLang="en-US" sz="2800" dirty="0">
                    <a:solidFill>
                      <a:srgbClr val="0000FF"/>
                    </a:solidFill>
                    <a:latin typeface="+mn-lt"/>
                    <a:ea typeface="+mn-ea"/>
                  </a:rPr>
                  <a:t>飞轮上某点角位置可用</a:t>
                </a:r>
                <a14:m>
                  <m:oMath xmlns:m="http://schemas.openxmlformats.org/officeDocument/2006/math">
                    <m:r>
                      <a:rPr lang="zh-CN" altLang="en-US" sz="2800" i="1">
                        <a:solidFill>
                          <a:srgbClr val="0000FF"/>
                        </a:solidFill>
                        <a:latin typeface="Cambria Math" panose="02040503050406030204" pitchFamily="18" charset="0"/>
                      </a:rPr>
                      <m:t>𝜃</m:t>
                    </m:r>
                  </m:oMath>
                </a14:m>
                <a:r>
                  <a:rPr kumimoji="1" lang="zh-CN" altLang="en-US" sz="2800" dirty="0">
                    <a:solidFill>
                      <a:srgbClr val="0000FF"/>
                    </a:solidFill>
                    <a:latin typeface="+mn-lt"/>
                    <a:ea typeface="+mn-ea"/>
                    <a:sym typeface="Symbol" panose="05050102010706020507" pitchFamily="18" charset="2"/>
                  </a:rPr>
                  <a:t>表示为</a:t>
                </a:r>
                <a14:m>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4</m:t>
                        </m:r>
                      </m:sup>
                    </m:sSup>
                  </m:oMath>
                </a14:m>
                <a:r>
                  <a:rPr kumimoji="1" lang="zh-CN" altLang="en-US" sz="2800" dirty="0">
                    <a:solidFill>
                      <a:srgbClr val="0000FF"/>
                    </a:solidFill>
                    <a:latin typeface="+mn-lt"/>
                    <a:ea typeface="+mn-ea"/>
                    <a:sym typeface="Symbol" panose="05050102010706020507" pitchFamily="18" charset="2"/>
                  </a:rPr>
                  <a:t>。将此式对</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mn-lt"/>
                    <a:ea typeface="+mn-ea"/>
                  </a:rPr>
                  <a:t>求导数，即得飞轮角速度的表达式为</a:t>
                </a:r>
              </a:p>
            </p:txBody>
          </p:sp>
        </mc:Choice>
        <mc:Fallback xmlns="">
          <p:sp>
            <p:nvSpPr>
              <p:cNvPr id="18" name="Rectangle 5"/>
              <p:cNvSpPr>
                <a:spLocks noRot="1" noChangeAspect="1" noMove="1" noResize="1" noEditPoints="1" noAdjustHandles="1" noChangeArrowheads="1" noChangeShapeType="1" noTextEdit="1"/>
              </p:cNvSpPr>
              <p:nvPr/>
            </p:nvSpPr>
            <p:spPr bwMode="auto">
              <a:xfrm>
                <a:off x="2021982" y="1573370"/>
                <a:ext cx="9648648" cy="954107"/>
              </a:xfrm>
              <a:prstGeom prst="rect">
                <a:avLst/>
              </a:prstGeom>
              <a:blipFill>
                <a:blip r:embed="rId3"/>
                <a:stretch>
                  <a:fillRect l="-1327" t="-6369" r="-1327"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0" name="Rectangle 7"/>
          <p:cNvSpPr>
            <a:spLocks noChangeArrowheads="1"/>
          </p:cNvSpPr>
          <p:nvPr/>
        </p:nvSpPr>
        <p:spPr bwMode="auto">
          <a:xfrm>
            <a:off x="2021982" y="3787350"/>
            <a:ext cx="6102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kumimoji="1" lang="zh-CN" altLang="en-US" sz="2800" dirty="0">
                <a:solidFill>
                  <a:srgbClr val="0000FF"/>
                </a:solidFill>
                <a:latin typeface="+mn-lt"/>
                <a:ea typeface="+mn-ea"/>
              </a:rPr>
              <a:t>角加速度是角速度</a:t>
            </a:r>
            <a:r>
              <a:rPr kumimoji="1" lang="zh-CN" altLang="en-US" sz="2800" dirty="0">
                <a:solidFill>
                  <a:srgbClr val="0000FF"/>
                </a:solidFill>
                <a:latin typeface="+mn-lt"/>
                <a:ea typeface="+mn-ea"/>
                <a:sym typeface="Symbol" panose="05050102010706020507" pitchFamily="18" charset="2"/>
              </a:rPr>
              <a:t>对</a:t>
            </a:r>
            <a:r>
              <a:rPr kumimoji="1" lang="en-US" altLang="zh-CN" sz="2800" dirty="0">
                <a:solidFill>
                  <a:srgbClr val="0000FF"/>
                </a:solidFill>
                <a:latin typeface="+mn-lt"/>
                <a:ea typeface="+mn-ea"/>
                <a:sym typeface="Symbol" panose="05050102010706020507" pitchFamily="18" charset="2"/>
              </a:rPr>
              <a:t>t</a:t>
            </a:r>
            <a:r>
              <a:rPr kumimoji="1" lang="zh-CN" altLang="en-US" sz="2800" dirty="0">
                <a:solidFill>
                  <a:srgbClr val="0000FF"/>
                </a:solidFill>
                <a:latin typeface="+mn-lt"/>
                <a:ea typeface="+mn-ea"/>
              </a:rPr>
              <a:t>的导数，因此得</a:t>
            </a:r>
          </a:p>
        </p:txBody>
      </p:sp>
      <p:sp>
        <p:nvSpPr>
          <p:cNvPr id="22" name="Rectangle 9"/>
          <p:cNvSpPr>
            <a:spLocks noChangeArrowheads="1"/>
          </p:cNvSpPr>
          <p:nvPr/>
        </p:nvSpPr>
        <p:spPr bwMode="auto">
          <a:xfrm>
            <a:off x="2021982" y="5550057"/>
            <a:ext cx="7239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0"/>
              </a:spcBef>
            </a:pPr>
            <a:r>
              <a:rPr kumimoji="1" lang="zh-CN" altLang="en-US" sz="2800">
                <a:solidFill>
                  <a:srgbClr val="0000FF"/>
                </a:solidFill>
                <a:latin typeface="+mn-lt"/>
                <a:ea typeface="+mn-ea"/>
              </a:rPr>
              <a:t>由此可见飞轮作的是变加速转动。</a:t>
            </a:r>
          </a:p>
        </p:txBody>
      </p:sp>
      <mc:AlternateContent xmlns:mc="http://schemas.openxmlformats.org/markup-compatibility/2006" xmlns:a14="http://schemas.microsoft.com/office/drawing/2010/main">
        <mc:Choice Requires="a14">
          <p:sp>
            <p:nvSpPr>
              <p:cNvPr id="8" name="矩形 7"/>
              <p:cNvSpPr/>
              <p:nvPr/>
            </p:nvSpPr>
            <p:spPr>
              <a:xfrm>
                <a:off x="2021983" y="2642236"/>
                <a:ext cx="1447769"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8" name="矩形 7"/>
              <p:cNvSpPr>
                <a:spLocks noRot="1" noChangeAspect="1" noMove="1" noResize="1" noEditPoints="1" noAdjustHandles="1" noChangeArrowheads="1" noChangeShapeType="1" noTextEdit="1"/>
              </p:cNvSpPr>
              <p:nvPr/>
            </p:nvSpPr>
            <p:spPr>
              <a:xfrm>
                <a:off x="2021983" y="2642236"/>
                <a:ext cx="1447769"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34797" y="2642236"/>
                <a:ext cx="3613938"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d>
                        <m:dPr>
                          <m:ctrlPr>
                            <a:rPr lang="en-US" altLang="zh-CN" sz="2800" i="1" smtClean="0">
                              <a:solidFill>
                                <a:srgbClr val="0000FF"/>
                              </a:solidFill>
                              <a:latin typeface="Cambria Math"/>
                            </a:rPr>
                          </m:ctrlPr>
                        </m:dPr>
                        <m:e>
                          <m:r>
                            <a:rPr lang="en-US" altLang="zh-CN" sz="2800" i="1">
                              <a:solidFill>
                                <a:srgbClr val="0000FF"/>
                              </a:solidFill>
                              <a:latin typeface="Cambria Math" panose="02040503050406030204" pitchFamily="18" charset="0"/>
                            </a:rPr>
                            <m:t>𝑎𝑡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4</m:t>
                              </m:r>
                            </m:sup>
                          </m:sSup>
                        </m:e>
                      </m:d>
                    </m:oMath>
                  </m:oMathPara>
                </a14:m>
                <a:endParaRPr lang="zh-CN" altLang="en-US" sz="2800" dirty="0">
                  <a:latin typeface="+mj-ea"/>
                  <a:ea typeface="+mj-ea"/>
                </a:endParaRPr>
              </a:p>
            </p:txBody>
          </p:sp>
        </mc:Choice>
        <mc:Fallback xmlns="">
          <p:sp>
            <p:nvSpPr>
              <p:cNvPr id="9" name="矩形 8"/>
              <p:cNvSpPr>
                <a:spLocks noRot="1" noChangeAspect="1" noMove="1" noResize="1" noEditPoints="1" noAdjustHandles="1" noChangeArrowheads="1" noChangeShapeType="1" noTextEdit="1"/>
              </p:cNvSpPr>
              <p:nvPr/>
            </p:nvSpPr>
            <p:spPr>
              <a:xfrm>
                <a:off x="3334797" y="2642236"/>
                <a:ext cx="3613938"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04718" y="2878052"/>
                <a:ext cx="315432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3</m:t>
                          </m:r>
                        </m:sup>
                      </m:sSup>
                    </m:oMath>
                  </m:oMathPara>
                </a14:m>
                <a:endParaRPr lang="zh-CN" altLang="en-US" sz="2800" dirty="0">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6804718" y="2878052"/>
                <a:ext cx="315432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021982" y="4479174"/>
                <a:ext cx="1460976"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2021982" y="4479174"/>
                <a:ext cx="1460976"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58596" y="4466969"/>
                <a:ext cx="3870419"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d>
                        <m:dPr>
                          <m:ctrlPr>
                            <a:rPr lang="en-US" altLang="zh-CN" sz="2800" i="1" smtClean="0">
                              <a:solidFill>
                                <a:srgbClr val="0000FF"/>
                              </a:solidFill>
                              <a:latin typeface="Cambria Math"/>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3</m:t>
                              </m:r>
                            </m:sup>
                          </m:sSup>
                        </m:e>
                      </m:d>
                    </m:oMath>
                  </m:oMathPara>
                </a14:m>
                <a:endParaRPr lang="zh-CN" altLang="en-US" sz="28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3258596" y="4466969"/>
                <a:ext cx="3870419"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872534" y="4672752"/>
                <a:ext cx="253024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=6</m:t>
                      </m:r>
                      <m:r>
                        <a:rPr lang="en-US" altLang="zh-CN" sz="2800" i="1">
                          <a:solidFill>
                            <a:srgbClr val="0000FF"/>
                          </a:solidFill>
                          <a:latin typeface="Cambria Math" panose="02040503050406030204" pitchFamily="18" charset="0"/>
                        </a:rPr>
                        <m:t>𝑏</m:t>
                      </m:r>
                      <m:r>
                        <a:rPr lang="en-US" altLang="zh-CN" sz="2800" b="0" i="1" smtClean="0">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12</m:t>
                      </m:r>
                      <m:r>
                        <a:rPr lang="en-US" altLang="zh-CN" sz="2800" i="1">
                          <a:solidFill>
                            <a:srgbClr val="0000FF"/>
                          </a:solidFill>
                          <a:latin typeface="Cambria Math" panose="02040503050406030204" pitchFamily="18" charset="0"/>
                        </a:rPr>
                        <m:t>𝑐</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6872534" y="4672752"/>
                <a:ext cx="2530243"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477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2" grpId="0"/>
      <p:bldP spid="8" grpId="0"/>
      <p:bldP spid="9"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5935231" y="3061934"/>
              <a:ext cx="624401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转动动能  转动惯量</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8637092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0"/>
          <p:cNvSpPr txBox="1">
            <a:spLocks noChangeArrowheads="1"/>
          </p:cNvSpPr>
          <p:nvPr/>
        </p:nvSpPr>
        <p:spPr bwMode="auto">
          <a:xfrm>
            <a:off x="1579886" y="1081601"/>
            <a:ext cx="10207445"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刚体可以看成是由许多质点组成的，</a:t>
            </a:r>
            <a:r>
              <a:rPr lang="zh-CN" altLang="en-US" dirty="0">
                <a:solidFill>
                  <a:srgbClr val="FF0000"/>
                </a:solidFill>
                <a:latin typeface="+mn-lt"/>
                <a:ea typeface="+mn-ea"/>
              </a:rPr>
              <a:t>刚体的动能</a:t>
            </a:r>
            <a:r>
              <a:rPr lang="zh-CN" altLang="en-US" dirty="0">
                <a:solidFill>
                  <a:srgbClr val="0000FF"/>
                </a:solidFill>
                <a:latin typeface="+mn-lt"/>
                <a:ea typeface="+mn-ea"/>
              </a:rPr>
              <a:t>就是刚体上所有质元的动能之和。</a:t>
            </a:r>
          </a:p>
        </p:txBody>
      </p:sp>
      <p:sp>
        <p:nvSpPr>
          <p:cNvPr id="3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一、刚体的转动动能</a:t>
            </a:r>
          </a:p>
        </p:txBody>
      </p:sp>
      <mc:AlternateContent xmlns:mc="http://schemas.openxmlformats.org/markup-compatibility/2006" xmlns:a14="http://schemas.microsoft.com/office/drawing/2010/main">
        <mc:Choice Requires="a14">
          <p:sp>
            <p:nvSpPr>
              <p:cNvPr id="44" name="矩形 43"/>
              <p:cNvSpPr/>
              <p:nvPr/>
            </p:nvSpPr>
            <p:spPr>
              <a:xfrm>
                <a:off x="2833688" y="3543778"/>
                <a:ext cx="3356111" cy="123578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smtClean="0">
                              <a:solidFill>
                                <a:srgbClr val="0000FF"/>
                              </a:solidFill>
                              <a:latin typeface="Cambria Math"/>
                            </a:rPr>
                          </m:ctrlPr>
                        </m:dPr>
                        <m:e>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e>
                      </m:d>
                      <m:sSup>
                        <m:sSupPr>
                          <m:ctrlPr>
                            <a:rPr lang="en-US" altLang="zh-CN" sz="2800" i="1" smtClean="0">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2833688" y="3543778"/>
                <a:ext cx="3356111" cy="123578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315482" y="2408082"/>
                <a:ext cx="2966710"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𝐾</m:t>
                          </m:r>
                        </m:sub>
                      </m:sSub>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2315482" y="2408082"/>
                <a:ext cx="2966710" cy="11356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159763" y="2418956"/>
                <a:ext cx="3047693"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p>
                            <m:sSupPr>
                              <m:ctrlPr>
                                <a:rPr lang="en-US" altLang="zh-CN" sz="2800" i="1" smtClean="0">
                                  <a:solidFill>
                                    <a:srgbClr val="0000FF"/>
                                  </a:solidFill>
                                  <a:latin typeface="Cambria Math"/>
                                </a:rPr>
                              </m:ctrlPr>
                            </m:sSupPr>
                            <m:e>
                              <m:d>
                                <m:dPr>
                                  <m:ctrlPr>
                                    <a:rPr lang="en-US" altLang="zh-CN" sz="2800" i="1" smtClean="0">
                                      <a:solidFill>
                                        <a:srgbClr val="0000FF"/>
                                      </a:solidFill>
                                      <a:latin typeface="Cambria Math"/>
                                    </a:rPr>
                                  </m:ctrlPr>
                                </m:dPr>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zh-CN" altLang="en-US" sz="2800" i="1" smtClean="0">
                                      <a:solidFill>
                                        <a:srgbClr val="0000FF"/>
                                      </a:solidFill>
                                      <a:latin typeface="Cambria Math" panose="02040503050406030204" pitchFamily="18" charset="0"/>
                                    </a:rPr>
                                    <m:t>𝜔</m:t>
                                  </m:r>
                                </m:e>
                              </m:d>
                            </m:e>
                            <m:sup>
                              <m:r>
                                <a:rPr lang="en-US" altLang="zh-CN" sz="2800" b="0" i="1" smtClean="0">
                                  <a:solidFill>
                                    <a:srgbClr val="0000FF"/>
                                  </a:solidFill>
                                  <a:latin typeface="Cambria Math" panose="02040503050406030204" pitchFamily="18" charset="0"/>
                                </a:rPr>
                                <m:t>2</m:t>
                              </m:r>
                            </m:sup>
                          </m:sSup>
                        </m:e>
                      </m:nary>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5159763" y="2418956"/>
                <a:ext cx="3047693" cy="11356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041222" y="3668493"/>
                <a:ext cx="1484509"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𝐼</m:t>
                      </m:r>
                      <m:sSup>
                        <m:sSupPr>
                          <m:ctrlPr>
                            <a:rPr lang="en-US" altLang="zh-CN" sz="2800" i="1" smtClean="0">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041222" y="3668493"/>
                <a:ext cx="1484509"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575860" y="4779566"/>
                <a:ext cx="24111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6575860" y="4779566"/>
                <a:ext cx="2411109" cy="1135696"/>
              </a:xfrm>
              <a:prstGeom prst="rect">
                <a:avLst/>
              </a:prstGeom>
              <a:blipFill>
                <a:blip r:embed="rId6"/>
                <a:stretch>
                  <a:fillRect/>
                </a:stretch>
              </a:blipFill>
            </p:spPr>
            <p:txBody>
              <a:bodyPr/>
              <a:lstStyle/>
              <a:p>
                <a:r>
                  <a:rPr lang="zh-CN" altLang="en-US">
                    <a:noFill/>
                  </a:rPr>
                  <a:t> </a:t>
                </a:r>
              </a:p>
            </p:txBody>
          </p:sp>
        </mc:Fallback>
      </mc:AlternateContent>
      <p:sp>
        <p:nvSpPr>
          <p:cNvPr id="49" name="矩形标注 1"/>
          <p:cNvSpPr/>
          <p:nvPr/>
        </p:nvSpPr>
        <p:spPr>
          <a:xfrm>
            <a:off x="8346591" y="3668493"/>
            <a:ext cx="1766568" cy="720093"/>
          </a:xfrm>
          <a:prstGeom prst="wedgeRectCallout">
            <a:avLst>
              <a:gd name="adj1" fmla="val -50281"/>
              <a:gd name="adj2" fmla="val 13129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转动惯量</a:t>
            </a:r>
            <a:endParaRPr lang="zh-CN" altLang="en-US" sz="2800" dirty="0"/>
          </a:p>
        </p:txBody>
      </p:sp>
    </p:spTree>
    <p:extLst>
      <p:ext uri="{BB962C8B-B14F-4D97-AF65-F5344CB8AC3E}">
        <p14:creationId xmlns:p14="http://schemas.microsoft.com/office/powerpoint/2010/main" val="320493012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up)">
                                      <p:cBhvr>
                                        <p:cTn id="3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44" grpId="0"/>
      <p:bldP spid="45" grpId="0"/>
      <p:bldP spid="46" grpId="0"/>
      <p:bldP spid="47" grpId="0"/>
      <p:bldP spid="48" grpId="0"/>
      <p:bldP spid="4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1529629" y="434472"/>
            <a:ext cx="27352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7030A0"/>
                </a:solidFill>
                <a:latin typeface="+mn-lt"/>
                <a:ea typeface="+mn-ea"/>
              </a:rPr>
              <a:t>二、转动惯量 </a:t>
            </a:r>
          </a:p>
        </p:txBody>
      </p:sp>
      <p:sp>
        <p:nvSpPr>
          <p:cNvPr id="90115" name="Text Box 3"/>
          <p:cNvSpPr txBox="1">
            <a:spLocks noChangeArrowheads="1"/>
          </p:cNvSpPr>
          <p:nvPr/>
        </p:nvSpPr>
        <p:spPr bwMode="auto">
          <a:xfrm>
            <a:off x="4607988" y="1199014"/>
            <a:ext cx="60349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物理意义</a:t>
            </a:r>
            <a:r>
              <a:rPr lang="zh-CN" altLang="en-US" dirty="0">
                <a:solidFill>
                  <a:srgbClr val="0000FF"/>
                </a:solidFill>
                <a:latin typeface="+mn-lt"/>
                <a:ea typeface="+mn-ea"/>
              </a:rPr>
              <a:t>：是刚体转动惯性大小的量度，是维持转动状态不变的原因 </a:t>
            </a:r>
          </a:p>
        </p:txBody>
      </p:sp>
      <p:sp>
        <p:nvSpPr>
          <p:cNvPr id="90116" name="Text Box 4"/>
          <p:cNvSpPr txBox="1">
            <a:spLocks noChangeArrowheads="1"/>
          </p:cNvSpPr>
          <p:nvPr/>
        </p:nvSpPr>
        <p:spPr bwMode="auto">
          <a:xfrm>
            <a:off x="1862138" y="4702175"/>
            <a:ext cx="6062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决定转动惯量大小的因素</a:t>
            </a:r>
            <a:r>
              <a:rPr lang="zh-CN" altLang="en-US" dirty="0">
                <a:solidFill>
                  <a:srgbClr val="0000FF"/>
                </a:solidFill>
                <a:latin typeface="+mn-lt"/>
                <a:ea typeface="+mn-ea"/>
              </a:rPr>
              <a:t>： </a:t>
            </a:r>
          </a:p>
        </p:txBody>
      </p:sp>
      <p:sp>
        <p:nvSpPr>
          <p:cNvPr id="90117" name="Text Box 5"/>
          <p:cNvSpPr txBox="1">
            <a:spLocks noChangeArrowheads="1"/>
          </p:cNvSpPr>
          <p:nvPr/>
        </p:nvSpPr>
        <p:spPr bwMode="auto">
          <a:xfrm>
            <a:off x="2706688" y="5318628"/>
            <a:ext cx="4265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①</a:t>
            </a:r>
            <a:r>
              <a:rPr lang="zh-CN" altLang="en-US" dirty="0">
                <a:solidFill>
                  <a:srgbClr val="0000FF"/>
                </a:solidFill>
                <a:latin typeface="+mn-lt"/>
                <a:ea typeface="+mn-ea"/>
              </a:rPr>
              <a:t>与刚体的质量有关； </a:t>
            </a:r>
          </a:p>
        </p:txBody>
      </p:sp>
      <p:sp>
        <p:nvSpPr>
          <p:cNvPr id="90118" name="Text Box 6"/>
          <p:cNvSpPr txBox="1">
            <a:spLocks noChangeArrowheads="1"/>
          </p:cNvSpPr>
          <p:nvPr/>
        </p:nvSpPr>
        <p:spPr bwMode="auto">
          <a:xfrm>
            <a:off x="6499225" y="531862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②</a:t>
            </a:r>
            <a:r>
              <a:rPr lang="zh-CN" altLang="en-US">
                <a:solidFill>
                  <a:srgbClr val="0000FF"/>
                </a:solidFill>
                <a:latin typeface="+mn-lt"/>
                <a:ea typeface="+mn-ea"/>
              </a:rPr>
              <a:t>与转轴的位置有关 </a:t>
            </a:r>
          </a:p>
        </p:txBody>
      </p:sp>
      <p:sp>
        <p:nvSpPr>
          <p:cNvPr id="90119" name="Text Box 7"/>
          <p:cNvSpPr txBox="1">
            <a:spLocks noChangeArrowheads="1"/>
          </p:cNvSpPr>
          <p:nvPr/>
        </p:nvSpPr>
        <p:spPr bwMode="auto">
          <a:xfrm>
            <a:off x="2689225" y="5858030"/>
            <a:ext cx="441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③</a:t>
            </a:r>
            <a:r>
              <a:rPr lang="zh-CN" altLang="en-US">
                <a:solidFill>
                  <a:srgbClr val="0000FF"/>
                </a:solidFill>
                <a:latin typeface="+mn-lt"/>
                <a:ea typeface="+mn-ea"/>
              </a:rPr>
              <a:t>与刚体的质量分布有关 </a:t>
            </a:r>
          </a:p>
        </p:txBody>
      </p:sp>
      <p:sp>
        <p:nvSpPr>
          <p:cNvPr id="90120" name="Text Box 8"/>
          <p:cNvSpPr txBox="1">
            <a:spLocks noChangeArrowheads="1"/>
          </p:cNvSpPr>
          <p:nvPr/>
        </p:nvSpPr>
        <p:spPr bwMode="auto">
          <a:xfrm>
            <a:off x="1862138" y="2286903"/>
            <a:ext cx="51990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单个质点对转轴的转动惯量 </a:t>
            </a:r>
          </a:p>
        </p:txBody>
      </p:sp>
      <p:sp>
        <p:nvSpPr>
          <p:cNvPr id="90121" name="Text Box 9"/>
          <p:cNvSpPr txBox="1">
            <a:spLocks noChangeArrowheads="1"/>
          </p:cNvSpPr>
          <p:nvPr/>
        </p:nvSpPr>
        <p:spPr bwMode="auto">
          <a:xfrm>
            <a:off x="1862138" y="3091994"/>
            <a:ext cx="5311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质点系对给定轴的转动惯量 </a:t>
            </a:r>
          </a:p>
        </p:txBody>
      </p:sp>
      <p:sp>
        <p:nvSpPr>
          <p:cNvPr id="90122" name="Text Box 10"/>
          <p:cNvSpPr txBox="1">
            <a:spLocks noChangeArrowheads="1"/>
          </p:cNvSpPr>
          <p:nvPr/>
        </p:nvSpPr>
        <p:spPr bwMode="auto">
          <a:xfrm>
            <a:off x="1862138" y="3897085"/>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质量连续分布时 </a:t>
            </a:r>
          </a:p>
        </p:txBody>
      </p:sp>
      <mc:AlternateContent xmlns:mc="http://schemas.openxmlformats.org/markup-compatibility/2006" xmlns:a14="http://schemas.microsoft.com/office/drawing/2010/main">
        <mc:Choice Requires="a14">
          <p:sp>
            <p:nvSpPr>
              <p:cNvPr id="15" name="矩形 14"/>
              <p:cNvSpPr/>
              <p:nvPr/>
            </p:nvSpPr>
            <p:spPr>
              <a:xfrm>
                <a:off x="6526510" y="2785756"/>
                <a:ext cx="21979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6526510" y="2785756"/>
                <a:ext cx="2197909" cy="113569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557889" y="2286902"/>
                <a:ext cx="155305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r>
                        <a:rPr lang="en-US" altLang="zh-CN" sz="2800" b="0" i="1">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𝑚</m:t>
                      </m:r>
                      <m:sSup>
                        <m:sSupPr>
                          <m:ctrlPr>
                            <a:rPr lang="en-US" altLang="zh-CN" sz="2800" b="0" i="1" smtClean="0">
                              <a:solidFill>
                                <a:srgbClr val="FF0000"/>
                              </a:solidFill>
                              <a:latin typeface="Cambria Math"/>
                              <a:ea typeface="+mn-ea"/>
                            </a:rPr>
                          </m:ctrlPr>
                        </m:sSupPr>
                        <m:e>
                          <m:r>
                            <a:rPr lang="en-US" altLang="zh-CN" sz="2800" b="0" i="1" smtClean="0">
                              <a:solidFill>
                                <a:srgbClr val="FF0000"/>
                              </a:solidFill>
                              <a:latin typeface="Cambria Math" panose="02040503050406030204" pitchFamily="18" charset="0"/>
                              <a:ea typeface="+mn-ea"/>
                            </a:rPr>
                            <m:t>𝑟</m:t>
                          </m:r>
                        </m:e>
                        <m:sup>
                          <m:r>
                            <a:rPr lang="en-US" altLang="zh-CN" sz="2800" b="0" i="1" smtClean="0">
                              <a:solidFill>
                                <a:srgbClr val="FF0000"/>
                              </a:solidFill>
                              <a:latin typeface="Cambria Math" panose="02040503050406030204" pitchFamily="18" charset="0"/>
                              <a:ea typeface="+mn-ea"/>
                            </a:rPr>
                            <m:t>2</m:t>
                          </m:r>
                        </m:sup>
                      </m:sSup>
                    </m:oMath>
                  </m:oMathPara>
                </a14:m>
                <a:endParaRPr lang="zh-CN" altLang="en-US" sz="2800" dirty="0">
                  <a:solidFill>
                    <a:srgbClr val="FF0000"/>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6557889" y="2286902"/>
                <a:ext cx="155305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56955" y="3670868"/>
                <a:ext cx="2168478"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4656955" y="3670868"/>
                <a:ext cx="2168478" cy="9756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53782" y="1091474"/>
                <a:ext cx="2411109"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853782" y="1091474"/>
                <a:ext cx="2411109" cy="113569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718792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15"/>
                                        </p:tgtEl>
                                        <p:attrNameLst>
                                          <p:attrName>style.visibility</p:attrName>
                                        </p:attrNameLst>
                                      </p:cBhvr>
                                      <p:to>
                                        <p:strVal val="visible"/>
                                      </p:to>
                                    </p:set>
                                    <p:animEffect transition="in" filter="wipe(left)">
                                      <p:cBhvr>
                                        <p:cTn id="12" dur="500"/>
                                        <p:tgtEl>
                                          <p:spTgt spid="90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120"/>
                                        </p:tgtEl>
                                        <p:attrNameLst>
                                          <p:attrName>style.visibility</p:attrName>
                                        </p:attrNameLst>
                                      </p:cBhvr>
                                      <p:to>
                                        <p:strVal val="visible"/>
                                      </p:to>
                                    </p:set>
                                    <p:animEffect transition="in" filter="wipe(left)">
                                      <p:cBhvr>
                                        <p:cTn id="17" dur="500"/>
                                        <p:tgtEl>
                                          <p:spTgt spid="901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121"/>
                                        </p:tgtEl>
                                        <p:attrNameLst>
                                          <p:attrName>style.visibility</p:attrName>
                                        </p:attrNameLst>
                                      </p:cBhvr>
                                      <p:to>
                                        <p:strVal val="visible"/>
                                      </p:to>
                                    </p:set>
                                    <p:animEffect transition="in" filter="wipe(left)">
                                      <p:cBhvr>
                                        <p:cTn id="27" dur="500"/>
                                        <p:tgtEl>
                                          <p:spTgt spid="901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122"/>
                                        </p:tgtEl>
                                        <p:attrNameLst>
                                          <p:attrName>style.visibility</p:attrName>
                                        </p:attrNameLst>
                                      </p:cBhvr>
                                      <p:to>
                                        <p:strVal val="visible"/>
                                      </p:to>
                                    </p:set>
                                    <p:animEffect transition="in" filter="wipe(left)">
                                      <p:cBhvr>
                                        <p:cTn id="37" dur="500"/>
                                        <p:tgtEl>
                                          <p:spTgt spid="901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0116"/>
                                        </p:tgtEl>
                                        <p:attrNameLst>
                                          <p:attrName>style.visibility</p:attrName>
                                        </p:attrNameLst>
                                      </p:cBhvr>
                                      <p:to>
                                        <p:strVal val="visible"/>
                                      </p:to>
                                    </p:set>
                                    <p:animEffect transition="in" filter="wipe(left)">
                                      <p:cBhvr>
                                        <p:cTn id="47" dur="500"/>
                                        <p:tgtEl>
                                          <p:spTgt spid="901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0117"/>
                                        </p:tgtEl>
                                        <p:attrNameLst>
                                          <p:attrName>style.visibility</p:attrName>
                                        </p:attrNameLst>
                                      </p:cBhvr>
                                      <p:to>
                                        <p:strVal val="visible"/>
                                      </p:to>
                                    </p:set>
                                    <p:animEffect transition="in" filter="wipe(left)">
                                      <p:cBhvr>
                                        <p:cTn id="52" dur="500"/>
                                        <p:tgtEl>
                                          <p:spTgt spid="901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0118"/>
                                        </p:tgtEl>
                                        <p:attrNameLst>
                                          <p:attrName>style.visibility</p:attrName>
                                        </p:attrNameLst>
                                      </p:cBhvr>
                                      <p:to>
                                        <p:strVal val="visible"/>
                                      </p:to>
                                    </p:set>
                                    <p:animEffect transition="in" filter="wipe(left)">
                                      <p:cBhvr>
                                        <p:cTn id="57" dur="500"/>
                                        <p:tgtEl>
                                          <p:spTgt spid="901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0119"/>
                                        </p:tgtEl>
                                        <p:attrNameLst>
                                          <p:attrName>style.visibility</p:attrName>
                                        </p:attrNameLst>
                                      </p:cBhvr>
                                      <p:to>
                                        <p:strVal val="visible"/>
                                      </p:to>
                                    </p:set>
                                    <p:animEffect transition="in" filter="wipe(left)">
                                      <p:cBhvr>
                                        <p:cTn id="62" dur="500"/>
                                        <p:tgtEl>
                                          <p:spTgt spid="90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p:bldP spid="90116" grpId="0"/>
      <p:bldP spid="90117" grpId="0"/>
      <p:bldP spid="90118" grpId="0"/>
      <p:bldP spid="90119" grpId="0"/>
      <p:bldP spid="90120" grpId="0"/>
      <p:bldP spid="90121" grpId="0"/>
      <p:bldP spid="90122" grpId="0"/>
      <p:bldP spid="15" grpId="0"/>
      <p:bldP spid="16" grpId="0"/>
      <p:bldP spid="17"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16" name="Text Box 3"/>
          <p:cNvSpPr txBox="1">
            <a:spLocks noChangeArrowheads="1"/>
          </p:cNvSpPr>
          <p:nvPr/>
        </p:nvSpPr>
        <p:spPr bwMode="auto">
          <a:xfrm>
            <a:off x="2607541" y="2050041"/>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dirty="0">
                <a:solidFill>
                  <a:srgbClr val="0000FF"/>
                </a:solidFill>
                <a:latin typeface="+mn-lt"/>
                <a:ea typeface="+mn-ea"/>
                <a:sym typeface="Monotype Sorts" pitchFamily="2" charset="2"/>
              </a:rPr>
              <a:t> </a:t>
            </a:r>
            <a:r>
              <a:rPr lang="zh-CN" altLang="en-US" dirty="0">
                <a:solidFill>
                  <a:srgbClr val="0000FF"/>
                </a:solidFill>
                <a:latin typeface="+mn-lt"/>
                <a:ea typeface="+mn-ea"/>
              </a:rPr>
              <a:t>对质量线分布的刚体：</a:t>
            </a:r>
          </a:p>
        </p:txBody>
      </p:sp>
      <p:sp>
        <p:nvSpPr>
          <p:cNvPr id="91144" name="Text Box 8"/>
          <p:cNvSpPr txBox="1">
            <a:spLocks noChangeArrowheads="1"/>
          </p:cNvSpPr>
          <p:nvPr/>
        </p:nvSpPr>
        <p:spPr bwMode="auto">
          <a:xfrm>
            <a:off x="2036041" y="894341"/>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质量连续分布时 </a:t>
            </a:r>
          </a:p>
        </p:txBody>
      </p:sp>
      <p:sp>
        <p:nvSpPr>
          <p:cNvPr id="25612" name="Text Box 11"/>
          <p:cNvSpPr txBox="1">
            <a:spLocks noChangeArrowheads="1"/>
          </p:cNvSpPr>
          <p:nvPr/>
        </p:nvSpPr>
        <p:spPr bwMode="auto">
          <a:xfrm>
            <a:off x="2607541" y="3421640"/>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a:solidFill>
                  <a:srgbClr val="0000FF"/>
                </a:solidFill>
                <a:latin typeface="+mn-lt"/>
                <a:ea typeface="+mn-ea"/>
                <a:sym typeface="Monotype Sorts" pitchFamily="2" charset="2"/>
              </a:rPr>
              <a:t> </a:t>
            </a:r>
            <a:r>
              <a:rPr lang="zh-CN" altLang="en-US">
                <a:solidFill>
                  <a:srgbClr val="0000FF"/>
                </a:solidFill>
                <a:latin typeface="+mn-lt"/>
                <a:ea typeface="+mn-ea"/>
              </a:rPr>
              <a:t>对质量面分布的刚体：</a:t>
            </a:r>
          </a:p>
        </p:txBody>
      </p:sp>
      <p:sp>
        <p:nvSpPr>
          <p:cNvPr id="25608" name="Text Box 16"/>
          <p:cNvSpPr txBox="1">
            <a:spLocks noChangeArrowheads="1"/>
          </p:cNvSpPr>
          <p:nvPr/>
        </p:nvSpPr>
        <p:spPr bwMode="auto">
          <a:xfrm>
            <a:off x="2607541" y="4855154"/>
            <a:ext cx="4240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3333FF"/>
              </a:buClr>
              <a:buFont typeface="Webdings" panose="05030102010509060703" pitchFamily="18" charset="2"/>
              <a:buChar char="2"/>
            </a:pPr>
            <a:r>
              <a:rPr lang="en-US" altLang="zh-CN">
                <a:solidFill>
                  <a:srgbClr val="0000FF"/>
                </a:solidFill>
                <a:latin typeface="+mn-lt"/>
                <a:ea typeface="+mn-ea"/>
                <a:sym typeface="Monotype Sorts" pitchFamily="2" charset="2"/>
              </a:rPr>
              <a:t> </a:t>
            </a:r>
            <a:r>
              <a:rPr lang="zh-CN" altLang="en-US">
                <a:solidFill>
                  <a:srgbClr val="0000FF"/>
                </a:solidFill>
                <a:latin typeface="+mn-lt"/>
                <a:ea typeface="+mn-ea"/>
              </a:rPr>
              <a:t>对质量体分布的刚体：</a:t>
            </a:r>
          </a:p>
        </p:txBody>
      </p:sp>
      <mc:AlternateContent xmlns:mc="http://schemas.openxmlformats.org/markup-compatibility/2006" xmlns:a14="http://schemas.microsoft.com/office/drawing/2010/main">
        <mc:Choice Requires="a14">
          <p:sp>
            <p:nvSpPr>
              <p:cNvPr id="20" name="矩形 19"/>
              <p:cNvSpPr/>
              <p:nvPr/>
            </p:nvSpPr>
            <p:spPr>
              <a:xfrm>
                <a:off x="5110627" y="672094"/>
                <a:ext cx="2168478"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110627" y="672094"/>
                <a:ext cx="2168478" cy="97565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663256" y="4872616"/>
                <a:ext cx="19037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en-US" altLang="zh-CN" sz="2800" i="1">
                          <a:solidFill>
                            <a:srgbClr val="0000FF"/>
                          </a:solidFill>
                          <a:latin typeface="Cambria Math" panose="02040503050406030204" pitchFamily="18" charset="0"/>
                        </a:rPr>
                        <m:t>𝑑𝑉</m:t>
                      </m:r>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6663256" y="4872616"/>
                <a:ext cx="190379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 Box 17"/>
              <p:cNvSpPr txBox="1">
                <a:spLocks noChangeArrowheads="1"/>
              </p:cNvSpPr>
              <p:nvPr/>
            </p:nvSpPr>
            <p:spPr bwMode="auto">
              <a:xfrm>
                <a:off x="3801342" y="5518730"/>
                <a:ext cx="273526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𝜌</m:t>
                    </m:r>
                  </m:oMath>
                </a14:m>
                <a:r>
                  <a:rPr lang="zh-CN" altLang="en-US" dirty="0">
                    <a:solidFill>
                      <a:srgbClr val="0000FF"/>
                    </a:solidFill>
                    <a:latin typeface="+mn-lt"/>
                    <a:ea typeface="+mn-ea"/>
                  </a:rPr>
                  <a:t>：质量体密度</a:t>
                </a:r>
              </a:p>
            </p:txBody>
          </p:sp>
        </mc:Choice>
        <mc:Fallback xmlns="">
          <p:sp>
            <p:nvSpPr>
              <p:cNvPr id="22" name="Text Box 17"/>
              <p:cNvSpPr txBox="1">
                <a:spLocks noRot="1" noChangeAspect="1" noMove="1" noResize="1" noEditPoints="1" noAdjustHandles="1" noChangeArrowheads="1" noChangeShapeType="1" noTextEdit="1"/>
              </p:cNvSpPr>
              <p:nvPr/>
            </p:nvSpPr>
            <p:spPr bwMode="auto">
              <a:xfrm>
                <a:off x="3801342" y="5518730"/>
                <a:ext cx="2735263" cy="519113"/>
              </a:xfrm>
              <a:prstGeom prst="rect">
                <a:avLst/>
              </a:prstGeom>
              <a:blipFill>
                <a:blip r:embed="rId4"/>
                <a:stretch>
                  <a:fillRect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663256" y="3441813"/>
                <a:ext cx="186570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𝜎</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𝑆</m:t>
                      </m:r>
                    </m:oMath>
                  </m:oMathPara>
                </a14:m>
                <a:endParaRPr lang="zh-CN" altLang="en-US" sz="2800" dirty="0">
                  <a:solidFill>
                    <a:srgbClr val="0000FF"/>
                  </a:solidFill>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6663256" y="3441813"/>
                <a:ext cx="186570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12"/>
              <p:cNvSpPr txBox="1">
                <a:spLocks noChangeArrowheads="1"/>
              </p:cNvSpPr>
              <p:nvPr/>
            </p:nvSpPr>
            <p:spPr bwMode="auto">
              <a:xfrm>
                <a:off x="3801342" y="4107442"/>
                <a:ext cx="273526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𝜎</m:t>
                    </m:r>
                  </m:oMath>
                </a14:m>
                <a:r>
                  <a:rPr lang="zh-CN" altLang="en-US" dirty="0">
                    <a:solidFill>
                      <a:srgbClr val="0000FF"/>
                    </a:solidFill>
                    <a:latin typeface="+mn-lt"/>
                    <a:ea typeface="+mn-ea"/>
                  </a:rPr>
                  <a:t>：质量面密度</a:t>
                </a:r>
              </a:p>
            </p:txBody>
          </p:sp>
        </mc:Choice>
        <mc:Fallback xmlns="">
          <p:sp>
            <p:nvSpPr>
              <p:cNvPr id="24" name="Text Box 12"/>
              <p:cNvSpPr txBox="1">
                <a:spLocks noRot="1" noChangeAspect="1" noMove="1" noResize="1" noEditPoints="1" noAdjustHandles="1" noChangeArrowheads="1" noChangeShapeType="1" noTextEdit="1"/>
              </p:cNvSpPr>
              <p:nvPr/>
            </p:nvSpPr>
            <p:spPr bwMode="auto">
              <a:xfrm>
                <a:off x="3801342" y="4107442"/>
                <a:ext cx="2735263" cy="519113"/>
              </a:xfrm>
              <a:prstGeom prst="rect">
                <a:avLst/>
              </a:prstGeom>
              <a:blipFill>
                <a:blip r:embed="rId6"/>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663256" y="2024585"/>
                <a:ext cx="180119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6663256" y="2024585"/>
                <a:ext cx="180119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Text Box 4"/>
              <p:cNvSpPr txBox="1">
                <a:spLocks noChangeArrowheads="1"/>
              </p:cNvSpPr>
              <p:nvPr/>
            </p:nvSpPr>
            <p:spPr bwMode="auto">
              <a:xfrm>
                <a:off x="3801342" y="2659641"/>
                <a:ext cx="253047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zh-CN" altLang="en-US" i="1">
                        <a:solidFill>
                          <a:srgbClr val="0000FF"/>
                        </a:solidFill>
                        <a:latin typeface="Cambria Math" panose="02040503050406030204" pitchFamily="18" charset="0"/>
                      </a:rPr>
                      <m:t>𝜆</m:t>
                    </m:r>
                  </m:oMath>
                </a14:m>
                <a:r>
                  <a:rPr lang="zh-CN" altLang="en-US" dirty="0">
                    <a:solidFill>
                      <a:srgbClr val="0000FF"/>
                    </a:solidFill>
                    <a:latin typeface="+mn-lt"/>
                    <a:ea typeface="+mn-ea"/>
                  </a:rPr>
                  <a:t>：质量线密度</a:t>
                </a:r>
              </a:p>
            </p:txBody>
          </p:sp>
        </mc:Choice>
        <mc:Fallback xmlns="">
          <p:sp>
            <p:nvSpPr>
              <p:cNvPr id="26" name="Text Box 4"/>
              <p:cNvSpPr txBox="1">
                <a:spLocks noRot="1" noChangeAspect="1" noMove="1" noResize="1" noEditPoints="1" noAdjustHandles="1" noChangeArrowheads="1" noChangeShapeType="1" noTextEdit="1"/>
              </p:cNvSpPr>
              <p:nvPr/>
            </p:nvSpPr>
            <p:spPr bwMode="auto">
              <a:xfrm>
                <a:off x="3801342" y="2659641"/>
                <a:ext cx="2530475" cy="523875"/>
              </a:xfrm>
              <a:prstGeom prst="rect">
                <a:avLst/>
              </a:prstGeom>
              <a:blipFill>
                <a:blip r:embed="rId8"/>
                <a:stretch>
                  <a:fillRect t="-11628" r="-337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3659808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1144"/>
                                        </p:tgtEl>
                                        <p:attrNameLst>
                                          <p:attrName>style.visibility</p:attrName>
                                        </p:attrNameLst>
                                      </p:cBhvr>
                                      <p:to>
                                        <p:strVal val="visible"/>
                                      </p:to>
                                    </p:set>
                                    <p:animEffect transition="in" filter="wipe(left)">
                                      <p:cBhvr>
                                        <p:cTn id="7" dur="500"/>
                                        <p:tgtEl>
                                          <p:spTgt spid="911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616"/>
                                        </p:tgtEl>
                                        <p:attrNameLst>
                                          <p:attrName>style.visibility</p:attrName>
                                        </p:attrNameLst>
                                      </p:cBhvr>
                                      <p:to>
                                        <p:strVal val="visible"/>
                                      </p:to>
                                    </p:set>
                                    <p:animEffect transition="in" filter="wipe(left)">
                                      <p:cBhvr>
                                        <p:cTn id="17" dur="500"/>
                                        <p:tgtEl>
                                          <p:spTgt spid="256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612"/>
                                        </p:tgtEl>
                                        <p:attrNameLst>
                                          <p:attrName>style.visibility</p:attrName>
                                        </p:attrNameLst>
                                      </p:cBhvr>
                                      <p:to>
                                        <p:strVal val="visible"/>
                                      </p:to>
                                    </p:set>
                                    <p:animEffect transition="in" filter="wipe(left)">
                                      <p:cBhvr>
                                        <p:cTn id="32" dur="500"/>
                                        <p:tgtEl>
                                          <p:spTgt spid="256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608"/>
                                        </p:tgtEl>
                                        <p:attrNameLst>
                                          <p:attrName>style.visibility</p:attrName>
                                        </p:attrNameLst>
                                      </p:cBhvr>
                                      <p:to>
                                        <p:strVal val="visible"/>
                                      </p:to>
                                    </p:set>
                                    <p:animEffect transition="in" filter="wipe(left)">
                                      <p:cBhvr>
                                        <p:cTn id="47" dur="500"/>
                                        <p:tgtEl>
                                          <p:spTgt spid="256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16" grpId="0"/>
      <p:bldP spid="91144" grpId="0" autoUpdateAnimBg="0"/>
      <p:bldP spid="25612" grpId="0"/>
      <p:bldP spid="25608" grpId="0"/>
      <p:bldP spid="20" grpId="0"/>
      <p:bldP spid="21" grpId="0"/>
      <p:bldP spid="22" grpId="0"/>
      <p:bldP spid="23" grpId="0"/>
      <p:bldP spid="24" grpId="0"/>
      <p:bldP spid="25"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55638"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166882" y="3103460"/>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952805" y="3990343"/>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730567" y="4879040"/>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p:cNvGrpSpPr/>
          <p:nvPr/>
        </p:nvGrpSpPr>
        <p:grpSpPr>
          <a:xfrm>
            <a:off x="1968160" y="1961766"/>
            <a:ext cx="4864399" cy="677256"/>
            <a:chOff x="1968160" y="1961766"/>
            <a:chExt cx="4864399" cy="677256"/>
          </a:xfrm>
        </p:grpSpPr>
        <p:sp>
          <p:nvSpPr>
            <p:cNvPr id="10" name="文本框 9"/>
            <p:cNvSpPr txBox="1"/>
            <p:nvPr/>
          </p:nvSpPr>
          <p:spPr>
            <a:xfrm>
              <a:off x="1968160" y="1961766"/>
              <a:ext cx="4864399"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刚体的定轴转动</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p:cNvGrpSpPr/>
          <p:nvPr/>
        </p:nvGrpSpPr>
        <p:grpSpPr>
          <a:xfrm>
            <a:off x="2779404" y="2914080"/>
            <a:ext cx="6409020" cy="640991"/>
            <a:chOff x="2715904" y="3066480"/>
            <a:chExt cx="6409020" cy="640991"/>
          </a:xfrm>
        </p:grpSpPr>
        <p:sp>
          <p:nvSpPr>
            <p:cNvPr id="13" name="文本框 12"/>
            <p:cNvSpPr txBox="1"/>
            <p:nvPr/>
          </p:nvSpPr>
          <p:spPr>
            <a:xfrm>
              <a:off x="2715904" y="3066480"/>
              <a:ext cx="6409020"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转动动能     转动惯量</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565327" y="3815594"/>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力矩    转动定律</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4343089" y="4704406"/>
            <a:ext cx="5778432" cy="639154"/>
            <a:chOff x="5371789" y="5275906"/>
            <a:chExt cx="5778432" cy="639154"/>
          </a:xfrm>
        </p:grpSpPr>
        <p:sp>
          <p:nvSpPr>
            <p:cNvPr id="19" name="文本框 18"/>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力矩的功    转动动能定理</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23" name="图片 2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465158" y="5691118"/>
            <a:ext cx="406176" cy="406176"/>
          </a:xfrm>
          <a:prstGeom prst="rect">
            <a:avLst/>
          </a:prstGeom>
        </p:spPr>
      </p:pic>
      <p:grpSp>
        <p:nvGrpSpPr>
          <p:cNvPr id="24" name="组合 23"/>
          <p:cNvGrpSpPr/>
          <p:nvPr/>
        </p:nvGrpSpPr>
        <p:grpSpPr>
          <a:xfrm>
            <a:off x="5077680" y="5516484"/>
            <a:ext cx="5778432" cy="639154"/>
            <a:chOff x="5371789" y="5275906"/>
            <a:chExt cx="5778432" cy="639154"/>
          </a:xfrm>
        </p:grpSpPr>
        <p:sp>
          <p:nvSpPr>
            <p:cNvPr id="25" name="文本框 24"/>
            <p:cNvSpPr txBox="1"/>
            <p:nvPr/>
          </p:nvSpPr>
          <p:spPr>
            <a:xfrm>
              <a:off x="5371789" y="5275906"/>
              <a:ext cx="577843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动量矩和冲量矩    动量矩守恒定理</a:t>
              </a:r>
            </a:p>
          </p:txBody>
        </p:sp>
        <p:sp>
          <p:nvSpPr>
            <p:cNvPr id="26"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50528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anim calcmode="lin" valueType="num">
                                      <p:cBhvr>
                                        <p:cTn id="43" dur="500" fill="hold"/>
                                        <p:tgtEl>
                                          <p:spTgt spid="23"/>
                                        </p:tgtEl>
                                        <p:attrNameLst>
                                          <p:attrName>ppt_x</p:attrName>
                                        </p:attrNameLst>
                                      </p:cBhvr>
                                      <p:tavLst>
                                        <p:tav tm="0">
                                          <p:val>
                                            <p:strVal val="#ppt_x"/>
                                          </p:val>
                                        </p:tav>
                                        <p:tav tm="100000">
                                          <p:val>
                                            <p:strVal val="#ppt_x"/>
                                          </p:val>
                                        </p:tav>
                                      </p:tavLst>
                                    </p:anim>
                                    <p:anim calcmode="lin" valueType="num">
                                      <p:cBhvr>
                                        <p:cTn id="44" dur="500" fill="hold"/>
                                        <p:tgtEl>
                                          <p:spTgt spid="23"/>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ChangeArrowheads="1"/>
          </p:cNvSpPr>
          <p:nvPr/>
        </p:nvSpPr>
        <p:spPr bwMode="auto">
          <a:xfrm>
            <a:off x="1897062" y="713389"/>
            <a:ext cx="977719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mn-lt"/>
                <a:ea typeface="+mn-ea"/>
              </a:rPr>
              <a:t>1013</a:t>
            </a:r>
            <a:r>
              <a:rPr lang="zh-CN" altLang="en-US" dirty="0">
                <a:solidFill>
                  <a:srgbClr val="0000FF"/>
                </a:solidFill>
                <a:latin typeface="+mn-lt"/>
                <a:ea typeface="+mn-ea"/>
              </a:rPr>
              <a:t>例：关于刚体对轴的转动惯量，下列说法中正确的是</a:t>
            </a:r>
          </a:p>
          <a:p>
            <a:pPr algn="just" eaLnBrk="1" hangingPunct="1"/>
            <a:r>
              <a:rPr lang="zh-CN" altLang="en-US" dirty="0">
                <a:solidFill>
                  <a:srgbClr val="0000FF"/>
                </a:solidFill>
                <a:latin typeface="+mn-lt"/>
                <a:ea typeface="+mn-ea"/>
              </a:rPr>
              <a:t>（Ａ）只取决于刚体的质量，与质量的空间分布和轴的位置无关；</a:t>
            </a:r>
            <a:endParaRPr lang="en-US" altLang="zh-CN" dirty="0">
              <a:solidFill>
                <a:srgbClr val="0000FF"/>
              </a:solidFill>
              <a:latin typeface="+mn-lt"/>
              <a:ea typeface="+mn-ea"/>
            </a:endParaRPr>
          </a:p>
          <a:p>
            <a:pPr algn="just" eaLnBrk="1" hangingPunct="1"/>
            <a:r>
              <a:rPr lang="zh-CN" altLang="en-US" dirty="0">
                <a:solidFill>
                  <a:srgbClr val="0000FF"/>
                </a:solidFill>
                <a:latin typeface="+mn-lt"/>
                <a:ea typeface="+mn-ea"/>
              </a:rPr>
              <a:t>（Ｂ）取决于刚体的质量和质量的空间分布，与轴的位置无关；</a:t>
            </a:r>
          </a:p>
          <a:p>
            <a:pPr algn="just" eaLnBrk="1" hangingPunct="1"/>
            <a:r>
              <a:rPr lang="zh-CN" altLang="en-US" dirty="0">
                <a:solidFill>
                  <a:srgbClr val="0000FF"/>
                </a:solidFill>
                <a:latin typeface="+mn-lt"/>
                <a:ea typeface="+mn-ea"/>
              </a:rPr>
              <a:t>（Ｃ）取决于刚体的质量、质量的空间分布和轴的位置；</a:t>
            </a:r>
            <a:endParaRPr lang="en-US" altLang="zh-CN" dirty="0">
              <a:solidFill>
                <a:srgbClr val="0000FF"/>
              </a:solidFill>
              <a:latin typeface="+mn-lt"/>
              <a:ea typeface="+mn-ea"/>
            </a:endParaRPr>
          </a:p>
          <a:p>
            <a:pPr algn="just" eaLnBrk="1" hangingPunct="1"/>
            <a:r>
              <a:rPr lang="zh-CN" altLang="en-US" dirty="0">
                <a:solidFill>
                  <a:srgbClr val="0000FF"/>
                </a:solidFill>
                <a:latin typeface="+mn-lt"/>
                <a:ea typeface="+mn-ea"/>
              </a:rPr>
              <a:t>（Ｄ）只取决于转轴的位置，与刚体的质量和质量的空间分布无关。</a:t>
            </a:r>
          </a:p>
        </p:txBody>
      </p:sp>
      <p:sp>
        <p:nvSpPr>
          <p:cNvPr id="88067" name="Text Box 3"/>
          <p:cNvSpPr txBox="1">
            <a:spLocks noChangeArrowheads="1"/>
          </p:cNvSpPr>
          <p:nvPr/>
        </p:nvSpPr>
        <p:spPr bwMode="auto">
          <a:xfrm>
            <a:off x="5999290" y="5178807"/>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latin typeface="+mn-lt"/>
                <a:ea typeface="+mn-ea"/>
              </a:rPr>
              <a:t> </a:t>
            </a:r>
            <a:r>
              <a:rPr lang="zh-CN" altLang="en-US">
                <a:solidFill>
                  <a:srgbClr val="0000FF"/>
                </a:solidFill>
                <a:latin typeface="+mn-lt"/>
                <a:ea typeface="+mn-ea"/>
              </a:rPr>
              <a:t>（Ｃ）</a:t>
            </a:r>
            <a:endParaRPr lang="zh-CN" altLang="en-US">
              <a:latin typeface="+mn-lt"/>
              <a:ea typeface="+mn-ea"/>
            </a:endParaRPr>
          </a:p>
        </p:txBody>
      </p:sp>
    </p:spTree>
    <p:extLst>
      <p:ext uri="{BB962C8B-B14F-4D97-AF65-F5344CB8AC3E}">
        <p14:creationId xmlns:p14="http://schemas.microsoft.com/office/powerpoint/2010/main" val="417664170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8066"/>
                                        </p:tgtEl>
                                        <p:attrNameLst>
                                          <p:attrName>style.visibility</p:attrName>
                                        </p:attrNameLst>
                                      </p:cBhvr>
                                      <p:to>
                                        <p:strVal val="visible"/>
                                      </p:to>
                                    </p:set>
                                    <p:animEffect transition="in" filter="wipe(left)">
                                      <p:cBhvr>
                                        <p:cTn id="7" dur="500"/>
                                        <p:tgtEl>
                                          <p:spTgt spid="880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067"/>
                                        </p:tgtEl>
                                        <p:attrNameLst>
                                          <p:attrName>style.visibility</p:attrName>
                                        </p:attrNameLst>
                                      </p:cBhvr>
                                      <p:to>
                                        <p:strVal val="visible"/>
                                      </p:to>
                                    </p:set>
                                    <p:animEffect transition="in" filter="wipe(left)">
                                      <p:cBhvr>
                                        <p:cTn id="12" dur="500"/>
                                        <p:tgtEl>
                                          <p:spTgt spid="88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p:bldP spid="8806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2"/>
          <p:cNvSpPr>
            <a:spLocks noChangeArrowheads="1"/>
          </p:cNvSpPr>
          <p:nvPr/>
        </p:nvSpPr>
        <p:spPr bwMode="auto">
          <a:xfrm>
            <a:off x="8487492" y="1430338"/>
            <a:ext cx="2895600" cy="1735912"/>
          </a:xfrm>
          <a:prstGeom prst="can">
            <a:avLst>
              <a:gd name="adj" fmla="val 50000"/>
            </a:avLst>
          </a:prstGeom>
          <a:solidFill>
            <a:schemeClr val="accent6">
              <a:lumMod val="60000"/>
              <a:lumOff val="40000"/>
            </a:schemeClr>
          </a:solidFill>
          <a:ln>
            <a:noFill/>
          </a:ln>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dirty="0"/>
          </a:p>
        </p:txBody>
      </p:sp>
      <mc:AlternateContent xmlns:mc="http://schemas.openxmlformats.org/markup-compatibility/2006" xmlns:a14="http://schemas.microsoft.com/office/drawing/2010/main">
        <mc:Choice Requires="a14">
          <p:sp>
            <p:nvSpPr>
              <p:cNvPr id="86019" name="Text Box 3"/>
              <p:cNvSpPr txBox="1">
                <a:spLocks noChangeArrowheads="1"/>
              </p:cNvSpPr>
              <p:nvPr/>
            </p:nvSpPr>
            <p:spPr bwMode="auto">
              <a:xfrm>
                <a:off x="1700574" y="541723"/>
                <a:ext cx="993529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例：求质量为</a:t>
                </a:r>
                <a14:m>
                  <m:oMath xmlns:m="http://schemas.openxmlformats.org/officeDocument/2006/math">
                    <m:r>
                      <a:rPr lang="en-US" altLang="zh-CN" i="1">
                        <a:latin typeface="Cambria Math" panose="02040503050406030204" pitchFamily="18" charset="0"/>
                      </a:rPr>
                      <m:t>𝑚</m:t>
                    </m:r>
                  </m:oMath>
                </a14:m>
                <a:r>
                  <a:rPr lang="zh-CN" altLang="en-US" dirty="0"/>
                  <a:t>、</a:t>
                </a:r>
                <a:r>
                  <a:rPr lang="zh-CN" altLang="zh-CN" dirty="0"/>
                  <a:t>半径为</a:t>
                </a:r>
                <a14:m>
                  <m:oMath xmlns:m="http://schemas.openxmlformats.org/officeDocument/2006/math">
                    <m:r>
                      <a:rPr lang="en-US" altLang="zh-CN" b="0" i="1" smtClean="0">
                        <a:latin typeface="Cambria Math" panose="02040503050406030204" pitchFamily="18" charset="0"/>
                      </a:rPr>
                      <m:t>𝑅</m:t>
                    </m:r>
                  </m:oMath>
                </a14:m>
                <a:r>
                  <a:rPr lang="zh-CN" altLang="zh-CN" dirty="0"/>
                  <a:t>的均匀圆环的转动惯量。轴与圆环平面垂直并通过圆心。</a:t>
                </a:r>
                <a:endParaRPr lang="zh-CN" altLang="en-US" dirty="0"/>
              </a:p>
            </p:txBody>
          </p:sp>
        </mc:Choice>
        <mc:Fallback xmlns="">
          <p:sp>
            <p:nvSpPr>
              <p:cNvPr id="86019" name="Text Box 3"/>
              <p:cNvSpPr txBox="1">
                <a:spLocks noRot="1" noChangeAspect="1" noMove="1" noResize="1" noEditPoints="1" noAdjustHandles="1" noChangeArrowheads="1" noChangeShapeType="1" noTextEdit="1"/>
              </p:cNvSpPr>
              <p:nvPr/>
            </p:nvSpPr>
            <p:spPr bwMode="auto">
              <a:xfrm>
                <a:off x="1700574" y="541723"/>
                <a:ext cx="9935294" cy="946150"/>
              </a:xfrm>
              <a:prstGeom prst="rect">
                <a:avLst/>
              </a:prstGeom>
              <a:blipFill>
                <a:blip r:embed="rId3"/>
                <a:stretch>
                  <a:fillRect l="-1288" t="-7097" r="-122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020" name="Line 4"/>
          <p:cNvSpPr>
            <a:spLocks noChangeShapeType="1"/>
          </p:cNvSpPr>
          <p:nvPr/>
        </p:nvSpPr>
        <p:spPr bwMode="auto">
          <a:xfrm>
            <a:off x="9935292" y="1142188"/>
            <a:ext cx="0" cy="2196435"/>
          </a:xfrm>
          <a:prstGeom prst="line">
            <a:avLst/>
          </a:prstGeom>
          <a:noFill/>
          <a:ln w="38100">
            <a:solidFill>
              <a:srgbClr val="0000FF"/>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 name="Group 5"/>
          <p:cNvGrpSpPr>
            <a:grpSpLocks/>
          </p:cNvGrpSpPr>
          <p:nvPr/>
        </p:nvGrpSpPr>
        <p:grpSpPr bwMode="auto">
          <a:xfrm>
            <a:off x="9935292" y="1706564"/>
            <a:ext cx="1047750" cy="523875"/>
            <a:chOff x="4224" y="1374"/>
            <a:chExt cx="660" cy="330"/>
          </a:xfrm>
        </p:grpSpPr>
        <p:sp>
          <p:nvSpPr>
            <p:cNvPr id="34854" name="Line 6"/>
            <p:cNvSpPr>
              <a:spLocks noChangeShapeType="1"/>
            </p:cNvSpPr>
            <p:nvPr/>
          </p:nvSpPr>
          <p:spPr bwMode="auto">
            <a:xfrm>
              <a:off x="4224" y="1488"/>
              <a:ext cx="604" cy="216"/>
            </a:xfrm>
            <a:prstGeom prst="line">
              <a:avLst/>
            </a:prstGeom>
            <a:noFill/>
            <a:ln w="127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34855" name="Rectangle 7"/>
                <p:cNvSpPr>
                  <a:spLocks noChangeArrowheads="1"/>
                </p:cNvSpPr>
                <p:nvPr/>
              </p:nvSpPr>
              <p:spPr bwMode="auto">
                <a:xfrm>
                  <a:off x="4560" y="1374"/>
                  <a:ext cx="324" cy="33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smtClean="0">
                            <a:solidFill>
                              <a:srgbClr val="0000FF"/>
                            </a:solidFill>
                            <a:latin typeface="Cambria Math" panose="02040503050406030204" pitchFamily="18" charset="0"/>
                          </a:rPr>
                          <m:t>𝑅</m:t>
                        </m:r>
                      </m:oMath>
                    </m:oMathPara>
                  </a14:m>
                  <a:endParaRPr lang="en-US" altLang="zh-CN" b="1" i="1" dirty="0">
                    <a:solidFill>
                      <a:srgbClr val="0000FF"/>
                    </a:solidFill>
                    <a:ea typeface="楷体_GB2312" pitchFamily="49" charset="-122"/>
                  </a:endParaRPr>
                </a:p>
              </p:txBody>
            </p:sp>
          </mc:Choice>
          <mc:Fallback xmlns="">
            <p:sp>
              <p:nvSpPr>
                <p:cNvPr id="34855" name="Rectangle 7"/>
                <p:cNvSpPr>
                  <a:spLocks noRot="1" noChangeAspect="1" noMove="1" noResize="1" noEditPoints="1" noAdjustHandles="1" noChangeArrowheads="1" noChangeShapeType="1" noTextEdit="1"/>
                </p:cNvSpPr>
                <p:nvPr/>
              </p:nvSpPr>
              <p:spPr bwMode="auto">
                <a:xfrm>
                  <a:off x="4560" y="1374"/>
                  <a:ext cx="324"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8"/>
          <p:cNvGrpSpPr>
            <a:grpSpLocks/>
          </p:cNvGrpSpPr>
          <p:nvPr/>
        </p:nvGrpSpPr>
        <p:grpSpPr bwMode="auto">
          <a:xfrm>
            <a:off x="8487492" y="1430338"/>
            <a:ext cx="2895600" cy="914400"/>
            <a:chOff x="3312" y="1200"/>
            <a:chExt cx="1824" cy="576"/>
          </a:xfrm>
        </p:grpSpPr>
        <p:sp>
          <p:nvSpPr>
            <p:cNvPr id="34852" name="Oval 9"/>
            <p:cNvSpPr>
              <a:spLocks noChangeArrowheads="1"/>
            </p:cNvSpPr>
            <p:nvPr/>
          </p:nvSpPr>
          <p:spPr bwMode="auto">
            <a:xfrm>
              <a:off x="3312" y="1200"/>
              <a:ext cx="1824" cy="576"/>
            </a:xfrm>
            <a:prstGeom prst="ellipse">
              <a:avLst/>
            </a:prstGeom>
            <a:noFill/>
            <a:ln w="762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dirty="0">
                <a:solidFill>
                  <a:srgbClr val="0000FF"/>
                </a:solidFill>
              </a:endParaRPr>
            </a:p>
          </p:txBody>
        </p:sp>
        <mc:AlternateContent xmlns:mc="http://schemas.openxmlformats.org/markup-compatibility/2006" xmlns:a14="http://schemas.microsoft.com/office/drawing/2010/main">
          <mc:Choice Requires="a14">
            <p:sp>
              <p:nvSpPr>
                <p:cNvPr id="34853" name="Rectangle 10"/>
                <p:cNvSpPr>
                  <a:spLocks noChangeArrowheads="1"/>
                </p:cNvSpPr>
                <p:nvPr/>
              </p:nvSpPr>
              <p:spPr bwMode="auto">
                <a:xfrm>
                  <a:off x="3936" y="1374"/>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𝑂</m:t>
                        </m:r>
                      </m:oMath>
                    </m:oMathPara>
                  </a14:m>
                  <a:endParaRPr lang="en-US" altLang="zh-CN" b="1" i="1" dirty="0">
                    <a:solidFill>
                      <a:srgbClr val="0000FF"/>
                    </a:solidFill>
                    <a:ea typeface="楷体_GB2312" pitchFamily="49" charset="-122"/>
                  </a:endParaRPr>
                </a:p>
              </p:txBody>
            </p:sp>
          </mc:Choice>
          <mc:Fallback xmlns="">
            <p:sp>
              <p:nvSpPr>
                <p:cNvPr id="34853" name="Rectangle 10"/>
                <p:cNvSpPr>
                  <a:spLocks noRot="1" noChangeAspect="1" noMove="1" noResize="1" noEditPoints="1" noAdjustHandles="1" noChangeArrowheads="1" noChangeShapeType="1" noTextEdit="1"/>
                </p:cNvSpPr>
                <p:nvPr/>
              </p:nvSpPr>
              <p:spPr bwMode="auto">
                <a:xfrm>
                  <a:off x="3936" y="1374"/>
                  <a:ext cx="331"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86027" name="Text Box 11"/>
          <p:cNvSpPr txBox="1">
            <a:spLocks noChangeArrowheads="1"/>
          </p:cNvSpPr>
          <p:nvPr/>
        </p:nvSpPr>
        <p:spPr bwMode="auto">
          <a:xfrm>
            <a:off x="1700574" y="1591061"/>
            <a:ext cx="104812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a:t>
            </a:r>
          </a:p>
        </p:txBody>
      </p:sp>
      <mc:AlternateContent xmlns:mc="http://schemas.openxmlformats.org/markup-compatibility/2006" xmlns:a14="http://schemas.microsoft.com/office/drawing/2010/main">
        <mc:Choice Requires="a14">
          <p:sp>
            <p:nvSpPr>
              <p:cNvPr id="86029" name="Text Box 13"/>
              <p:cNvSpPr txBox="1">
                <a:spLocks noChangeArrowheads="1"/>
              </p:cNvSpPr>
              <p:nvPr/>
            </p:nvSpPr>
            <p:spPr bwMode="auto">
              <a:xfrm>
                <a:off x="1700574" y="2425310"/>
                <a:ext cx="6061162"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14:m>
                  <m:oMath xmlns:m="http://schemas.openxmlformats.org/officeDocument/2006/math">
                    <m:r>
                      <a:rPr lang="en-US" altLang="zh-CN" i="1">
                        <a:latin typeface="Cambria Math" panose="02040503050406030204" pitchFamily="18" charset="0"/>
                      </a:rPr>
                      <m:t>𝐼</m:t>
                    </m:r>
                  </m:oMath>
                </a14:m>
                <a:r>
                  <a:rPr lang="zh-CN" altLang="zh-CN" dirty="0"/>
                  <a:t>是可加的，所以若为薄圆筒（不计厚度）结果相同。</a:t>
                </a:r>
                <a:endParaRPr lang="zh-CN" altLang="en-US" dirty="0"/>
              </a:p>
            </p:txBody>
          </p:sp>
        </mc:Choice>
        <mc:Fallback xmlns="">
          <p:sp>
            <p:nvSpPr>
              <p:cNvPr id="86029" name="Text Box 13"/>
              <p:cNvSpPr txBox="1">
                <a:spLocks noRot="1" noChangeAspect="1" noMove="1" noResize="1" noEditPoints="1" noAdjustHandles="1" noChangeArrowheads="1" noChangeShapeType="1" noTextEdit="1"/>
              </p:cNvSpPr>
              <p:nvPr/>
            </p:nvSpPr>
            <p:spPr bwMode="auto">
              <a:xfrm>
                <a:off x="1700574" y="2425310"/>
                <a:ext cx="6061162" cy="946150"/>
              </a:xfrm>
              <a:prstGeom prst="rect">
                <a:avLst/>
              </a:prstGeom>
              <a:blipFill>
                <a:blip r:embed="rId6"/>
                <a:stretch>
                  <a:fillRect l="-2113" t="-7097" r="-201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030" name="Text Box 14"/>
              <p:cNvSpPr txBox="1">
                <a:spLocks noChangeArrowheads="1"/>
              </p:cNvSpPr>
              <p:nvPr/>
            </p:nvSpPr>
            <p:spPr bwMode="auto">
              <a:xfrm>
                <a:off x="1700574" y="3571366"/>
                <a:ext cx="993529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例：求质量为</a:t>
                </a:r>
                <a14:m>
                  <m:oMath xmlns:m="http://schemas.openxmlformats.org/officeDocument/2006/math">
                    <m:r>
                      <a:rPr lang="en-US" altLang="zh-CN" i="1">
                        <a:latin typeface="Cambria Math" panose="02040503050406030204" pitchFamily="18" charset="0"/>
                      </a:rPr>
                      <m:t>𝑚</m:t>
                    </m:r>
                  </m:oMath>
                </a14:m>
                <a:r>
                  <a:rPr lang="zh-CN" altLang="en-US" dirty="0"/>
                  <a:t>、</a:t>
                </a:r>
                <a:r>
                  <a:rPr lang="zh-CN" altLang="zh-CN" dirty="0"/>
                  <a:t>半径为</a:t>
                </a:r>
                <a14:m>
                  <m:oMath xmlns:m="http://schemas.openxmlformats.org/officeDocument/2006/math">
                    <m:r>
                      <a:rPr lang="en-US" altLang="zh-CN" i="1">
                        <a:latin typeface="Cambria Math" panose="02040503050406030204" pitchFamily="18" charset="0"/>
                      </a:rPr>
                      <m:t>𝑅</m:t>
                    </m:r>
                  </m:oMath>
                </a14:m>
                <a:r>
                  <a:rPr lang="zh-CN" altLang="en-US" dirty="0"/>
                  <a:t>、</a:t>
                </a:r>
                <a:r>
                  <a:rPr lang="zh-CN" altLang="zh-CN" dirty="0"/>
                  <a:t>厚为</a:t>
                </a:r>
                <a14:m>
                  <m:oMath xmlns:m="http://schemas.openxmlformats.org/officeDocument/2006/math">
                    <m:r>
                      <a:rPr lang="en-US" altLang="zh-CN" b="0" i="1" smtClean="0">
                        <a:latin typeface="Cambria Math" panose="02040503050406030204" pitchFamily="18" charset="0"/>
                      </a:rPr>
                      <m:t>𝑙</m:t>
                    </m:r>
                  </m:oMath>
                </a14:m>
                <a:r>
                  <a:rPr lang="zh-CN" altLang="zh-CN" dirty="0"/>
                  <a:t>的均匀圆盘的转动惯量。轴与盘平面垂直并通过盘心。</a:t>
                </a:r>
                <a:endParaRPr lang="zh-CN" altLang="en-US" dirty="0"/>
              </a:p>
            </p:txBody>
          </p:sp>
        </mc:Choice>
        <mc:Fallback xmlns="">
          <p:sp>
            <p:nvSpPr>
              <p:cNvPr id="86030" name="Text Box 14"/>
              <p:cNvSpPr txBox="1">
                <a:spLocks noRot="1" noChangeAspect="1" noMove="1" noResize="1" noEditPoints="1" noAdjustHandles="1" noChangeArrowheads="1" noChangeShapeType="1" noTextEdit="1"/>
              </p:cNvSpPr>
              <p:nvPr/>
            </p:nvSpPr>
            <p:spPr bwMode="auto">
              <a:xfrm>
                <a:off x="1700574" y="3571366"/>
                <a:ext cx="9935294" cy="946150"/>
              </a:xfrm>
              <a:prstGeom prst="rect">
                <a:avLst/>
              </a:prstGeom>
              <a:blipFill>
                <a:blip r:embed="rId7"/>
                <a:stretch>
                  <a:fillRect l="-1288" t="-7097" r="-122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031" name="Text Box 15"/>
              <p:cNvSpPr txBox="1">
                <a:spLocks noChangeArrowheads="1"/>
              </p:cNvSpPr>
              <p:nvPr/>
            </p:nvSpPr>
            <p:spPr bwMode="auto">
              <a:xfrm>
                <a:off x="1700574" y="4574046"/>
                <a:ext cx="535940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解：取半径为</a:t>
                </a:r>
                <a14:m>
                  <m:oMath xmlns:m="http://schemas.openxmlformats.org/officeDocument/2006/math">
                    <m:r>
                      <a:rPr lang="en-US" altLang="zh-CN" i="1">
                        <a:latin typeface="Cambria Math" panose="02040503050406030204" pitchFamily="18" charset="0"/>
                      </a:rPr>
                      <m:t>𝑟</m:t>
                    </m:r>
                  </m:oMath>
                </a14:m>
                <a:r>
                  <a:rPr lang="zh-CN" altLang="en-US" dirty="0"/>
                  <a:t>宽为</a:t>
                </a:r>
                <a14:m>
                  <m:oMath xmlns:m="http://schemas.openxmlformats.org/officeDocument/2006/math">
                    <m:r>
                      <a:rPr lang="en-US" altLang="zh-CN" i="1">
                        <a:latin typeface="Cambria Math" panose="02040503050406030204" pitchFamily="18" charset="0"/>
                      </a:rPr>
                      <m:t>𝑑</m:t>
                    </m:r>
                    <m:r>
                      <a:rPr lang="en-US" altLang="zh-CN" b="0" i="1" smtClean="0">
                        <a:latin typeface="Cambria Math" panose="02040503050406030204" pitchFamily="18" charset="0"/>
                      </a:rPr>
                      <m:t>𝑟</m:t>
                    </m:r>
                  </m:oMath>
                </a14:m>
                <a:r>
                  <a:rPr lang="zh-CN" altLang="zh-CN" dirty="0"/>
                  <a:t>的薄圆环</a:t>
                </a:r>
                <a:endParaRPr lang="en-US" altLang="zh-CN" dirty="0"/>
              </a:p>
            </p:txBody>
          </p:sp>
        </mc:Choice>
        <mc:Fallback xmlns="">
          <p:sp>
            <p:nvSpPr>
              <p:cNvPr id="86031" name="Text Box 15"/>
              <p:cNvSpPr txBox="1">
                <a:spLocks noRot="1" noChangeAspect="1" noMove="1" noResize="1" noEditPoints="1" noAdjustHandles="1" noChangeArrowheads="1" noChangeShapeType="1" noTextEdit="1"/>
              </p:cNvSpPr>
              <p:nvPr/>
            </p:nvSpPr>
            <p:spPr bwMode="auto">
              <a:xfrm>
                <a:off x="1700574" y="4574046"/>
                <a:ext cx="5359401" cy="523220"/>
              </a:xfrm>
              <a:prstGeom prst="rect">
                <a:avLst/>
              </a:prstGeom>
              <a:blipFill>
                <a:blip r:embed="rId8"/>
                <a:stretch>
                  <a:fillRect l="-2389" t="-11628"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16"/>
          <p:cNvGrpSpPr>
            <a:grpSpLocks/>
          </p:cNvGrpSpPr>
          <p:nvPr/>
        </p:nvGrpSpPr>
        <p:grpSpPr bwMode="auto">
          <a:xfrm>
            <a:off x="8131893" y="4445000"/>
            <a:ext cx="3438525" cy="2038350"/>
            <a:chOff x="3396" y="2880"/>
            <a:chExt cx="2166" cy="1284"/>
          </a:xfrm>
        </p:grpSpPr>
        <p:grpSp>
          <p:nvGrpSpPr>
            <p:cNvPr id="34836" name="Group 17"/>
            <p:cNvGrpSpPr>
              <a:grpSpLocks/>
            </p:cNvGrpSpPr>
            <p:nvPr/>
          </p:nvGrpSpPr>
          <p:grpSpPr bwMode="auto">
            <a:xfrm>
              <a:off x="3396" y="2880"/>
              <a:ext cx="2166" cy="1284"/>
              <a:chOff x="3396" y="2880"/>
              <a:chExt cx="2166" cy="1284"/>
            </a:xfrm>
          </p:grpSpPr>
          <p:grpSp>
            <p:nvGrpSpPr>
              <p:cNvPr id="34838" name="Group 18"/>
              <p:cNvGrpSpPr>
                <a:grpSpLocks/>
              </p:cNvGrpSpPr>
              <p:nvPr/>
            </p:nvGrpSpPr>
            <p:grpSpPr bwMode="auto">
              <a:xfrm>
                <a:off x="3396" y="2880"/>
                <a:ext cx="2166" cy="1284"/>
                <a:chOff x="3396" y="2880"/>
                <a:chExt cx="2166" cy="1284"/>
              </a:xfrm>
            </p:grpSpPr>
            <p:grpSp>
              <p:nvGrpSpPr>
                <p:cNvPr id="34840" name="Group 19"/>
                <p:cNvGrpSpPr>
                  <a:grpSpLocks/>
                </p:cNvGrpSpPr>
                <p:nvPr/>
              </p:nvGrpSpPr>
              <p:grpSpPr bwMode="auto">
                <a:xfrm>
                  <a:off x="3396" y="2880"/>
                  <a:ext cx="2166" cy="1284"/>
                  <a:chOff x="3396" y="2880"/>
                  <a:chExt cx="2166" cy="1284"/>
                </a:xfrm>
              </p:grpSpPr>
              <p:grpSp>
                <p:nvGrpSpPr>
                  <p:cNvPr id="34842" name="Group 20"/>
                  <p:cNvGrpSpPr>
                    <a:grpSpLocks/>
                  </p:cNvGrpSpPr>
                  <p:nvPr/>
                </p:nvGrpSpPr>
                <p:grpSpPr bwMode="auto">
                  <a:xfrm>
                    <a:off x="3396" y="2880"/>
                    <a:ext cx="2166" cy="1284"/>
                    <a:chOff x="3396" y="2880"/>
                    <a:chExt cx="2166" cy="1284"/>
                  </a:xfrm>
                </p:grpSpPr>
                <p:grpSp>
                  <p:nvGrpSpPr>
                    <p:cNvPr id="34844" name="Group 21"/>
                    <p:cNvGrpSpPr>
                      <a:grpSpLocks/>
                    </p:cNvGrpSpPr>
                    <p:nvPr/>
                  </p:nvGrpSpPr>
                  <p:grpSpPr bwMode="auto">
                    <a:xfrm>
                      <a:off x="3396" y="2880"/>
                      <a:ext cx="2166" cy="1284"/>
                      <a:chOff x="3396" y="2880"/>
                      <a:chExt cx="2166" cy="1284"/>
                    </a:xfrm>
                  </p:grpSpPr>
                  <p:grpSp>
                    <p:nvGrpSpPr>
                      <p:cNvPr id="34846" name="Group 22"/>
                      <p:cNvGrpSpPr>
                        <a:grpSpLocks/>
                      </p:cNvGrpSpPr>
                      <p:nvPr/>
                    </p:nvGrpSpPr>
                    <p:grpSpPr bwMode="auto">
                      <a:xfrm>
                        <a:off x="3396" y="2880"/>
                        <a:ext cx="2166" cy="1284"/>
                        <a:chOff x="3396" y="2880"/>
                        <a:chExt cx="2166" cy="1284"/>
                      </a:xfrm>
                    </p:grpSpPr>
                    <mc:AlternateContent xmlns:mc="http://schemas.openxmlformats.org/markup-compatibility/2006" xmlns:a14="http://schemas.microsoft.com/office/drawing/2010/main">
                      <mc:Choice Requires="a14">
                        <p:graphicFrame>
                          <p:nvGraphicFramePr>
                            <p:cNvPr id="34850" name="Object 23"/>
                            <p:cNvGraphicFramePr>
                              <a:graphicFrameLocks noChangeAspect="1"/>
                            </p:cNvGraphicFramePr>
                            <p:nvPr/>
                          </p:nvGraphicFramePr>
                          <p:xfrm>
                            <a:off x="3600" y="2880"/>
                            <a:ext cx="1962" cy="1284"/>
                          </p:xfrm>
                          <a:graphic>
                            <a:graphicData uri="http://schemas.openxmlformats.org/presentationml/2006/ole">
                              <mc:AlternateContent>
                                <mc:Choice xmlns:v="urn:schemas-microsoft-com:vml" Requires="v">
                                  <p:oleObj spid="_x0000_s16602" name="BMP 图象" r:id="rId9" imgW="3115110" imgH="2038095" progId="Paint.Picture">
                                    <p:embed/>
                                  </p:oleObj>
                                </mc:Choice>
                                <mc:Fallback>
                                  <p:oleObj name="BMP 图象" r:id="rId9" imgW="3115110" imgH="2038095" progId="Paint.Picture">
                                    <p:embed/>
                                    <p:pic>
                                      <p:nvPicPr>
                                        <p:cNvPr id="34850" name="Object 23"/>
                                        <p:cNvPicPr>
                                          <a:picLocks noChangeAspect="1" noChangeArrowheads="1"/>
                                        </p:cNvPicPr>
                                        <p:nvPr/>
                                      </p:nvPicPr>
                                      <p:blipFill>
                                        <a:blip r:embed="rId10">
                                          <a:extLst>
                                            <a:ext uri="{28A0092B-C50C-407E-A947-70E740481C1C}">
                                              <a14:useLocalDpi val="0"/>
                                            </a:ext>
                                          </a:extLst>
                                        </a:blip>
                                        <a:srcRect/>
                                        <a:stretch>
                                          <a:fillRect/>
                                        </a:stretch>
                                      </p:blipFill>
                                      <p:spPr bwMode="auto">
                                        <a:xfrm>
                                          <a:off x="3600" y="2880"/>
                                          <a:ext cx="1962" cy="12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34850" name="Object 23"/>
                            <p:cNvGraphicFramePr>
                              <a:graphicFrameLocks noChangeAspect="1"/>
                            </p:cNvGraphicFramePr>
                            <p:nvPr/>
                          </p:nvGraphicFramePr>
                          <p:xfrm>
                            <a:off x="3600" y="2880"/>
                            <a:ext cx="1962" cy="1284"/>
                          </p:xfrm>
                          <a:graphic>
                            <a:graphicData uri="http://schemas.openxmlformats.org/presentationml/2006/ole">
                              <mc:AlternateContent>
                                <mc:Choice xmlns:v="urn:schemas-microsoft-com:vml" Requires="v">
                                  <p:oleObj spid="_x0000_s16593" name="BMP 图象" r:id="rId11" imgW="3115110" imgH="2038095" progId="Paint.Picture">
                                    <p:embed/>
                                  </p:oleObj>
                                </mc:Choice>
                                <mc:Fallback>
                                  <p:oleObj name="BMP 图象" r:id="rId11" imgW="3115110" imgH="2038095" progId="Paint.Picture">
                                    <p:embed/>
                                    <p:pic>
                                      <p:nvPicPr>
                                        <p:cNvPr id="34850"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 y="2880"/>
                                          <a:ext cx="1962" cy="1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34851" name="Text Box 24"/>
                            <p:cNvSpPr txBox="1">
                              <a:spLocks noChangeArrowheads="1"/>
                            </p:cNvSpPr>
                            <p:nvPr/>
                          </p:nvSpPr>
                          <p:spPr bwMode="auto">
                            <a:xfrm>
                              <a:off x="3396" y="3455"/>
                              <a:ext cx="240"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a:solidFill>
                                          <a:srgbClr val="0000FF"/>
                                        </a:solidFill>
                                        <a:latin typeface="Cambria Math" panose="02040503050406030204" pitchFamily="18" charset="0"/>
                                        <a:ea typeface="Cambria Math" panose="02040503050406030204" pitchFamily="18" charset="0"/>
                                      </a:rPr>
                                      <m:t>𝒍</m:t>
                                    </m:r>
                                  </m:oMath>
                                </m:oMathPara>
                              </a14:m>
                              <a:endParaRPr lang="en-US" altLang="zh-CN" b="1" i="1" dirty="0">
                                <a:solidFill>
                                  <a:srgbClr val="0000FF"/>
                                </a:solidFill>
                                <a:ea typeface="楷体_GB2312" pitchFamily="49" charset="-122"/>
                              </a:endParaRPr>
                            </a:p>
                          </p:txBody>
                        </p:sp>
                      </mc:Choice>
                      <mc:Fallback xmlns="">
                        <p:sp>
                          <p:nvSpPr>
                            <p:cNvPr id="34851" name="Text Box 24"/>
                            <p:cNvSpPr txBox="1">
                              <a:spLocks noRot="1" noChangeAspect="1" noMove="1" noResize="1" noEditPoints="1" noAdjustHandles="1" noChangeArrowheads="1" noChangeShapeType="1" noTextEdit="1"/>
                            </p:cNvSpPr>
                            <p:nvPr/>
                          </p:nvSpPr>
                          <p:spPr bwMode="auto">
                            <a:xfrm>
                              <a:off x="3396" y="3455"/>
                              <a:ext cx="240" cy="327"/>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4847" name="Line 25"/>
                      <p:cNvSpPr>
                        <a:spLocks noChangeShapeType="1"/>
                      </p:cNvSpPr>
                      <p:nvPr/>
                    </p:nvSpPr>
                    <p:spPr bwMode="auto">
                      <a:xfrm flipH="1" flipV="1">
                        <a:off x="3792" y="3408"/>
                        <a:ext cx="768" cy="144"/>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8" name="Line 26"/>
                      <p:cNvSpPr>
                        <a:spLocks noChangeShapeType="1"/>
                      </p:cNvSpPr>
                      <p:nvPr/>
                    </p:nvSpPr>
                    <p:spPr bwMode="auto">
                      <a:xfrm flipV="1">
                        <a:off x="4560" y="3408"/>
                        <a:ext cx="192" cy="144"/>
                      </a:xfrm>
                      <a:prstGeom prst="line">
                        <a:avLst/>
                      </a:prstGeom>
                      <a:noFill/>
                      <a:ln w="57150">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849" name="Oval 27"/>
                      <p:cNvSpPr>
                        <a:spLocks noChangeArrowheads="1"/>
                      </p:cNvSpPr>
                      <p:nvPr/>
                    </p:nvSpPr>
                    <p:spPr bwMode="auto">
                      <a:xfrm>
                        <a:off x="4080" y="3456"/>
                        <a:ext cx="912"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mc:AlternateContent xmlns:mc="http://schemas.openxmlformats.org/markup-compatibility/2006" xmlns:a14="http://schemas.microsoft.com/office/drawing/2010/main">
                  <mc:Choice Requires="a14">
                    <p:sp>
                      <p:nvSpPr>
                        <p:cNvPr id="34845" name="Text Box 28"/>
                        <p:cNvSpPr txBox="1">
                          <a:spLocks noChangeArrowheads="1"/>
                        </p:cNvSpPr>
                        <p:nvPr/>
                      </p:nvSpPr>
                      <p:spPr bwMode="auto">
                        <a:xfrm>
                          <a:off x="4368" y="3504"/>
                          <a:ext cx="240"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𝑶</m:t>
                                </m:r>
                              </m:oMath>
                            </m:oMathPara>
                          </a14:m>
                          <a:endParaRPr lang="en-US" altLang="zh-CN" b="1" dirty="0">
                            <a:solidFill>
                              <a:srgbClr val="0000FF"/>
                            </a:solidFill>
                            <a:ea typeface="楷体_GB2312" pitchFamily="49" charset="-122"/>
                          </a:endParaRPr>
                        </a:p>
                      </p:txBody>
                    </p:sp>
                  </mc:Choice>
                  <mc:Fallback xmlns="">
                    <p:sp>
                      <p:nvSpPr>
                        <p:cNvPr id="34845" name="Text Box 28"/>
                        <p:cNvSpPr txBox="1">
                          <a:spLocks noRot="1" noChangeAspect="1" noMove="1" noResize="1" noEditPoints="1" noAdjustHandles="1" noChangeArrowheads="1" noChangeShapeType="1" noTextEdit="1"/>
                        </p:cNvSpPr>
                        <p:nvPr/>
                      </p:nvSpPr>
                      <p:spPr bwMode="auto">
                        <a:xfrm>
                          <a:off x="4368" y="3504"/>
                          <a:ext cx="240" cy="327"/>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843" name="Text Box 29"/>
                      <p:cNvSpPr txBox="1">
                        <a:spLocks noChangeArrowheads="1"/>
                      </p:cNvSpPr>
                      <p:nvPr/>
                    </p:nvSpPr>
                    <p:spPr bwMode="auto">
                      <a:xfrm>
                        <a:off x="4032" y="3264"/>
                        <a:ext cx="336"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𝑹</m:t>
                              </m:r>
                            </m:oMath>
                          </m:oMathPara>
                        </a14:m>
                        <a:endParaRPr lang="en-US" altLang="zh-CN" b="1" dirty="0">
                          <a:solidFill>
                            <a:srgbClr val="0000FF"/>
                          </a:solidFill>
                          <a:ea typeface="楷体_GB2312" pitchFamily="49" charset="-122"/>
                        </a:endParaRPr>
                      </a:p>
                    </p:txBody>
                  </p:sp>
                </mc:Choice>
                <mc:Fallback xmlns="">
                  <p:sp>
                    <p:nvSpPr>
                      <p:cNvPr id="34843" name="Text Box 29"/>
                      <p:cNvSpPr txBox="1">
                        <a:spLocks noRot="1" noChangeAspect="1" noMove="1" noResize="1" noEditPoints="1" noAdjustHandles="1" noChangeArrowheads="1" noChangeShapeType="1" noTextEdit="1"/>
                      </p:cNvSpPr>
                      <p:nvPr/>
                    </p:nvSpPr>
                    <p:spPr bwMode="auto">
                      <a:xfrm>
                        <a:off x="4032" y="3264"/>
                        <a:ext cx="336" cy="327"/>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841" name="Text Box 30"/>
                    <p:cNvSpPr txBox="1">
                      <a:spLocks noChangeArrowheads="1"/>
                    </p:cNvSpPr>
                    <p:nvPr/>
                  </p:nvSpPr>
                  <p:spPr bwMode="auto">
                    <a:xfrm>
                      <a:off x="4608" y="3360"/>
                      <a:ext cx="288"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𝒓</m:t>
                            </m:r>
                          </m:oMath>
                        </m:oMathPara>
                      </a14:m>
                      <a:endParaRPr lang="en-US" altLang="zh-CN" b="1" dirty="0">
                        <a:solidFill>
                          <a:srgbClr val="0000FF"/>
                        </a:solidFill>
                        <a:ea typeface="楷体_GB2312" pitchFamily="49" charset="-122"/>
                      </a:endParaRPr>
                    </a:p>
                  </p:txBody>
                </p:sp>
              </mc:Choice>
              <mc:Fallback xmlns="">
                <p:sp>
                  <p:nvSpPr>
                    <p:cNvPr id="34841" name="Text Box 30"/>
                    <p:cNvSpPr txBox="1">
                      <a:spLocks noRot="1" noChangeAspect="1" noMove="1" noResize="1" noEditPoints="1" noAdjustHandles="1" noChangeArrowheads="1" noChangeShapeType="1" noTextEdit="1"/>
                    </p:cNvSpPr>
                    <p:nvPr/>
                  </p:nvSpPr>
                  <p:spPr bwMode="auto">
                    <a:xfrm>
                      <a:off x="4608" y="3360"/>
                      <a:ext cx="288" cy="327"/>
                    </a:xfrm>
                    <a:prstGeom prst="rect">
                      <a:avLst/>
                    </a:prstGeom>
                    <a:blipFill>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4839" name="Line 31"/>
              <p:cNvSpPr>
                <a:spLocks noChangeShapeType="1"/>
              </p:cNvSpPr>
              <p:nvPr/>
            </p:nvSpPr>
            <p:spPr bwMode="auto">
              <a:xfrm>
                <a:off x="4992" y="3552"/>
                <a:ext cx="144" cy="0"/>
              </a:xfrm>
              <a:prstGeom prst="line">
                <a:avLst/>
              </a:prstGeom>
              <a:noFill/>
              <a:ln w="12700">
                <a:solidFill>
                  <a:srgbClr val="6633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34837" name="Text Box 32"/>
                <p:cNvSpPr txBox="1">
                  <a:spLocks noChangeArrowheads="1"/>
                </p:cNvSpPr>
                <p:nvPr/>
              </p:nvSpPr>
              <p:spPr bwMode="auto">
                <a:xfrm>
                  <a:off x="4871" y="3257"/>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1" i="1" smtClean="0">
                            <a:solidFill>
                              <a:srgbClr val="0000FF"/>
                            </a:solidFill>
                            <a:latin typeface="Cambria Math" panose="02040503050406030204" pitchFamily="18" charset="0"/>
                          </a:rPr>
                          <m:t>𝒅𝒓</m:t>
                        </m:r>
                      </m:oMath>
                    </m:oMathPara>
                  </a14:m>
                  <a:endParaRPr lang="en-US" altLang="zh-CN" b="1" dirty="0">
                    <a:solidFill>
                      <a:srgbClr val="0000FF"/>
                    </a:solidFill>
                    <a:ea typeface="楷体_GB2312" pitchFamily="49" charset="-122"/>
                  </a:endParaRPr>
                </a:p>
              </p:txBody>
            </p:sp>
          </mc:Choice>
          <mc:Fallback xmlns="">
            <p:sp>
              <p:nvSpPr>
                <p:cNvPr id="34837" name="Text Box 32"/>
                <p:cNvSpPr txBox="1">
                  <a:spLocks noRot="1" noChangeAspect="1" noMove="1" noResize="1" noEditPoints="1" noAdjustHandles="1" noChangeArrowheads="1" noChangeShapeType="1" noTextEdit="1"/>
                </p:cNvSpPr>
                <p:nvPr/>
              </p:nvSpPr>
              <p:spPr bwMode="auto">
                <a:xfrm>
                  <a:off x="4871" y="3257"/>
                  <a:ext cx="432" cy="327"/>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1" name="Group 35"/>
          <p:cNvGrpSpPr>
            <a:grpSpLocks/>
          </p:cNvGrpSpPr>
          <p:nvPr/>
        </p:nvGrpSpPr>
        <p:grpSpPr bwMode="auto">
          <a:xfrm>
            <a:off x="10792542" y="2135188"/>
            <a:ext cx="790575" cy="571499"/>
            <a:chOff x="4800" y="1680"/>
            <a:chExt cx="498" cy="360"/>
          </a:xfrm>
        </p:grpSpPr>
        <mc:AlternateContent xmlns:mc="http://schemas.openxmlformats.org/markup-compatibility/2006" xmlns:a14="http://schemas.microsoft.com/office/drawing/2010/main">
          <mc:Choice Requires="a14">
            <p:sp>
              <p:nvSpPr>
                <p:cNvPr id="34834" name="Rectangle 36"/>
                <p:cNvSpPr>
                  <a:spLocks noChangeArrowheads="1"/>
                </p:cNvSpPr>
                <p:nvPr/>
              </p:nvSpPr>
              <p:spPr bwMode="auto">
                <a:xfrm>
                  <a:off x="4800" y="1710"/>
                  <a:ext cx="49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solidFill>
                              <a:srgbClr val="0000FF"/>
                            </a:solidFill>
                            <a:latin typeface="Cambria Math" panose="02040503050406030204" pitchFamily="18" charset="0"/>
                          </a:rPr>
                          <m:t>𝑑𝑚</m:t>
                        </m:r>
                      </m:oMath>
                    </m:oMathPara>
                  </a14:m>
                  <a:endParaRPr lang="en-US" altLang="zh-CN" b="1" i="1" dirty="0">
                    <a:solidFill>
                      <a:srgbClr val="0000FF"/>
                    </a:solidFill>
                    <a:ea typeface="楷体_GB2312" pitchFamily="49" charset="-122"/>
                  </a:endParaRPr>
                </a:p>
              </p:txBody>
            </p:sp>
          </mc:Choice>
          <mc:Fallback xmlns="">
            <p:sp>
              <p:nvSpPr>
                <p:cNvPr id="34834" name="Rectangle 36"/>
                <p:cNvSpPr>
                  <a:spLocks noRot="1" noChangeAspect="1" noMove="1" noResize="1" noEditPoints="1" noAdjustHandles="1" noChangeArrowheads="1" noChangeShapeType="1" noTextEdit="1"/>
                </p:cNvSpPr>
                <p:nvPr/>
              </p:nvSpPr>
              <p:spPr bwMode="auto">
                <a:xfrm>
                  <a:off x="4800" y="1710"/>
                  <a:ext cx="498" cy="330"/>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835" name="Freeform 37"/>
            <p:cNvSpPr>
              <a:spLocks/>
            </p:cNvSpPr>
            <p:nvPr/>
          </p:nvSpPr>
          <p:spPr bwMode="auto">
            <a:xfrm rot="579815">
              <a:off x="4800" y="1680"/>
              <a:ext cx="192" cy="96"/>
            </a:xfrm>
            <a:custGeom>
              <a:avLst/>
              <a:gdLst>
                <a:gd name="T0" fmla="*/ 0 w 192"/>
                <a:gd name="T1" fmla="*/ 96 h 96"/>
                <a:gd name="T2" fmla="*/ 192 w 192"/>
                <a:gd name="T3" fmla="*/ 0 h 96"/>
                <a:gd name="T4" fmla="*/ 0 60000 65536"/>
                <a:gd name="T5" fmla="*/ 0 60000 65536"/>
                <a:gd name="T6" fmla="*/ 0 w 192"/>
                <a:gd name="T7" fmla="*/ 0 h 96"/>
                <a:gd name="T8" fmla="*/ 192 w 192"/>
                <a:gd name="T9" fmla="*/ 96 h 96"/>
              </a:gdLst>
              <a:ahLst/>
              <a:cxnLst>
                <a:cxn ang="T4">
                  <a:pos x="T0" y="T1"/>
                </a:cxn>
                <a:cxn ang="T5">
                  <a:pos x="T2" y="T3"/>
                </a:cxn>
              </a:cxnLst>
              <a:rect l="T6" t="T7" r="T8" b="T9"/>
              <a:pathLst>
                <a:path w="192" h="96">
                  <a:moveTo>
                    <a:pt x="0" y="96"/>
                  </a:moveTo>
                  <a:cubicBezTo>
                    <a:pt x="80" y="56"/>
                    <a:pt x="160" y="16"/>
                    <a:pt x="192" y="0"/>
                  </a:cubicBezTo>
                </a:path>
              </a:pathLst>
            </a:custGeom>
            <a:noFill/>
            <a:ln w="57150">
              <a:solidFill>
                <a:srgbClr val="CCFF99"/>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B3CD51FD-67AE-47E9-A455-EC007A0A51ED}"/>
                  </a:ext>
                </a:extLst>
              </p:cNvPr>
              <p:cNvSpPr/>
              <p:nvPr/>
            </p:nvSpPr>
            <p:spPr>
              <a:xfrm>
                <a:off x="2400192" y="1419496"/>
                <a:ext cx="2219197"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xmlns="">
          <p:sp>
            <p:nvSpPr>
              <p:cNvPr id="40" name="矩形 39">
                <a:extLst>
                  <a:ext uri="{FF2B5EF4-FFF2-40B4-BE49-F238E27FC236}">
                    <a16:creationId xmlns:a16="http://schemas.microsoft.com/office/drawing/2014/main" id="{B3CD51FD-67AE-47E9-A455-EC007A0A51ED}"/>
                  </a:ext>
                </a:extLst>
              </p:cNvPr>
              <p:cNvSpPr>
                <a:spLocks noRot="1" noChangeAspect="1" noMove="1" noResize="1" noEditPoints="1" noAdjustHandles="1" noChangeArrowheads="1" noChangeShapeType="1" noTextEdit="1"/>
              </p:cNvSpPr>
              <p:nvPr/>
            </p:nvSpPr>
            <p:spPr>
              <a:xfrm>
                <a:off x="2400192" y="1419496"/>
                <a:ext cx="2219197" cy="97565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ABA7F989-39BD-44B0-9C1A-8C2430238ED8}"/>
                  </a:ext>
                </a:extLst>
              </p:cNvPr>
              <p:cNvSpPr/>
              <p:nvPr/>
            </p:nvSpPr>
            <p:spPr>
              <a:xfrm>
                <a:off x="4427040" y="1420753"/>
                <a:ext cx="2031582" cy="97565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𝑚</m:t>
                          </m:r>
                        </m:sub>
                        <m:sup/>
                        <m:e>
                          <m:r>
                            <a:rPr lang="en-US" altLang="zh-CN" sz="2800" b="0" i="1" smtClean="0">
                              <a:solidFill>
                                <a:srgbClr val="0000FF"/>
                              </a:solidFill>
                              <a:latin typeface="Cambria Math" panose="02040503050406030204" pitchFamily="18" charset="0"/>
                              <a:ea typeface="+mn-ea"/>
                            </a:rPr>
                            <m:t>𝑑</m:t>
                          </m:r>
                          <m:r>
                            <a:rPr lang="en-US" altLang="zh-CN" sz="2800" i="1">
                              <a:solidFill>
                                <a:srgbClr val="0000FF"/>
                              </a:solidFill>
                              <a:latin typeface="Cambria Math" panose="02040503050406030204" pitchFamily="18" charset="0"/>
                            </a:rPr>
                            <m:t>𝑚</m:t>
                          </m:r>
                        </m:e>
                      </m:nary>
                    </m:oMath>
                  </m:oMathPara>
                </a14:m>
                <a:endParaRPr lang="zh-CN" altLang="en-US" sz="2800" dirty="0">
                  <a:solidFill>
                    <a:srgbClr val="0000FF"/>
                  </a:solidFill>
                  <a:latin typeface="+mn-lt"/>
                  <a:ea typeface="+mn-ea"/>
                </a:endParaRPr>
              </a:p>
            </p:txBody>
          </p:sp>
        </mc:Choice>
        <mc:Fallback xmlns="">
          <p:sp>
            <p:nvSpPr>
              <p:cNvPr id="41" name="矩形 40">
                <a:extLst>
                  <a:ext uri="{FF2B5EF4-FFF2-40B4-BE49-F238E27FC236}">
                    <a16:creationId xmlns:a16="http://schemas.microsoft.com/office/drawing/2014/main" id="{ABA7F989-39BD-44B0-9C1A-8C2430238ED8}"/>
                  </a:ext>
                </a:extLst>
              </p:cNvPr>
              <p:cNvSpPr>
                <a:spLocks noRot="1" noChangeAspect="1" noMove="1" noResize="1" noEditPoints="1" noAdjustHandles="1" noChangeArrowheads="1" noChangeShapeType="1" noTextEdit="1"/>
              </p:cNvSpPr>
              <p:nvPr/>
            </p:nvSpPr>
            <p:spPr>
              <a:xfrm>
                <a:off x="4427040" y="1420753"/>
                <a:ext cx="2031582" cy="97565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B9ED6893-10B2-4559-A74D-68041A85DE8B}"/>
                  </a:ext>
                </a:extLst>
              </p:cNvPr>
              <p:cNvSpPr/>
              <p:nvPr/>
            </p:nvSpPr>
            <p:spPr>
              <a:xfrm>
                <a:off x="6293332" y="1605793"/>
                <a:ext cx="135633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2" name="矩形 41">
                <a:extLst>
                  <a:ext uri="{FF2B5EF4-FFF2-40B4-BE49-F238E27FC236}">
                    <a16:creationId xmlns:a16="http://schemas.microsoft.com/office/drawing/2014/main" id="{B9ED6893-10B2-4559-A74D-68041A85DE8B}"/>
                  </a:ext>
                </a:extLst>
              </p:cNvPr>
              <p:cNvSpPr>
                <a:spLocks noRot="1" noChangeAspect="1" noMove="1" noResize="1" noEditPoints="1" noAdjustHandles="1" noChangeArrowheads="1" noChangeShapeType="1" noTextEdit="1"/>
              </p:cNvSpPr>
              <p:nvPr/>
            </p:nvSpPr>
            <p:spPr>
              <a:xfrm>
                <a:off x="6293332" y="1605793"/>
                <a:ext cx="1356332"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03D3A6C0-03E3-4308-8CDD-ECC7609B4531}"/>
                  </a:ext>
                </a:extLst>
              </p:cNvPr>
              <p:cNvSpPr/>
              <p:nvPr/>
            </p:nvSpPr>
            <p:spPr>
              <a:xfrm>
                <a:off x="3223916" y="5155845"/>
                <a:ext cx="30814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𝑑𝑚</m:t>
                      </m:r>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𝑟𝑑𝑟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43" name="矩形 42">
                <a:extLst>
                  <a:ext uri="{FF2B5EF4-FFF2-40B4-BE49-F238E27FC236}">
                    <a16:creationId xmlns:a16="http://schemas.microsoft.com/office/drawing/2014/main" id="{03D3A6C0-03E3-4308-8CDD-ECC7609B4531}"/>
                  </a:ext>
                </a:extLst>
              </p:cNvPr>
              <p:cNvSpPr>
                <a:spLocks noRot="1" noChangeAspect="1" noMove="1" noResize="1" noEditPoints="1" noAdjustHandles="1" noChangeArrowheads="1" noChangeShapeType="1" noTextEdit="1"/>
              </p:cNvSpPr>
              <p:nvPr/>
            </p:nvSpPr>
            <p:spPr>
              <a:xfrm>
                <a:off x="3223916" y="5155845"/>
                <a:ext cx="3081485"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84CE2939-6277-49CC-9192-1F676C1A1FFE}"/>
                  </a:ext>
                </a:extLst>
              </p:cNvPr>
              <p:cNvSpPr/>
              <p:nvPr/>
            </p:nvSpPr>
            <p:spPr>
              <a:xfrm>
                <a:off x="3223916" y="5761866"/>
                <a:ext cx="196983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𝑑𝐼</m:t>
                      </m:r>
                      <m:r>
                        <a:rPr lang="en-US" altLang="zh-CN" sz="2800" b="0" i="1">
                          <a:solidFill>
                            <a:srgbClr val="0000FF"/>
                          </a:solidFill>
                          <a:latin typeface="Cambria Math" panose="02040503050406030204" pitchFamily="18" charset="0"/>
                          <a:ea typeface="+mn-ea"/>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𝑑𝑚</m:t>
                      </m:r>
                    </m:oMath>
                  </m:oMathPara>
                </a14:m>
                <a:endParaRPr lang="zh-CN" altLang="en-US" sz="2800" dirty="0">
                  <a:solidFill>
                    <a:srgbClr val="0000FF"/>
                  </a:solidFill>
                  <a:latin typeface="+mn-lt"/>
                  <a:ea typeface="+mn-ea"/>
                </a:endParaRPr>
              </a:p>
            </p:txBody>
          </p:sp>
        </mc:Choice>
        <mc:Fallback xmlns="">
          <p:sp>
            <p:nvSpPr>
              <p:cNvPr id="44" name="矩形 43">
                <a:extLst>
                  <a:ext uri="{FF2B5EF4-FFF2-40B4-BE49-F238E27FC236}">
                    <a16:creationId xmlns:a16="http://schemas.microsoft.com/office/drawing/2014/main" id="{84CE2939-6277-49CC-9192-1F676C1A1FFE}"/>
                  </a:ext>
                </a:extLst>
              </p:cNvPr>
              <p:cNvSpPr>
                <a:spLocks noRot="1" noChangeAspect="1" noMove="1" noResize="1" noEditPoints="1" noAdjustHandles="1" noChangeArrowheads="1" noChangeShapeType="1" noTextEdit="1"/>
              </p:cNvSpPr>
              <p:nvPr/>
            </p:nvSpPr>
            <p:spPr>
              <a:xfrm>
                <a:off x="3223916" y="5761866"/>
                <a:ext cx="1969835"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58BF862C-6424-4290-8051-C7426441810A}"/>
                  </a:ext>
                </a:extLst>
              </p:cNvPr>
              <p:cNvSpPr/>
              <p:nvPr/>
            </p:nvSpPr>
            <p:spPr>
              <a:xfrm>
                <a:off x="4999066" y="5761866"/>
                <a:ext cx="265816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𝜌</m:t>
                      </m:r>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r>
                        <a:rPr lang="en-US" altLang="zh-CN" sz="2800" b="0" i="1" smtClean="0">
                          <a:solidFill>
                            <a:srgbClr val="0000FF"/>
                          </a:solidFill>
                          <a:latin typeface="Cambria Math" panose="02040503050406030204" pitchFamily="18" charset="0"/>
                        </a:rPr>
                        <m:t>𝑑𝑟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45" name="矩形 44">
                <a:extLst>
                  <a:ext uri="{FF2B5EF4-FFF2-40B4-BE49-F238E27FC236}">
                    <a16:creationId xmlns:a16="http://schemas.microsoft.com/office/drawing/2014/main" id="{58BF862C-6424-4290-8051-C7426441810A}"/>
                  </a:ext>
                </a:extLst>
              </p:cNvPr>
              <p:cNvSpPr>
                <a:spLocks noRot="1" noChangeAspect="1" noMove="1" noResize="1" noEditPoints="1" noAdjustHandles="1" noChangeArrowheads="1" noChangeShapeType="1" noTextEdit="1"/>
              </p:cNvSpPr>
              <p:nvPr/>
            </p:nvSpPr>
            <p:spPr>
              <a:xfrm>
                <a:off x="4999066" y="5761866"/>
                <a:ext cx="2658164"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7713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86019">
                                            <p:txEl>
                                              <p:pRg st="0" end="0"/>
                                            </p:txEl>
                                          </p:spTgt>
                                        </p:tgtEl>
                                        <p:attrNameLst>
                                          <p:attrName>style.visibility</p:attrName>
                                        </p:attrNameLst>
                                      </p:cBhvr>
                                      <p:to>
                                        <p:strVal val="visible"/>
                                      </p:to>
                                    </p:set>
                                    <p:animEffect transition="in" filter="wipe(up)">
                                      <p:cBhvr>
                                        <p:cTn id="7" dur="75"/>
                                        <p:tgtEl>
                                          <p:spTgt spid="860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ou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86020"/>
                                        </p:tgtEl>
                                        <p:attrNameLst>
                                          <p:attrName>style.visibility</p:attrName>
                                        </p:attrNameLst>
                                      </p:cBhvr>
                                      <p:to>
                                        <p:strVal val="visible"/>
                                      </p:to>
                                    </p:set>
                                    <p:animEffect transition="in" filter="box(out)">
                                      <p:cBhvr>
                                        <p:cTn id="22" dur="500"/>
                                        <p:tgtEl>
                                          <p:spTgt spid="8602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box(out)">
                                      <p:cBhvr>
                                        <p:cTn id="27" dur="500"/>
                                        <p:tgtEl>
                                          <p:spTgt spid="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2" fill="hold" grpId="0" nodeType="clickEffect">
                                  <p:stCondLst>
                                    <p:cond delay="0"/>
                                  </p:stCondLst>
                                  <p:childTnLst>
                                    <p:set>
                                      <p:cBhvr>
                                        <p:cTn id="31" dur="1" fill="hold">
                                          <p:stCondLst>
                                            <p:cond delay="0"/>
                                          </p:stCondLst>
                                        </p:cTn>
                                        <p:tgtEl>
                                          <p:spTgt spid="86027">
                                            <p:txEl>
                                              <p:pRg st="0" end="0"/>
                                            </p:txEl>
                                          </p:spTgt>
                                        </p:tgtEl>
                                        <p:attrNameLst>
                                          <p:attrName>style.visibility</p:attrName>
                                        </p:attrNameLst>
                                      </p:cBhvr>
                                      <p:to>
                                        <p:strVal val="visible"/>
                                      </p:to>
                                    </p:set>
                                    <p:anim calcmode="lin" valueType="num">
                                      <p:cBhvr additive="base">
                                        <p:cTn id="32" dur="500" fill="hold"/>
                                        <p:tgtEl>
                                          <p:spTgt spid="86027">
                                            <p:txEl>
                                              <p:pRg st="0" end="0"/>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860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1" nodeType="click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lef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1"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1"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iterate type="lt">
                                    <p:tmPct val="100000"/>
                                  </p:iterate>
                                  <p:childTnLst>
                                    <p:set>
                                      <p:cBhvr>
                                        <p:cTn id="52" dur="1" fill="hold">
                                          <p:stCondLst>
                                            <p:cond delay="0"/>
                                          </p:stCondLst>
                                        </p:cTn>
                                        <p:tgtEl>
                                          <p:spTgt spid="86029">
                                            <p:txEl>
                                              <p:pRg st="0" end="0"/>
                                            </p:txEl>
                                          </p:spTgt>
                                        </p:tgtEl>
                                        <p:attrNameLst>
                                          <p:attrName>style.visibility</p:attrName>
                                        </p:attrNameLst>
                                      </p:cBhvr>
                                      <p:to>
                                        <p:strVal val="visible"/>
                                      </p:to>
                                    </p:set>
                                    <p:animEffect transition="in" filter="wipe(up)">
                                      <p:cBhvr>
                                        <p:cTn id="53" dur="75"/>
                                        <p:tgtEl>
                                          <p:spTgt spid="86029">
                                            <p:txEl>
                                              <p:pRg st="0" end="0"/>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32" fill="hold" grpId="0" nodeType="clickEffect">
                                  <p:stCondLst>
                                    <p:cond delay="0"/>
                                  </p:stCondLst>
                                  <p:childTnLst>
                                    <p:set>
                                      <p:cBhvr>
                                        <p:cTn id="57" dur="1" fill="hold">
                                          <p:stCondLst>
                                            <p:cond delay="0"/>
                                          </p:stCondLst>
                                        </p:cTn>
                                        <p:tgtEl>
                                          <p:spTgt spid="86018"/>
                                        </p:tgtEl>
                                        <p:attrNameLst>
                                          <p:attrName>style.visibility</p:attrName>
                                        </p:attrNameLst>
                                      </p:cBhvr>
                                      <p:to>
                                        <p:strVal val="visible"/>
                                      </p:to>
                                    </p:set>
                                    <p:animEffect transition="in" filter="box(out)">
                                      <p:cBhvr>
                                        <p:cTn id="58" dur="500"/>
                                        <p:tgtEl>
                                          <p:spTgt spid="86018"/>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1" fill="hold" grpId="0" nodeType="clickEffect">
                                  <p:stCondLst>
                                    <p:cond delay="0"/>
                                  </p:stCondLst>
                                  <p:iterate type="lt">
                                    <p:tmPct val="100000"/>
                                  </p:iterate>
                                  <p:childTnLst>
                                    <p:set>
                                      <p:cBhvr>
                                        <p:cTn id="62" dur="1" fill="hold">
                                          <p:stCondLst>
                                            <p:cond delay="0"/>
                                          </p:stCondLst>
                                        </p:cTn>
                                        <p:tgtEl>
                                          <p:spTgt spid="86030">
                                            <p:txEl>
                                              <p:pRg st="0" end="0"/>
                                            </p:txEl>
                                          </p:spTgt>
                                        </p:tgtEl>
                                        <p:attrNameLst>
                                          <p:attrName>style.visibility</p:attrName>
                                        </p:attrNameLst>
                                      </p:cBhvr>
                                      <p:to>
                                        <p:strVal val="visible"/>
                                      </p:to>
                                    </p:set>
                                    <p:animEffect transition="in" filter="wipe(up)">
                                      <p:cBhvr>
                                        <p:cTn id="63" dur="75"/>
                                        <p:tgtEl>
                                          <p:spTgt spid="86030">
                                            <p:txEl>
                                              <p:pRg st="0" end="0"/>
                                            </p:txEl>
                                          </p:spTgt>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32" fill="hold" nodeType="clickEffect">
                                  <p:stCondLst>
                                    <p:cond delay="0"/>
                                  </p:stCondLst>
                                  <p:childTnLst>
                                    <p:set>
                                      <p:cBhvr>
                                        <p:cTn id="67" dur="1" fill="hold">
                                          <p:stCondLst>
                                            <p:cond delay="0"/>
                                          </p:stCondLst>
                                        </p:cTn>
                                        <p:tgtEl>
                                          <p:spTgt spid="4"/>
                                        </p:tgtEl>
                                        <p:attrNameLst>
                                          <p:attrName>style.visibility</p:attrName>
                                        </p:attrNameLst>
                                      </p:cBhvr>
                                      <p:to>
                                        <p:strVal val="visible"/>
                                      </p:to>
                                    </p:set>
                                    <p:animEffect transition="in" filter="box(out)">
                                      <p:cBhvr>
                                        <p:cTn id="68" dur="500"/>
                                        <p:tgtEl>
                                          <p:spTgt spid="4"/>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1" fill="hold" grpId="0" nodeType="clickEffect">
                                  <p:stCondLst>
                                    <p:cond delay="0"/>
                                  </p:stCondLst>
                                  <p:iterate type="lt">
                                    <p:tmPct val="100000"/>
                                  </p:iterate>
                                  <p:childTnLst>
                                    <p:set>
                                      <p:cBhvr>
                                        <p:cTn id="72" dur="1" fill="hold">
                                          <p:stCondLst>
                                            <p:cond delay="0"/>
                                          </p:stCondLst>
                                        </p:cTn>
                                        <p:tgtEl>
                                          <p:spTgt spid="86031">
                                            <p:txEl>
                                              <p:pRg st="0" end="0"/>
                                            </p:txEl>
                                          </p:spTgt>
                                        </p:tgtEl>
                                        <p:attrNameLst>
                                          <p:attrName>style.visibility</p:attrName>
                                        </p:attrNameLst>
                                      </p:cBhvr>
                                      <p:to>
                                        <p:strVal val="visible"/>
                                      </p:to>
                                    </p:set>
                                    <p:animEffect transition="in" filter="wipe(up)">
                                      <p:cBhvr>
                                        <p:cTn id="73" dur="75"/>
                                        <p:tgtEl>
                                          <p:spTgt spid="86031">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wipe(left)">
                                      <p:cBhvr>
                                        <p:cTn id="78" dur="500"/>
                                        <p:tgtEl>
                                          <p:spTgt spid="43"/>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wipe(left)">
                                      <p:cBhvr>
                                        <p:cTn id="83" dur="500"/>
                                        <p:tgtEl>
                                          <p:spTgt spid="44"/>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left)">
                                      <p:cBhvr>
                                        <p:cTn id="8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animBg="1"/>
      <p:bldP spid="86019" grpId="0" build="p" autoUpdateAnimBg="0"/>
      <p:bldP spid="86027" grpId="0" build="p" autoUpdateAnimBg="0"/>
      <p:bldP spid="86029" grpId="0" build="p" autoUpdateAnimBg="0"/>
      <p:bldP spid="86030" grpId="0" build="p" autoUpdateAnimBg="0"/>
      <p:bldP spid="86031" grpId="0" build="p" autoUpdateAnimBg="0"/>
      <p:bldP spid="40" grpId="1"/>
      <p:bldP spid="41" grpId="1"/>
      <p:bldP spid="42" grpId="1"/>
      <p:bldP spid="43" grpId="0"/>
      <p:bldP spid="44" grpId="0"/>
      <p:bldP spid="4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043" name="Text Box 3"/>
              <p:cNvSpPr txBox="1">
                <a:spLocks noChangeArrowheads="1"/>
              </p:cNvSpPr>
              <p:nvPr/>
            </p:nvSpPr>
            <p:spPr bwMode="auto">
              <a:xfrm>
                <a:off x="1820863" y="1465158"/>
                <a:ext cx="985446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可见，转动惯量与</a:t>
                </a:r>
                <a14:m>
                  <m:oMath xmlns:m="http://schemas.openxmlformats.org/officeDocument/2006/math">
                    <m:r>
                      <a:rPr lang="en-US" altLang="zh-CN" i="1">
                        <a:latin typeface="Cambria Math" panose="02040503050406030204" pitchFamily="18" charset="0"/>
                        <a:ea typeface="Cambria Math" panose="02040503050406030204" pitchFamily="18" charset="0"/>
                      </a:rPr>
                      <m:t>𝑙</m:t>
                    </m:r>
                  </m:oMath>
                </a14:m>
                <a:r>
                  <a:rPr lang="zh-CN" altLang="zh-CN" dirty="0"/>
                  <a:t>无关。所以，实心圆柱对其轴的转动惯量也是</a:t>
                </a:r>
                <a14:m>
                  <m:oMath xmlns:m="http://schemas.openxmlformats.org/officeDocument/2006/math">
                    <m:r>
                      <a:rPr lang="en-US" altLang="zh-CN" i="1">
                        <a:latin typeface="Cambria Math" panose="02040503050406030204" pitchFamily="18" charset="0"/>
                      </a:rPr>
                      <m:t>𝑚</m:t>
                    </m:r>
                    <m:sSup>
                      <m:sSupPr>
                        <m:ctrlPr>
                          <a:rPr lang="en-US" altLang="zh-CN" i="1">
                            <a:latin typeface="Cambria Math"/>
                          </a:rPr>
                        </m:ctrlPr>
                      </m:sSupPr>
                      <m:e>
                        <m:r>
                          <a:rPr lang="en-US" altLang="zh-CN" i="1">
                            <a:latin typeface="Cambria Math" panose="02040503050406030204" pitchFamily="18" charset="0"/>
                          </a:rPr>
                          <m:t>𝑅</m:t>
                        </m:r>
                      </m:e>
                      <m:sup>
                        <m:r>
                          <a:rPr lang="en-US" altLang="zh-CN" i="1">
                            <a:latin typeface="Cambria Math" panose="02040503050406030204" pitchFamily="18" charset="0"/>
                          </a:rPr>
                          <m:t>2</m:t>
                        </m:r>
                      </m:sup>
                    </m:sSup>
                    <m:r>
                      <a:rPr lang="en-US" altLang="zh-CN" b="0" i="1" smtClean="0">
                        <a:latin typeface="Cambria Math" panose="02040503050406030204" pitchFamily="18" charset="0"/>
                      </a:rPr>
                      <m:t>/2</m:t>
                    </m:r>
                    <m:r>
                      <a:rPr lang="en-US" altLang="zh-CN" i="1">
                        <a:latin typeface="Cambria Math" panose="02040503050406030204" pitchFamily="18" charset="0"/>
                      </a:rPr>
                      <m:t> </m:t>
                    </m:r>
                  </m:oMath>
                </a14:m>
                <a:r>
                  <a:rPr lang="zh-CN" altLang="en-US" dirty="0"/>
                  <a:t>。</a:t>
                </a:r>
              </a:p>
            </p:txBody>
          </p:sp>
        </mc:Choice>
        <mc:Fallback xmlns="">
          <p:sp>
            <p:nvSpPr>
              <p:cNvPr id="87043" name="Text Box 3"/>
              <p:cNvSpPr txBox="1">
                <a:spLocks noRot="1" noChangeAspect="1" noMove="1" noResize="1" noEditPoints="1" noAdjustHandles="1" noChangeArrowheads="1" noChangeShapeType="1" noTextEdit="1"/>
              </p:cNvSpPr>
              <p:nvPr/>
            </p:nvSpPr>
            <p:spPr bwMode="auto">
              <a:xfrm>
                <a:off x="1820863" y="1465158"/>
                <a:ext cx="9854464" cy="954107"/>
              </a:xfrm>
              <a:prstGeom prst="rect">
                <a:avLst/>
              </a:prstGeom>
              <a:blipFill>
                <a:blip r:embed="rId2"/>
                <a:stretch>
                  <a:fillRect l="-1300" t="-5732" r="-1238"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44" name="Text Box 4"/>
              <p:cNvSpPr txBox="1">
                <a:spLocks noChangeArrowheads="1"/>
              </p:cNvSpPr>
              <p:nvPr/>
            </p:nvSpPr>
            <p:spPr bwMode="auto">
              <a:xfrm>
                <a:off x="1820863" y="2653737"/>
                <a:ext cx="985446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a:t>
                </a:r>
                <a:r>
                  <a:rPr lang="en-US" altLang="zh-CN" dirty="0"/>
                  <a:t>3</a:t>
                </a:r>
                <a:r>
                  <a:rPr lang="zh-CN" altLang="en-US" dirty="0"/>
                  <a:t>、求长为</a:t>
                </a:r>
                <a14:m>
                  <m:oMath xmlns:m="http://schemas.openxmlformats.org/officeDocument/2006/math">
                    <m:r>
                      <a:rPr lang="en-US" altLang="zh-CN" i="1">
                        <a:latin typeface="Cambria Math" panose="02040503050406030204" pitchFamily="18" charset="0"/>
                        <a:ea typeface="Cambria Math" panose="02040503050406030204" pitchFamily="18" charset="0"/>
                      </a:rPr>
                      <m:t>𝑙</m:t>
                    </m:r>
                  </m:oMath>
                </a14:m>
                <a:r>
                  <a:rPr lang="zh-CN" altLang="en-US" dirty="0"/>
                  <a:t>、</a:t>
                </a:r>
                <a:r>
                  <a:rPr lang="zh-CN" altLang="zh-CN" dirty="0"/>
                  <a:t>质量为</a:t>
                </a:r>
                <a14:m>
                  <m:oMath xmlns:m="http://schemas.openxmlformats.org/officeDocument/2006/math">
                    <m:r>
                      <a:rPr lang="en-US" altLang="zh-CN" i="1">
                        <a:latin typeface="Cambria Math" panose="02040503050406030204" pitchFamily="18" charset="0"/>
                      </a:rPr>
                      <m:t>𝑚</m:t>
                    </m:r>
                  </m:oMath>
                </a14:m>
                <a:r>
                  <a:rPr lang="zh-CN" altLang="zh-CN" dirty="0"/>
                  <a:t>的均匀细棒对图中不同轴的转动惯量。</a:t>
                </a:r>
                <a:endParaRPr lang="zh-CN" altLang="en-US" dirty="0"/>
              </a:p>
            </p:txBody>
          </p:sp>
        </mc:Choice>
        <mc:Fallback xmlns="">
          <p:sp>
            <p:nvSpPr>
              <p:cNvPr id="87044" name="Text Box 4"/>
              <p:cNvSpPr txBox="1">
                <a:spLocks noRot="1" noChangeAspect="1" noMove="1" noResize="1" noEditPoints="1" noAdjustHandles="1" noChangeArrowheads="1" noChangeShapeType="1" noTextEdit="1"/>
              </p:cNvSpPr>
              <p:nvPr/>
            </p:nvSpPr>
            <p:spPr bwMode="auto">
              <a:xfrm>
                <a:off x="1820863" y="2653737"/>
                <a:ext cx="9854464" cy="523220"/>
              </a:xfrm>
              <a:prstGeom prst="rect">
                <a:avLst/>
              </a:prstGeom>
              <a:blipFill>
                <a:blip r:embed="rId3"/>
                <a:stretch>
                  <a:fillRect l="-1300" t="-11628" r="-4889"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Group 5"/>
          <p:cNvGrpSpPr>
            <a:grpSpLocks/>
          </p:cNvGrpSpPr>
          <p:nvPr/>
        </p:nvGrpSpPr>
        <p:grpSpPr bwMode="auto">
          <a:xfrm>
            <a:off x="7690856" y="3734097"/>
            <a:ext cx="3757617" cy="1223963"/>
            <a:chOff x="3393" y="2448"/>
            <a:chExt cx="2367" cy="771"/>
          </a:xfrm>
        </p:grpSpPr>
        <p:sp>
          <p:nvSpPr>
            <p:cNvPr id="35865" name="Line 6"/>
            <p:cNvSpPr>
              <a:spLocks noChangeShapeType="1"/>
            </p:cNvSpPr>
            <p:nvPr/>
          </p:nvSpPr>
          <p:spPr bwMode="auto">
            <a:xfrm>
              <a:off x="3648" y="2832"/>
              <a:ext cx="21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6" name="Rectangle 7"/>
            <p:cNvSpPr>
              <a:spLocks noChangeArrowheads="1"/>
            </p:cNvSpPr>
            <p:nvPr/>
          </p:nvSpPr>
          <p:spPr bwMode="auto">
            <a:xfrm>
              <a:off x="3648" y="2784"/>
              <a:ext cx="1728" cy="48"/>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7" name="Rectangle 8"/>
            <p:cNvSpPr>
              <a:spLocks noChangeArrowheads="1"/>
            </p:cNvSpPr>
            <p:nvPr/>
          </p:nvSpPr>
          <p:spPr bwMode="auto">
            <a:xfrm>
              <a:off x="4224" y="2784"/>
              <a:ext cx="96" cy="48"/>
            </a:xfrm>
            <a:prstGeom prst="rect">
              <a:avLst/>
            </a:prstGeom>
            <a:solidFill>
              <a:schemeClr val="tx1"/>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68" name="Line 9"/>
            <p:cNvSpPr>
              <a:spLocks noChangeShapeType="1"/>
            </p:cNvSpPr>
            <p:nvPr/>
          </p:nvSpPr>
          <p:spPr bwMode="auto">
            <a:xfrm>
              <a:off x="3648" y="2448"/>
              <a:ext cx="0" cy="720"/>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69" name="Line 10"/>
            <p:cNvSpPr>
              <a:spLocks noChangeShapeType="1"/>
            </p:cNvSpPr>
            <p:nvPr/>
          </p:nvSpPr>
          <p:spPr bwMode="auto">
            <a:xfrm>
              <a:off x="5376" y="283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70" name="Line 11"/>
            <p:cNvSpPr>
              <a:spLocks noChangeShapeType="1"/>
            </p:cNvSpPr>
            <p:nvPr/>
          </p:nvSpPr>
          <p:spPr bwMode="auto">
            <a:xfrm>
              <a:off x="3648" y="2928"/>
              <a:ext cx="1728"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35871" name="Text Box 12"/>
                <p:cNvSpPr txBox="1">
                  <a:spLocks noChangeArrowheads="1"/>
                </p:cNvSpPr>
                <p:nvPr/>
              </p:nvSpPr>
              <p:spPr bwMode="auto">
                <a:xfrm>
                  <a:off x="3393" y="2613"/>
                  <a:ext cx="336"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𝑨</m:t>
                        </m:r>
                      </m:oMath>
                    </m:oMathPara>
                  </a14:m>
                  <a:endParaRPr lang="en-US" altLang="zh-CN" sz="3200" b="1" dirty="0">
                    <a:solidFill>
                      <a:srgbClr val="0000FF"/>
                    </a:solidFill>
                    <a:ea typeface="楷体_GB2312" pitchFamily="49" charset="-122"/>
                  </a:endParaRPr>
                </a:p>
              </p:txBody>
            </p:sp>
          </mc:Choice>
          <mc:Fallback xmlns="">
            <p:sp>
              <p:nvSpPr>
                <p:cNvPr id="35871" name="Text Box 12"/>
                <p:cNvSpPr txBox="1">
                  <a:spLocks noRot="1" noChangeAspect="1" noMove="1" noResize="1" noEditPoints="1" noAdjustHandles="1" noChangeArrowheads="1" noChangeShapeType="1" noTextEdit="1"/>
                </p:cNvSpPr>
                <p:nvPr/>
              </p:nvSpPr>
              <p:spPr bwMode="auto">
                <a:xfrm>
                  <a:off x="3393" y="2613"/>
                  <a:ext cx="336" cy="28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72" name="Text Box 13"/>
                <p:cNvSpPr txBox="1">
                  <a:spLocks noChangeArrowheads="1"/>
                </p:cNvSpPr>
                <p:nvPr/>
              </p:nvSpPr>
              <p:spPr bwMode="auto">
                <a:xfrm>
                  <a:off x="5246" y="2545"/>
                  <a:ext cx="336"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𝑩</m:t>
                        </m:r>
                      </m:oMath>
                    </m:oMathPara>
                  </a14:m>
                  <a:endParaRPr lang="en-US" altLang="zh-CN" sz="2400" b="1" i="1" dirty="0">
                    <a:solidFill>
                      <a:srgbClr val="0000FF"/>
                    </a:solidFill>
                    <a:ea typeface="楷体_GB2312" pitchFamily="49" charset="-122"/>
                  </a:endParaRPr>
                </a:p>
              </p:txBody>
            </p:sp>
          </mc:Choice>
          <mc:Fallback xmlns="">
            <p:sp>
              <p:nvSpPr>
                <p:cNvPr id="35872" name="Text Box 13"/>
                <p:cNvSpPr txBox="1">
                  <a:spLocks noRot="1" noChangeAspect="1" noMove="1" noResize="1" noEditPoints="1" noAdjustHandles="1" noChangeArrowheads="1" noChangeShapeType="1" noTextEdit="1"/>
                </p:cNvSpPr>
                <p:nvPr/>
              </p:nvSpPr>
              <p:spPr bwMode="auto">
                <a:xfrm>
                  <a:off x="5246" y="2545"/>
                  <a:ext cx="336" cy="29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73" name="Text Box 14"/>
                <p:cNvSpPr txBox="1">
                  <a:spLocks noChangeArrowheads="1"/>
                </p:cNvSpPr>
                <p:nvPr/>
              </p:nvSpPr>
              <p:spPr bwMode="auto">
                <a:xfrm>
                  <a:off x="4320" y="2928"/>
                  <a:ext cx="432"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ea typeface="Cambria Math" panose="02040503050406030204" pitchFamily="18" charset="0"/>
                          </a:rPr>
                          <m:t>𝒍</m:t>
                        </m:r>
                      </m:oMath>
                    </m:oMathPara>
                  </a14:m>
                  <a:endParaRPr lang="en-US" altLang="zh-CN" sz="3200" b="1" dirty="0">
                    <a:solidFill>
                      <a:srgbClr val="0000FF"/>
                    </a:solidFill>
                    <a:ea typeface="楷体_GB2312" pitchFamily="49" charset="-122"/>
                  </a:endParaRPr>
                </a:p>
              </p:txBody>
            </p:sp>
          </mc:Choice>
          <mc:Fallback xmlns="">
            <p:sp>
              <p:nvSpPr>
                <p:cNvPr id="35873" name="Text Box 14"/>
                <p:cNvSpPr txBox="1">
                  <a:spLocks noRot="1" noChangeAspect="1" noMove="1" noResize="1" noEditPoints="1" noAdjustHandles="1" noChangeArrowheads="1" noChangeShapeType="1" noTextEdit="1"/>
                </p:cNvSpPr>
                <p:nvPr/>
              </p:nvSpPr>
              <p:spPr bwMode="auto">
                <a:xfrm>
                  <a:off x="4320" y="2928"/>
                  <a:ext cx="432" cy="291"/>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74" name="Text Box 15"/>
                <p:cNvSpPr txBox="1">
                  <a:spLocks noChangeArrowheads="1"/>
                </p:cNvSpPr>
                <p:nvPr/>
              </p:nvSpPr>
              <p:spPr bwMode="auto">
                <a:xfrm>
                  <a:off x="5472" y="2880"/>
                  <a:ext cx="28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𝒙</m:t>
                        </m:r>
                      </m:oMath>
                    </m:oMathPara>
                  </a14:m>
                  <a:endParaRPr lang="en-US" altLang="zh-CN" sz="3200" b="1" dirty="0">
                    <a:solidFill>
                      <a:srgbClr val="0000FF"/>
                    </a:solidFill>
                    <a:ea typeface="楷体_GB2312" pitchFamily="49" charset="-122"/>
                  </a:endParaRPr>
                </a:p>
              </p:txBody>
            </p:sp>
          </mc:Choice>
          <mc:Fallback xmlns="">
            <p:sp>
              <p:nvSpPr>
                <p:cNvPr id="35874" name="Text Box 15"/>
                <p:cNvSpPr txBox="1">
                  <a:spLocks noRot="1" noChangeAspect="1" noMove="1" noResize="1" noEditPoints="1" noAdjustHandles="1" noChangeArrowheads="1" noChangeShapeType="1" noTextEdit="1"/>
                </p:cNvSpPr>
                <p:nvPr/>
              </p:nvSpPr>
              <p:spPr bwMode="auto">
                <a:xfrm>
                  <a:off x="5472" y="2880"/>
                  <a:ext cx="288" cy="291"/>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16"/>
          <p:cNvGrpSpPr>
            <a:grpSpLocks/>
          </p:cNvGrpSpPr>
          <p:nvPr/>
        </p:nvGrpSpPr>
        <p:grpSpPr bwMode="auto">
          <a:xfrm>
            <a:off x="7701957" y="4953295"/>
            <a:ext cx="3816344" cy="1219200"/>
            <a:chOff x="3400" y="3216"/>
            <a:chExt cx="2404" cy="768"/>
          </a:xfrm>
        </p:grpSpPr>
        <p:sp>
          <p:nvSpPr>
            <p:cNvPr id="35851" name="Line 17"/>
            <p:cNvSpPr>
              <a:spLocks noChangeShapeType="1"/>
            </p:cNvSpPr>
            <p:nvPr/>
          </p:nvSpPr>
          <p:spPr bwMode="auto">
            <a:xfrm>
              <a:off x="3648" y="3552"/>
              <a:ext cx="211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2" name="Rectangle 18"/>
            <p:cNvSpPr>
              <a:spLocks noChangeArrowheads="1"/>
            </p:cNvSpPr>
            <p:nvPr/>
          </p:nvSpPr>
          <p:spPr bwMode="auto">
            <a:xfrm>
              <a:off x="3648" y="3504"/>
              <a:ext cx="1728" cy="48"/>
            </a:xfrm>
            <a:prstGeom prst="rect">
              <a:avLst/>
            </a:prstGeom>
            <a:solidFill>
              <a:schemeClr val="accent1"/>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53" name="Rectangle 19"/>
            <p:cNvSpPr>
              <a:spLocks noChangeArrowheads="1"/>
            </p:cNvSpPr>
            <p:nvPr/>
          </p:nvSpPr>
          <p:spPr bwMode="auto">
            <a:xfrm>
              <a:off x="4752" y="3504"/>
              <a:ext cx="96" cy="48"/>
            </a:xfrm>
            <a:prstGeom prst="rect">
              <a:avLst/>
            </a:prstGeom>
            <a:solidFill>
              <a:schemeClr val="tx1"/>
            </a:solid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5854" name="Line 20"/>
            <p:cNvSpPr>
              <a:spLocks noChangeShapeType="1"/>
            </p:cNvSpPr>
            <p:nvPr/>
          </p:nvSpPr>
          <p:spPr bwMode="auto">
            <a:xfrm>
              <a:off x="4512" y="3216"/>
              <a:ext cx="0" cy="720"/>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5" name="Line 21"/>
            <p:cNvSpPr>
              <a:spLocks noChangeShapeType="1"/>
            </p:cNvSpPr>
            <p:nvPr/>
          </p:nvSpPr>
          <p:spPr bwMode="auto">
            <a:xfrm>
              <a:off x="3648" y="3552"/>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6" name="Line 22"/>
            <p:cNvSpPr>
              <a:spLocks noChangeShapeType="1"/>
            </p:cNvSpPr>
            <p:nvPr/>
          </p:nvSpPr>
          <p:spPr bwMode="auto">
            <a:xfrm>
              <a:off x="5376" y="350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7" name="Line 23"/>
            <p:cNvSpPr>
              <a:spLocks noChangeShapeType="1"/>
            </p:cNvSpPr>
            <p:nvPr/>
          </p:nvSpPr>
          <p:spPr bwMode="auto">
            <a:xfrm>
              <a:off x="3648" y="3648"/>
              <a:ext cx="864"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858" name="Line 24"/>
            <p:cNvSpPr>
              <a:spLocks noChangeShapeType="1"/>
            </p:cNvSpPr>
            <p:nvPr/>
          </p:nvSpPr>
          <p:spPr bwMode="auto">
            <a:xfrm>
              <a:off x="4512" y="3648"/>
              <a:ext cx="864" cy="0"/>
            </a:xfrm>
            <a:prstGeom prst="line">
              <a:avLst/>
            </a:prstGeom>
            <a:noFill/>
            <a:ln w="28575">
              <a:solidFill>
                <a:schemeClr val="tx1"/>
              </a:solidFill>
              <a:round/>
              <a:headEnd type="arrow" w="med" len="me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35859" name="Text Box 25"/>
                <p:cNvSpPr txBox="1">
                  <a:spLocks noChangeArrowheads="1"/>
                </p:cNvSpPr>
                <p:nvPr/>
              </p:nvSpPr>
              <p:spPr bwMode="auto">
                <a:xfrm>
                  <a:off x="3400" y="3319"/>
                  <a:ext cx="336"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rPr>
                          <m:t>𝑨</m:t>
                        </m:r>
                      </m:oMath>
                    </m:oMathPara>
                  </a14:m>
                  <a:endParaRPr lang="en-US" altLang="zh-CN" sz="3200" b="1" dirty="0">
                    <a:solidFill>
                      <a:srgbClr val="0000FF"/>
                    </a:solidFill>
                    <a:ea typeface="楷体_GB2312" pitchFamily="49" charset="-122"/>
                  </a:endParaRPr>
                </a:p>
              </p:txBody>
            </p:sp>
          </mc:Choice>
          <mc:Fallback xmlns="">
            <p:sp>
              <p:nvSpPr>
                <p:cNvPr id="35859" name="Text Box 25"/>
                <p:cNvSpPr txBox="1">
                  <a:spLocks noRot="1" noChangeAspect="1" noMove="1" noResize="1" noEditPoints="1" noAdjustHandles="1" noChangeArrowheads="1" noChangeShapeType="1" noTextEdit="1"/>
                </p:cNvSpPr>
                <p:nvPr/>
              </p:nvSpPr>
              <p:spPr bwMode="auto">
                <a:xfrm>
                  <a:off x="3400" y="3319"/>
                  <a:ext cx="336" cy="288"/>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60" name="Rectangle 26"/>
                <p:cNvSpPr>
                  <a:spLocks noChangeArrowheads="1"/>
                </p:cNvSpPr>
                <p:nvPr/>
              </p:nvSpPr>
              <p:spPr bwMode="auto">
                <a:xfrm>
                  <a:off x="5280" y="3264"/>
                  <a:ext cx="305"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rPr>
                          <m:t>𝑩</m:t>
                        </m:r>
                      </m:oMath>
                    </m:oMathPara>
                  </a14:m>
                  <a:endParaRPr lang="en-US" altLang="zh-CN" sz="2400" b="1" i="1" dirty="0">
                    <a:solidFill>
                      <a:srgbClr val="0000FF"/>
                    </a:solidFill>
                    <a:ea typeface="楷体_GB2312" pitchFamily="49" charset="-122"/>
                  </a:endParaRPr>
                </a:p>
              </p:txBody>
            </p:sp>
          </mc:Choice>
          <mc:Fallback xmlns="">
            <p:sp>
              <p:nvSpPr>
                <p:cNvPr id="35860" name="Rectangle 26"/>
                <p:cNvSpPr>
                  <a:spLocks noRot="1" noChangeAspect="1" noMove="1" noResize="1" noEditPoints="1" noAdjustHandles="1" noChangeArrowheads="1" noChangeShapeType="1" noTextEdit="1"/>
                </p:cNvSpPr>
                <p:nvPr/>
              </p:nvSpPr>
              <p:spPr bwMode="auto">
                <a:xfrm>
                  <a:off x="5280" y="3264"/>
                  <a:ext cx="305" cy="291"/>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61" name="Text Box 27"/>
                <p:cNvSpPr txBox="1">
                  <a:spLocks noChangeArrowheads="1"/>
                </p:cNvSpPr>
                <p:nvPr/>
              </p:nvSpPr>
              <p:spPr bwMode="auto">
                <a:xfrm>
                  <a:off x="3840" y="3696"/>
                  <a:ext cx="528" cy="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ea typeface="Cambria Math" panose="02040503050406030204" pitchFamily="18" charset="0"/>
                          </a:rPr>
                          <m:t>𝒍</m:t>
                        </m:r>
                        <m:r>
                          <a:rPr lang="en-US" altLang="zh-CN" sz="2400" b="1" i="1" smtClean="0">
                            <a:solidFill>
                              <a:srgbClr val="0000FF"/>
                            </a:solidFill>
                            <a:latin typeface="Cambria Math" panose="02040503050406030204" pitchFamily="18" charset="0"/>
                            <a:ea typeface="Cambria Math" panose="02040503050406030204" pitchFamily="18" charset="0"/>
                          </a:rPr>
                          <m:t>/</m:t>
                        </m:r>
                        <m:r>
                          <a:rPr lang="en-US" altLang="zh-CN" sz="2400" b="1" i="1" smtClean="0">
                            <a:solidFill>
                              <a:srgbClr val="0000FF"/>
                            </a:solidFill>
                            <a:latin typeface="Cambria Math" panose="02040503050406030204" pitchFamily="18" charset="0"/>
                            <a:ea typeface="Cambria Math" panose="02040503050406030204" pitchFamily="18" charset="0"/>
                          </a:rPr>
                          <m:t>𝟐</m:t>
                        </m:r>
                      </m:oMath>
                    </m:oMathPara>
                  </a14:m>
                  <a:endParaRPr lang="en-US" altLang="zh-CN" sz="3200" b="1" dirty="0">
                    <a:solidFill>
                      <a:srgbClr val="0000FF"/>
                    </a:solidFill>
                    <a:ea typeface="楷体_GB2312" pitchFamily="49" charset="-122"/>
                  </a:endParaRPr>
                </a:p>
              </p:txBody>
            </p:sp>
          </mc:Choice>
          <mc:Fallback xmlns="">
            <p:sp>
              <p:nvSpPr>
                <p:cNvPr id="35861" name="Text Box 27"/>
                <p:cNvSpPr txBox="1">
                  <a:spLocks noRot="1" noChangeAspect="1" noMove="1" noResize="1" noEditPoints="1" noAdjustHandles="1" noChangeArrowheads="1" noChangeShapeType="1" noTextEdit="1"/>
                </p:cNvSpPr>
                <p:nvPr/>
              </p:nvSpPr>
              <p:spPr bwMode="auto">
                <a:xfrm>
                  <a:off x="3840" y="3696"/>
                  <a:ext cx="528" cy="288"/>
                </a:xfrm>
                <a:prstGeom prst="rect">
                  <a:avLst/>
                </a:prstGeom>
                <a:blipFill>
                  <a:blip r:embed="rId10"/>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62" name="Rectangle 28"/>
                <p:cNvSpPr>
                  <a:spLocks noChangeArrowheads="1"/>
                </p:cNvSpPr>
                <p:nvPr/>
              </p:nvSpPr>
              <p:spPr bwMode="auto">
                <a:xfrm>
                  <a:off x="4800" y="3648"/>
                  <a:ext cx="44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a:solidFill>
                              <a:srgbClr val="0000FF"/>
                            </a:solidFill>
                            <a:latin typeface="Cambria Math" panose="02040503050406030204" pitchFamily="18" charset="0"/>
                            <a:ea typeface="Cambria Math" panose="02040503050406030204" pitchFamily="18" charset="0"/>
                          </a:rPr>
                          <m:t>𝒍</m:t>
                        </m:r>
                        <m:r>
                          <a:rPr lang="en-US" altLang="zh-CN" sz="2400" b="1" i="1">
                            <a:solidFill>
                              <a:srgbClr val="0000FF"/>
                            </a:solidFill>
                            <a:latin typeface="Cambria Math" panose="02040503050406030204" pitchFamily="18" charset="0"/>
                            <a:ea typeface="Cambria Math" panose="02040503050406030204" pitchFamily="18" charset="0"/>
                          </a:rPr>
                          <m:t>/</m:t>
                        </m:r>
                        <m:r>
                          <a:rPr lang="en-US" altLang="zh-CN" sz="2400" b="1" i="1">
                            <a:solidFill>
                              <a:srgbClr val="0000FF"/>
                            </a:solidFill>
                            <a:latin typeface="Cambria Math" panose="02040503050406030204" pitchFamily="18" charset="0"/>
                            <a:ea typeface="Cambria Math" panose="02040503050406030204" pitchFamily="18" charset="0"/>
                          </a:rPr>
                          <m:t>𝟐</m:t>
                        </m:r>
                      </m:oMath>
                    </m:oMathPara>
                  </a14:m>
                  <a:endParaRPr lang="en-US" altLang="zh-CN" sz="2400" b="1" i="1" dirty="0">
                    <a:solidFill>
                      <a:srgbClr val="0000FF"/>
                    </a:solidFill>
                    <a:ea typeface="楷体_GB2312" pitchFamily="49" charset="-122"/>
                  </a:endParaRPr>
                </a:p>
              </p:txBody>
            </p:sp>
          </mc:Choice>
          <mc:Fallback xmlns="">
            <p:sp>
              <p:nvSpPr>
                <p:cNvPr id="35862" name="Rectangle 28"/>
                <p:cNvSpPr>
                  <a:spLocks noRot="1" noChangeAspect="1" noMove="1" noResize="1" noEditPoints="1" noAdjustHandles="1" noChangeArrowheads="1" noChangeShapeType="1" noTextEdit="1"/>
                </p:cNvSpPr>
                <p:nvPr/>
              </p:nvSpPr>
              <p:spPr bwMode="auto">
                <a:xfrm>
                  <a:off x="4800" y="3648"/>
                  <a:ext cx="448" cy="291"/>
                </a:xfrm>
                <a:prstGeom prst="rect">
                  <a:avLst/>
                </a:prstGeom>
                <a:blipFill>
                  <a:blip r:embed="rId11"/>
                  <a:stretch>
                    <a:fillRect b="-1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63" name="Text Box 29"/>
                <p:cNvSpPr txBox="1">
                  <a:spLocks noChangeArrowheads="1"/>
                </p:cNvSpPr>
                <p:nvPr/>
              </p:nvSpPr>
              <p:spPr bwMode="auto">
                <a:xfrm>
                  <a:off x="4268" y="3258"/>
                  <a:ext cx="288"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𝑪</m:t>
                        </m:r>
                      </m:oMath>
                    </m:oMathPara>
                  </a14:m>
                  <a:endParaRPr lang="en-US" altLang="zh-CN" sz="3200" b="1" dirty="0">
                    <a:solidFill>
                      <a:srgbClr val="0000FF"/>
                    </a:solidFill>
                    <a:ea typeface="楷体_GB2312" pitchFamily="49" charset="-122"/>
                  </a:endParaRPr>
                </a:p>
              </p:txBody>
            </p:sp>
          </mc:Choice>
          <mc:Fallback xmlns="">
            <p:sp>
              <p:nvSpPr>
                <p:cNvPr id="35863" name="Text Box 29"/>
                <p:cNvSpPr txBox="1">
                  <a:spLocks noRot="1" noChangeAspect="1" noMove="1" noResize="1" noEditPoints="1" noAdjustHandles="1" noChangeArrowheads="1" noChangeShapeType="1" noTextEdit="1"/>
                </p:cNvSpPr>
                <p:nvPr/>
              </p:nvSpPr>
              <p:spPr bwMode="auto">
                <a:xfrm>
                  <a:off x="4268" y="3258"/>
                  <a:ext cx="288" cy="291"/>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64" name="Rectangle 30"/>
                <p:cNvSpPr>
                  <a:spLocks noChangeArrowheads="1"/>
                </p:cNvSpPr>
                <p:nvPr/>
              </p:nvSpPr>
              <p:spPr bwMode="auto">
                <a:xfrm>
                  <a:off x="5527" y="3600"/>
                  <a:ext cx="277" cy="2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400" b="1" i="1" smtClean="0">
                            <a:solidFill>
                              <a:srgbClr val="0000FF"/>
                            </a:solidFill>
                            <a:latin typeface="Cambria Math" panose="02040503050406030204" pitchFamily="18" charset="0"/>
                          </a:rPr>
                          <m:t>𝒙</m:t>
                        </m:r>
                      </m:oMath>
                    </m:oMathPara>
                  </a14:m>
                  <a:endParaRPr lang="en-US" altLang="zh-CN" sz="3200" b="1" dirty="0">
                    <a:solidFill>
                      <a:srgbClr val="0000FF"/>
                    </a:solidFill>
                    <a:ea typeface="楷体_GB2312" pitchFamily="49" charset="-122"/>
                  </a:endParaRPr>
                </a:p>
              </p:txBody>
            </p:sp>
          </mc:Choice>
          <mc:Fallback xmlns="">
            <p:sp>
              <p:nvSpPr>
                <p:cNvPr id="35864" name="Rectangle 30"/>
                <p:cNvSpPr>
                  <a:spLocks noRot="1" noChangeAspect="1" noMove="1" noResize="1" noEditPoints="1" noAdjustHandles="1" noChangeArrowheads="1" noChangeShapeType="1" noTextEdit="1"/>
                </p:cNvSpPr>
                <p:nvPr/>
              </p:nvSpPr>
              <p:spPr bwMode="auto">
                <a:xfrm>
                  <a:off x="5527" y="3600"/>
                  <a:ext cx="277" cy="291"/>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7071" name="Text Box 31"/>
              <p:cNvSpPr txBox="1">
                <a:spLocks noChangeArrowheads="1"/>
              </p:cNvSpPr>
              <p:nvPr/>
            </p:nvSpPr>
            <p:spPr bwMode="auto">
              <a:xfrm>
                <a:off x="1820863" y="3413356"/>
                <a:ext cx="51054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解：取如图坐标，</a:t>
                </a:r>
                <a:r>
                  <a:rPr lang="en-US" altLang="zh-CN" dirty="0"/>
                  <a:t> </a:t>
                </a:r>
                <a14:m>
                  <m:oMath xmlns:m="http://schemas.openxmlformats.org/officeDocument/2006/math">
                    <m:r>
                      <a:rPr lang="en-US" altLang="zh-CN" i="1">
                        <a:latin typeface="Cambria Math" panose="02040503050406030204" pitchFamily="18" charset="0"/>
                      </a:rPr>
                      <m:t>𝑑𝑚</m:t>
                    </m:r>
                    <m:r>
                      <a:rPr lang="en-US" altLang="zh-CN" i="1">
                        <a:latin typeface="Cambria Math" panose="02040503050406030204" pitchFamily="18" charset="0"/>
                      </a:rPr>
                      <m:t>=</m:t>
                    </m:r>
                    <m:r>
                      <a:rPr lang="zh-CN" altLang="en-US" i="1">
                        <a:latin typeface="Cambria Math" panose="02040503050406030204" pitchFamily="18" charset="0"/>
                      </a:rPr>
                      <m:t>𝜆</m:t>
                    </m:r>
                    <m:r>
                      <a:rPr lang="en-US" altLang="zh-CN" i="1">
                        <a:latin typeface="Cambria Math" panose="02040503050406030204" pitchFamily="18" charset="0"/>
                      </a:rPr>
                      <m:t>𝑑</m:t>
                    </m:r>
                    <m:r>
                      <a:rPr lang="en-US" altLang="zh-CN" b="0" i="1" smtClean="0">
                        <a:latin typeface="Cambria Math" panose="02040503050406030204" pitchFamily="18" charset="0"/>
                      </a:rPr>
                      <m:t>𝑥</m:t>
                    </m:r>
                  </m:oMath>
                </a14:m>
                <a:endParaRPr lang="en-US" altLang="zh-CN" dirty="0"/>
              </a:p>
            </p:txBody>
          </p:sp>
        </mc:Choice>
        <mc:Fallback xmlns="">
          <p:sp>
            <p:nvSpPr>
              <p:cNvPr id="87071" name="Text Box 31"/>
              <p:cNvSpPr txBox="1">
                <a:spLocks noRot="1" noChangeAspect="1" noMove="1" noResize="1" noEditPoints="1" noAdjustHandles="1" noChangeArrowheads="1" noChangeShapeType="1" noTextEdit="1"/>
              </p:cNvSpPr>
              <p:nvPr/>
            </p:nvSpPr>
            <p:spPr bwMode="auto">
              <a:xfrm>
                <a:off x="1820863" y="3413356"/>
                <a:ext cx="5105400" cy="523220"/>
              </a:xfrm>
              <a:prstGeom prst="rect">
                <a:avLst/>
              </a:prstGeom>
              <a:blipFill>
                <a:blip r:embed="rId14"/>
                <a:stretch>
                  <a:fillRect l="-250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7DFA62D9-FC1E-4358-8199-B1730E0CE416}"/>
                  </a:ext>
                </a:extLst>
              </p:cNvPr>
              <p:cNvSpPr/>
              <p:nvPr/>
            </p:nvSpPr>
            <p:spPr>
              <a:xfrm>
                <a:off x="1820863" y="339084"/>
                <a:ext cx="3167470" cy="109927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𝑅</m:t>
                          </m:r>
                        </m:sup>
                        <m:e>
                          <m:r>
                            <a:rPr lang="zh-CN" altLang="en-US" sz="2800" i="1">
                              <a:solidFill>
                                <a:srgbClr val="0000FF"/>
                              </a:solidFill>
                              <a:latin typeface="Cambria Math" panose="02040503050406030204" pitchFamily="18" charset="0"/>
                            </a:rPr>
                            <m:t>𝜌</m:t>
                          </m:r>
                          <m:r>
                            <a:rPr lang="zh-CN" altLang="en-US"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𝑙</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rPr>
                            <m:t>𝑑𝑟</m:t>
                          </m:r>
                        </m:e>
                      </m:nary>
                    </m:oMath>
                  </m:oMathPara>
                </a14:m>
                <a:endParaRPr lang="zh-CN" altLang="en-US" sz="2800" dirty="0">
                  <a:solidFill>
                    <a:srgbClr val="0000FF"/>
                  </a:solidFill>
                  <a:latin typeface="+mn-lt"/>
                  <a:ea typeface="+mn-ea"/>
                </a:endParaRPr>
              </a:p>
            </p:txBody>
          </p:sp>
        </mc:Choice>
        <mc:Fallback xmlns="">
          <p:sp>
            <p:nvSpPr>
              <p:cNvPr id="36" name="矩形 35">
                <a:extLst>
                  <a:ext uri="{FF2B5EF4-FFF2-40B4-BE49-F238E27FC236}">
                    <a16:creationId xmlns:a16="http://schemas.microsoft.com/office/drawing/2014/main" id="{7DFA62D9-FC1E-4358-8199-B1730E0CE416}"/>
                  </a:ext>
                </a:extLst>
              </p:cNvPr>
              <p:cNvSpPr>
                <a:spLocks noRot="1" noChangeAspect="1" noMove="1" noResize="1" noEditPoints="1" noAdjustHandles="1" noChangeArrowheads="1" noChangeShapeType="1" noTextEdit="1"/>
              </p:cNvSpPr>
              <p:nvPr/>
            </p:nvSpPr>
            <p:spPr>
              <a:xfrm>
                <a:off x="1820863" y="339084"/>
                <a:ext cx="3167470" cy="109927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2D8C8BFF-57B0-4FFD-A562-82D1BB04B22A}"/>
                  </a:ext>
                </a:extLst>
              </p:cNvPr>
              <p:cNvSpPr/>
              <p:nvPr/>
            </p:nvSpPr>
            <p:spPr>
              <a:xfrm>
                <a:off x="4817203" y="406567"/>
                <a:ext cx="1855508"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𝜌</m:t>
                      </m:r>
                      <m:r>
                        <a:rPr lang="zh-CN" altLang="en-US" sz="2800" b="0" i="1" smtClean="0">
                          <a:solidFill>
                            <a:srgbClr val="0000FF"/>
                          </a:solidFill>
                          <a:latin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37" name="矩形 36">
                <a:extLst>
                  <a:ext uri="{FF2B5EF4-FFF2-40B4-BE49-F238E27FC236}">
                    <a16:creationId xmlns:a16="http://schemas.microsoft.com/office/drawing/2014/main" id="{2D8C8BFF-57B0-4FFD-A562-82D1BB04B22A}"/>
                  </a:ext>
                </a:extLst>
              </p:cNvPr>
              <p:cNvSpPr>
                <a:spLocks noRot="1" noChangeAspect="1" noMove="1" noResize="1" noEditPoints="1" noAdjustHandles="1" noChangeArrowheads="1" noChangeShapeType="1" noTextEdit="1"/>
              </p:cNvSpPr>
              <p:nvPr/>
            </p:nvSpPr>
            <p:spPr>
              <a:xfrm>
                <a:off x="4817203" y="406567"/>
                <a:ext cx="1855508" cy="89896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44FC6FD8-1A94-4437-880B-62719A548350}"/>
                  </a:ext>
                </a:extLst>
              </p:cNvPr>
              <p:cNvSpPr/>
              <p:nvPr/>
            </p:nvSpPr>
            <p:spPr>
              <a:xfrm>
                <a:off x="7050693" y="440903"/>
                <a:ext cx="2005998" cy="8302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𝜌</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𝑚</m:t>
                          </m:r>
                        </m:num>
                        <m:den>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den>
                      </m:f>
                    </m:oMath>
                  </m:oMathPara>
                </a14:m>
                <a:endParaRPr lang="zh-CN" altLang="en-US" sz="2800" dirty="0">
                  <a:solidFill>
                    <a:srgbClr val="0000FF"/>
                  </a:solidFill>
                  <a:latin typeface="+mn-lt"/>
                  <a:ea typeface="+mn-ea"/>
                </a:endParaRPr>
              </a:p>
            </p:txBody>
          </p:sp>
        </mc:Choice>
        <mc:Fallback xmlns="">
          <p:sp>
            <p:nvSpPr>
              <p:cNvPr id="38" name="矩形 37">
                <a:extLst>
                  <a:ext uri="{FF2B5EF4-FFF2-40B4-BE49-F238E27FC236}">
                    <a16:creationId xmlns:a16="http://schemas.microsoft.com/office/drawing/2014/main" id="{44FC6FD8-1A94-4437-880B-62719A548350}"/>
                  </a:ext>
                </a:extLst>
              </p:cNvPr>
              <p:cNvSpPr>
                <a:spLocks noRot="1" noChangeAspect="1" noMove="1" noResize="1" noEditPoints="1" noAdjustHandles="1" noChangeArrowheads="1" noChangeShapeType="1" noTextEdit="1"/>
              </p:cNvSpPr>
              <p:nvPr/>
            </p:nvSpPr>
            <p:spPr>
              <a:xfrm>
                <a:off x="7050693" y="440903"/>
                <a:ext cx="2005998" cy="83029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2263DF8B-9812-46AA-A4F3-69CF976A637D}"/>
                  </a:ext>
                </a:extLst>
              </p:cNvPr>
              <p:cNvSpPr/>
              <p:nvPr/>
            </p:nvSpPr>
            <p:spPr>
              <a:xfrm>
                <a:off x="9350977" y="372231"/>
                <a:ext cx="2167324"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39" name="矩形 38">
                <a:extLst>
                  <a:ext uri="{FF2B5EF4-FFF2-40B4-BE49-F238E27FC236}">
                    <a16:creationId xmlns:a16="http://schemas.microsoft.com/office/drawing/2014/main" id="{2263DF8B-9812-46AA-A4F3-69CF976A637D}"/>
                  </a:ext>
                </a:extLst>
              </p:cNvPr>
              <p:cNvSpPr>
                <a:spLocks noRot="1" noChangeAspect="1" noMove="1" noResize="1" noEditPoints="1" noAdjustHandles="1" noChangeArrowheads="1" noChangeShapeType="1" noTextEdit="1"/>
              </p:cNvSpPr>
              <p:nvPr/>
            </p:nvSpPr>
            <p:spPr>
              <a:xfrm>
                <a:off x="9350977" y="372231"/>
                <a:ext cx="2167324" cy="89896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7CAA15D3-22C0-462D-8D2F-F4DF3E3C621F}"/>
                  </a:ext>
                </a:extLst>
              </p:cNvPr>
              <p:cNvSpPr/>
              <p:nvPr/>
            </p:nvSpPr>
            <p:spPr>
              <a:xfrm>
                <a:off x="8679923" y="3798087"/>
                <a:ext cx="799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𝑑𝑚</m:t>
                      </m:r>
                    </m:oMath>
                  </m:oMathPara>
                </a14:m>
                <a:endParaRPr lang="zh-CN" altLang="en-US" sz="2800" dirty="0">
                  <a:solidFill>
                    <a:srgbClr val="0000FF"/>
                  </a:solidFill>
                </a:endParaRPr>
              </a:p>
            </p:txBody>
          </p:sp>
        </mc:Choice>
        <mc:Fallback xmlns="">
          <p:sp>
            <p:nvSpPr>
              <p:cNvPr id="4" name="矩形 3">
                <a:extLst>
                  <a:ext uri="{FF2B5EF4-FFF2-40B4-BE49-F238E27FC236}">
                    <a16:creationId xmlns:a16="http://schemas.microsoft.com/office/drawing/2014/main" id="{7CAA15D3-22C0-462D-8D2F-F4DF3E3C621F}"/>
                  </a:ext>
                </a:extLst>
              </p:cNvPr>
              <p:cNvSpPr>
                <a:spLocks noRot="1" noChangeAspect="1" noMove="1" noResize="1" noEditPoints="1" noAdjustHandles="1" noChangeArrowheads="1" noChangeShapeType="1" noTextEdit="1"/>
              </p:cNvSpPr>
              <p:nvPr/>
            </p:nvSpPr>
            <p:spPr>
              <a:xfrm>
                <a:off x="8679923" y="3798087"/>
                <a:ext cx="799963"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0B573CFB-4A3A-4931-92E2-80F2D51D487D}"/>
                  </a:ext>
                </a:extLst>
              </p:cNvPr>
              <p:cNvSpPr/>
              <p:nvPr/>
            </p:nvSpPr>
            <p:spPr>
              <a:xfrm>
                <a:off x="9592615" y="4932846"/>
                <a:ext cx="799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𝑑𝑚</m:t>
                      </m:r>
                    </m:oMath>
                  </m:oMathPara>
                </a14:m>
                <a:endParaRPr lang="zh-CN" altLang="en-US" sz="2800" dirty="0">
                  <a:solidFill>
                    <a:srgbClr val="0000FF"/>
                  </a:solidFill>
                </a:endParaRPr>
              </a:p>
            </p:txBody>
          </p:sp>
        </mc:Choice>
        <mc:Fallback xmlns="">
          <p:sp>
            <p:nvSpPr>
              <p:cNvPr id="40" name="矩形 39">
                <a:extLst>
                  <a:ext uri="{FF2B5EF4-FFF2-40B4-BE49-F238E27FC236}">
                    <a16:creationId xmlns:a16="http://schemas.microsoft.com/office/drawing/2014/main" id="{0B573CFB-4A3A-4931-92E2-80F2D51D487D}"/>
                  </a:ext>
                </a:extLst>
              </p:cNvPr>
              <p:cNvSpPr>
                <a:spLocks noRot="1" noChangeAspect="1" noMove="1" noResize="1" noEditPoints="1" noAdjustHandles="1" noChangeArrowheads="1" noChangeShapeType="1" noTextEdit="1"/>
              </p:cNvSpPr>
              <p:nvPr/>
            </p:nvSpPr>
            <p:spPr>
              <a:xfrm>
                <a:off x="9592615" y="4932846"/>
                <a:ext cx="79996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697C7207-FDA6-4589-8C59-FCCCA603C518}"/>
                  </a:ext>
                </a:extLst>
              </p:cNvPr>
              <p:cNvSpPr/>
              <p:nvPr/>
            </p:nvSpPr>
            <p:spPr>
              <a:xfrm>
                <a:off x="2731082" y="4008269"/>
                <a:ext cx="2394694" cy="10701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𝐴</m:t>
                          </m:r>
                        </m:sub>
                      </m:sSub>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𝑙</m:t>
                          </m:r>
                        </m:sup>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𝑑𝑥</m:t>
                          </m:r>
                        </m:e>
                      </m:nary>
                    </m:oMath>
                  </m:oMathPara>
                </a14:m>
                <a:endParaRPr lang="zh-CN" altLang="en-US" sz="2800" dirty="0">
                  <a:solidFill>
                    <a:srgbClr val="0000FF"/>
                  </a:solidFill>
                  <a:latin typeface="+mn-lt"/>
                  <a:ea typeface="+mn-ea"/>
                </a:endParaRPr>
              </a:p>
            </p:txBody>
          </p:sp>
        </mc:Choice>
        <mc:Fallback xmlns="">
          <p:sp>
            <p:nvSpPr>
              <p:cNvPr id="41" name="矩形 40">
                <a:extLst>
                  <a:ext uri="{FF2B5EF4-FFF2-40B4-BE49-F238E27FC236}">
                    <a16:creationId xmlns:a16="http://schemas.microsoft.com/office/drawing/2014/main" id="{697C7207-FDA6-4589-8C59-FCCCA603C518}"/>
                  </a:ext>
                </a:extLst>
              </p:cNvPr>
              <p:cNvSpPr>
                <a:spLocks noRot="1" noChangeAspect="1" noMove="1" noResize="1" noEditPoints="1" noAdjustHandles="1" noChangeArrowheads="1" noChangeShapeType="1" noTextEdit="1"/>
              </p:cNvSpPr>
              <p:nvPr/>
            </p:nvSpPr>
            <p:spPr>
              <a:xfrm>
                <a:off x="2731082" y="4008269"/>
                <a:ext cx="2394694" cy="107010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D4AC61B3-9B07-4348-8863-00C4E889487B}"/>
                  </a:ext>
                </a:extLst>
              </p:cNvPr>
              <p:cNvSpPr/>
              <p:nvPr/>
            </p:nvSpPr>
            <p:spPr>
              <a:xfrm>
                <a:off x="5003960" y="4068507"/>
                <a:ext cx="1500411"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3</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2" name="矩形 41">
                <a:extLst>
                  <a:ext uri="{FF2B5EF4-FFF2-40B4-BE49-F238E27FC236}">
                    <a16:creationId xmlns:a16="http://schemas.microsoft.com/office/drawing/2014/main" id="{D4AC61B3-9B07-4348-8863-00C4E889487B}"/>
                  </a:ext>
                </a:extLst>
              </p:cNvPr>
              <p:cNvSpPr>
                <a:spLocks noRot="1" noChangeAspect="1" noMove="1" noResize="1" noEditPoints="1" noAdjustHandles="1" noChangeArrowheads="1" noChangeShapeType="1" noTextEdit="1"/>
              </p:cNvSpPr>
              <p:nvPr/>
            </p:nvSpPr>
            <p:spPr>
              <a:xfrm>
                <a:off x="5003960" y="4068507"/>
                <a:ext cx="1500411" cy="901785"/>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07C3C2F7-5627-447B-8F44-4FD0780CC119}"/>
                  </a:ext>
                </a:extLst>
              </p:cNvPr>
              <p:cNvSpPr/>
              <p:nvPr/>
            </p:nvSpPr>
            <p:spPr>
              <a:xfrm>
                <a:off x="2731082" y="4976960"/>
                <a:ext cx="2575705" cy="135229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𝐶</m:t>
                          </m:r>
                        </m:sub>
                      </m:sSub>
                      <m:r>
                        <a:rPr lang="en-US" altLang="zh-CN" sz="2800" b="0" i="1">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den>
                          </m:f>
                        </m:sub>
                        <m:sup>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den>
                          </m:f>
                        </m:sup>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𝜆</m:t>
                          </m:r>
                          <m:r>
                            <a:rPr lang="en-US" altLang="zh-CN" sz="2800" i="1">
                              <a:solidFill>
                                <a:srgbClr val="0000FF"/>
                              </a:solidFill>
                              <a:latin typeface="Cambria Math" panose="02040503050406030204" pitchFamily="18" charset="0"/>
                            </a:rPr>
                            <m:t>𝑑𝑥</m:t>
                          </m:r>
                        </m:e>
                      </m:nary>
                    </m:oMath>
                  </m:oMathPara>
                </a14:m>
                <a:endParaRPr lang="zh-CN" altLang="en-US" sz="2800" dirty="0">
                  <a:solidFill>
                    <a:srgbClr val="0000FF"/>
                  </a:solidFill>
                  <a:latin typeface="+mn-lt"/>
                  <a:ea typeface="+mn-ea"/>
                </a:endParaRPr>
              </a:p>
            </p:txBody>
          </p:sp>
        </mc:Choice>
        <mc:Fallback xmlns="">
          <p:sp>
            <p:nvSpPr>
              <p:cNvPr id="43" name="矩形 42">
                <a:extLst>
                  <a:ext uri="{FF2B5EF4-FFF2-40B4-BE49-F238E27FC236}">
                    <a16:creationId xmlns:a16="http://schemas.microsoft.com/office/drawing/2014/main" id="{07C3C2F7-5627-447B-8F44-4FD0780CC119}"/>
                  </a:ext>
                </a:extLst>
              </p:cNvPr>
              <p:cNvSpPr>
                <a:spLocks noRot="1" noChangeAspect="1" noMove="1" noResize="1" noEditPoints="1" noAdjustHandles="1" noChangeArrowheads="1" noChangeShapeType="1" noTextEdit="1"/>
              </p:cNvSpPr>
              <p:nvPr/>
            </p:nvSpPr>
            <p:spPr>
              <a:xfrm>
                <a:off x="2731082" y="4976960"/>
                <a:ext cx="2575705" cy="135229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7533A7B0-9376-4714-BB3E-98CC4E1EE947}"/>
                  </a:ext>
                </a:extLst>
              </p:cNvPr>
              <p:cNvSpPr/>
              <p:nvPr/>
            </p:nvSpPr>
            <p:spPr>
              <a:xfrm>
                <a:off x="5137906" y="5191432"/>
                <a:ext cx="1699183"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12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4" name="矩形 43">
                <a:extLst>
                  <a:ext uri="{FF2B5EF4-FFF2-40B4-BE49-F238E27FC236}">
                    <a16:creationId xmlns:a16="http://schemas.microsoft.com/office/drawing/2014/main" id="{7533A7B0-9376-4714-BB3E-98CC4E1EE947}"/>
                  </a:ext>
                </a:extLst>
              </p:cNvPr>
              <p:cNvSpPr>
                <a:spLocks noRot="1" noChangeAspect="1" noMove="1" noResize="1" noEditPoints="1" noAdjustHandles="1" noChangeArrowheads="1" noChangeShapeType="1" noTextEdit="1"/>
              </p:cNvSpPr>
              <p:nvPr/>
            </p:nvSpPr>
            <p:spPr>
              <a:xfrm>
                <a:off x="5137906" y="5191432"/>
                <a:ext cx="1699183" cy="898964"/>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004735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87043">
                                            <p:txEl>
                                              <p:pRg st="0" end="0"/>
                                            </p:txEl>
                                          </p:spTgt>
                                        </p:tgtEl>
                                        <p:attrNameLst>
                                          <p:attrName>style.visibility</p:attrName>
                                        </p:attrNameLst>
                                      </p:cBhvr>
                                      <p:to>
                                        <p:strVal val="visible"/>
                                      </p:to>
                                    </p:set>
                                    <p:animEffect transition="in" filter="wipe(up)">
                                      <p:cBhvr>
                                        <p:cTn id="27" dur="75"/>
                                        <p:tgtEl>
                                          <p:spTgt spid="8704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87044">
                                            <p:txEl>
                                              <p:pRg st="0" end="0"/>
                                            </p:txEl>
                                          </p:spTgt>
                                        </p:tgtEl>
                                        <p:attrNameLst>
                                          <p:attrName>style.visibility</p:attrName>
                                        </p:attrNameLst>
                                      </p:cBhvr>
                                      <p:to>
                                        <p:strVal val="visible"/>
                                      </p:to>
                                    </p:set>
                                    <p:animEffect transition="in" filter="wipe(up)">
                                      <p:cBhvr>
                                        <p:cTn id="32" dur="75"/>
                                        <p:tgtEl>
                                          <p:spTgt spid="87044">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box(ou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87071">
                                            <p:txEl>
                                              <p:pRg st="0" end="0"/>
                                            </p:txEl>
                                          </p:spTgt>
                                        </p:tgtEl>
                                        <p:attrNameLst>
                                          <p:attrName>style.visibility</p:attrName>
                                        </p:attrNameLst>
                                      </p:cBhvr>
                                      <p:to>
                                        <p:strVal val="visible"/>
                                      </p:to>
                                    </p:set>
                                    <p:anim calcmode="lin" valueType="num">
                                      <p:cBhvr additive="base">
                                        <p:cTn id="47" dur="500" fill="hold"/>
                                        <p:tgtEl>
                                          <p:spTgt spid="87071">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870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32"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box(out)">
                                      <p:cBhvr>
                                        <p:cTn id="53" dur="500"/>
                                        <p:tgtEl>
                                          <p:spTgt spid="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wipe(left)">
                                      <p:cBhvr>
                                        <p:cTn id="63" dur="500"/>
                                        <p:tgtEl>
                                          <p:spTgt spid="41"/>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left)">
                                      <p:cBhvr>
                                        <p:cTn id="73" dur="500"/>
                                        <p:tgtEl>
                                          <p:spTgt spid="43"/>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wipe(left)">
                                      <p:cBhvr>
                                        <p:cTn id="7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uild="p" autoUpdateAnimBg="0"/>
      <p:bldP spid="87044" grpId="0" build="p" autoUpdateAnimBg="0"/>
      <p:bldP spid="87071" grpId="0" build="p" autoUpdateAnimBg="0"/>
      <p:bldP spid="36" grpId="0"/>
      <p:bldP spid="37" grpId="0"/>
      <p:bldP spid="38" grpId="0"/>
      <p:bldP spid="39" grpId="0"/>
      <p:bldP spid="4" grpId="0"/>
      <p:bldP spid="40" grpId="0"/>
      <p:bldP spid="41" grpId="0"/>
      <p:bldP spid="42" grpId="0"/>
      <p:bldP spid="43" grpId="0"/>
      <p:bldP spid="4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7320690" y="308964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力矩  转动定律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90868771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0"/>
          <p:cNvSpPr txBox="1">
            <a:spLocks noChangeArrowheads="1"/>
          </p:cNvSpPr>
          <p:nvPr/>
        </p:nvSpPr>
        <p:spPr bwMode="auto">
          <a:xfrm>
            <a:off x="1679755" y="997226"/>
            <a:ext cx="10207445" cy="177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问：在质点问题中，我们将物体所受的力均作用于同一点，并仅考虑力的大小和方向所产生的作用；在刚体问题中，我们是否也可以如此处理？力的作用点的位置对物体的运动有影响吗？</a:t>
            </a:r>
          </a:p>
        </p:txBody>
      </p:sp>
      <p:sp>
        <p:nvSpPr>
          <p:cNvPr id="18462" name="Text Box 23"/>
          <p:cNvSpPr txBox="1">
            <a:spLocks noChangeArrowheads="1"/>
          </p:cNvSpPr>
          <p:nvPr/>
        </p:nvSpPr>
        <p:spPr bwMode="auto">
          <a:xfrm>
            <a:off x="6445252" y="3729292"/>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圆盘静止不动</a:t>
            </a:r>
          </a:p>
        </p:txBody>
      </p:sp>
      <p:sp>
        <p:nvSpPr>
          <p:cNvPr id="18460" name="Rectangle 27"/>
          <p:cNvSpPr>
            <a:spLocks noChangeArrowheads="1"/>
          </p:cNvSpPr>
          <p:nvPr/>
        </p:nvSpPr>
        <p:spPr bwMode="auto">
          <a:xfrm>
            <a:off x="6453189" y="5227728"/>
            <a:ext cx="3114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圆盘绕圆心转动</a:t>
            </a:r>
          </a:p>
        </p:txBody>
      </p:sp>
      <p:grpSp>
        <p:nvGrpSpPr>
          <p:cNvPr id="4" name="Group 32"/>
          <p:cNvGrpSpPr>
            <a:grpSpLocks/>
          </p:cNvGrpSpPr>
          <p:nvPr/>
        </p:nvGrpSpPr>
        <p:grpSpPr bwMode="auto">
          <a:xfrm>
            <a:off x="2171700" y="4644357"/>
            <a:ext cx="3581400" cy="914400"/>
            <a:chOff x="432" y="3289"/>
            <a:chExt cx="2256" cy="576"/>
          </a:xfrm>
        </p:grpSpPr>
        <p:grpSp>
          <p:nvGrpSpPr>
            <p:cNvPr id="18450" name="Group 12"/>
            <p:cNvGrpSpPr>
              <a:grpSpLocks/>
            </p:cNvGrpSpPr>
            <p:nvPr/>
          </p:nvGrpSpPr>
          <p:grpSpPr bwMode="auto">
            <a:xfrm>
              <a:off x="432" y="3289"/>
              <a:ext cx="2256" cy="576"/>
              <a:chOff x="3216" y="3121"/>
              <a:chExt cx="2256" cy="576"/>
            </a:xfrm>
          </p:grpSpPr>
          <p:sp>
            <p:nvSpPr>
              <p:cNvPr id="18452" name="Rectangle 13"/>
              <p:cNvSpPr>
                <a:spLocks noChangeArrowheads="1"/>
              </p:cNvSpPr>
              <p:nvPr/>
            </p:nvSpPr>
            <p:spPr bwMode="auto">
              <a:xfrm>
                <a:off x="3216" y="3121"/>
                <a:ext cx="2256" cy="57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nvGrpSpPr>
              <p:cNvPr id="18453" name="Group 14"/>
              <p:cNvGrpSpPr>
                <a:grpSpLocks/>
              </p:cNvGrpSpPr>
              <p:nvPr/>
            </p:nvGrpSpPr>
            <p:grpSpPr bwMode="auto">
              <a:xfrm>
                <a:off x="3648" y="3217"/>
                <a:ext cx="1392" cy="432"/>
                <a:chOff x="3504" y="3120"/>
                <a:chExt cx="1392" cy="432"/>
              </a:xfrm>
            </p:grpSpPr>
            <p:sp>
              <p:nvSpPr>
                <p:cNvPr id="18454" name="Oval 15"/>
                <p:cNvSpPr>
                  <a:spLocks noChangeArrowheads="1"/>
                </p:cNvSpPr>
                <p:nvPr/>
              </p:nvSpPr>
              <p:spPr bwMode="auto">
                <a:xfrm>
                  <a:off x="4004" y="3120"/>
                  <a:ext cx="432" cy="432"/>
                </a:xfrm>
                <a:prstGeom prst="ellipse">
                  <a:avLst/>
                </a:prstGeom>
                <a:solidFill>
                  <a:schemeClr val="accent1"/>
                </a:solidFill>
                <a:ln w="19050">
                  <a:solidFill>
                    <a:srgbClr val="000000"/>
                  </a:solidFill>
                  <a:round/>
                  <a:headEnd/>
                  <a:tailE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18457" name="Line 18"/>
                <p:cNvSpPr>
                  <a:spLocks noChangeShapeType="1"/>
                </p:cNvSpPr>
                <p:nvPr/>
              </p:nvSpPr>
              <p:spPr bwMode="auto">
                <a:xfrm>
                  <a:off x="4176" y="3120"/>
                  <a:ext cx="720" cy="0"/>
                </a:xfrm>
                <a:prstGeom prst="line">
                  <a:avLst/>
                </a:prstGeom>
                <a:noFill/>
                <a:ln w="508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58" name="Line 19"/>
                <p:cNvSpPr>
                  <a:spLocks noChangeShapeType="1"/>
                </p:cNvSpPr>
                <p:nvPr/>
              </p:nvSpPr>
              <p:spPr bwMode="auto">
                <a:xfrm flipH="1">
                  <a:off x="3504" y="3552"/>
                  <a:ext cx="720" cy="0"/>
                </a:xfrm>
                <a:prstGeom prst="line">
                  <a:avLst/>
                </a:prstGeom>
                <a:noFill/>
                <a:ln w="5080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8451" name="Oval 29"/>
            <p:cNvSpPr>
              <a:spLocks noChangeArrowheads="1"/>
            </p:cNvSpPr>
            <p:nvPr/>
          </p:nvSpPr>
          <p:spPr bwMode="auto">
            <a:xfrm>
              <a:off x="1559" y="3577"/>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grpSp>
        <p:nvGrpSpPr>
          <p:cNvPr id="7" name="Group 31"/>
          <p:cNvGrpSpPr>
            <a:grpSpLocks/>
          </p:cNvGrpSpPr>
          <p:nvPr/>
        </p:nvGrpSpPr>
        <p:grpSpPr bwMode="auto">
          <a:xfrm>
            <a:off x="2171700" y="3109913"/>
            <a:ext cx="3581400" cy="914400"/>
            <a:chOff x="456" y="2343"/>
            <a:chExt cx="2256" cy="576"/>
          </a:xfrm>
        </p:grpSpPr>
        <p:grpSp>
          <p:nvGrpSpPr>
            <p:cNvPr id="18441" name="Group 4"/>
            <p:cNvGrpSpPr>
              <a:grpSpLocks/>
            </p:cNvGrpSpPr>
            <p:nvPr/>
          </p:nvGrpSpPr>
          <p:grpSpPr bwMode="auto">
            <a:xfrm>
              <a:off x="456" y="2343"/>
              <a:ext cx="2256" cy="576"/>
              <a:chOff x="432" y="3121"/>
              <a:chExt cx="2256" cy="576"/>
            </a:xfrm>
          </p:grpSpPr>
          <p:sp>
            <p:nvSpPr>
              <p:cNvPr id="18443" name="Rectangle 5"/>
              <p:cNvSpPr>
                <a:spLocks noChangeArrowheads="1"/>
              </p:cNvSpPr>
              <p:nvPr/>
            </p:nvSpPr>
            <p:spPr bwMode="auto">
              <a:xfrm>
                <a:off x="432" y="3121"/>
                <a:ext cx="2256" cy="57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nvGrpSpPr>
              <p:cNvPr id="18444" name="Group 6"/>
              <p:cNvGrpSpPr>
                <a:grpSpLocks/>
              </p:cNvGrpSpPr>
              <p:nvPr/>
            </p:nvGrpSpPr>
            <p:grpSpPr bwMode="auto">
              <a:xfrm>
                <a:off x="922" y="3217"/>
                <a:ext cx="1392" cy="432"/>
                <a:chOff x="922" y="1344"/>
                <a:chExt cx="1392" cy="432"/>
              </a:xfrm>
            </p:grpSpPr>
            <p:sp>
              <p:nvSpPr>
                <p:cNvPr id="18445" name="Oval 7"/>
                <p:cNvSpPr>
                  <a:spLocks noChangeArrowheads="1"/>
                </p:cNvSpPr>
                <p:nvPr/>
              </p:nvSpPr>
              <p:spPr bwMode="auto">
                <a:xfrm>
                  <a:off x="1422" y="1344"/>
                  <a:ext cx="432" cy="432"/>
                </a:xfrm>
                <a:prstGeom prst="ellipse">
                  <a:avLst/>
                </a:prstGeom>
                <a:solidFill>
                  <a:schemeClr val="accent1"/>
                </a:solidFill>
                <a:ln w="19050">
                  <a:solidFill>
                    <a:srgbClr val="000000"/>
                  </a:solidFill>
                  <a:round/>
                  <a:headEnd/>
                  <a:tailE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18448" name="Line 10"/>
                <p:cNvSpPr>
                  <a:spLocks noChangeShapeType="1"/>
                </p:cNvSpPr>
                <p:nvPr/>
              </p:nvSpPr>
              <p:spPr bwMode="auto">
                <a:xfrm>
                  <a:off x="1594" y="1584"/>
                  <a:ext cx="720" cy="0"/>
                </a:xfrm>
                <a:prstGeom prst="line">
                  <a:avLst/>
                </a:prstGeom>
                <a:noFill/>
                <a:ln w="508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8449" name="Line 11"/>
                <p:cNvSpPr>
                  <a:spLocks noChangeShapeType="1"/>
                </p:cNvSpPr>
                <p:nvPr/>
              </p:nvSpPr>
              <p:spPr bwMode="auto">
                <a:xfrm flipH="1">
                  <a:off x="922" y="1584"/>
                  <a:ext cx="720" cy="0"/>
                </a:xfrm>
                <a:prstGeom prst="line">
                  <a:avLst/>
                </a:prstGeom>
                <a:noFill/>
                <a:ln w="5080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sp>
          <p:nvSpPr>
            <p:cNvPr id="18442" name="Oval 30"/>
            <p:cNvSpPr>
              <a:spLocks noChangeArrowheads="1"/>
            </p:cNvSpPr>
            <p:nvPr/>
          </p:nvSpPr>
          <p:spPr bwMode="auto">
            <a:xfrm>
              <a:off x="1632" y="264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grpSp>
      <p:sp>
        <p:nvSpPr>
          <p:cNvPr id="79" name="Rectangle 35"/>
          <p:cNvSpPr>
            <a:spLocks noChangeArrowheads="1"/>
          </p:cNvSpPr>
          <p:nvPr/>
        </p:nvSpPr>
        <p:spPr bwMode="auto">
          <a:xfrm>
            <a:off x="2171700" y="5884097"/>
            <a:ext cx="8582025" cy="59766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力矩可以反映力的作用点的位置对物体运动的影响。</a:t>
            </a:r>
            <a:endParaRPr lang="en-US" altLang="zh-CN" dirty="0">
              <a:solidFill>
                <a:srgbClr val="0000FF"/>
              </a:solidFill>
              <a:latin typeface="+mn-lt"/>
              <a:ea typeface="+mn-ea"/>
            </a:endParaRPr>
          </a:p>
        </p:txBody>
      </p:sp>
      <p:sp>
        <p:nvSpPr>
          <p:cNvPr id="3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一、力矩 </a:t>
            </a:r>
          </a:p>
        </p:txBody>
      </p:sp>
      <mc:AlternateContent xmlns:mc="http://schemas.openxmlformats.org/markup-compatibility/2006" xmlns:a14="http://schemas.microsoft.com/office/drawing/2010/main">
        <mc:Choice Requires="a14">
          <p:sp>
            <p:nvSpPr>
              <p:cNvPr id="32" name="矩形 31"/>
              <p:cNvSpPr/>
              <p:nvPr/>
            </p:nvSpPr>
            <p:spPr>
              <a:xfrm>
                <a:off x="6083120" y="2846449"/>
                <a:ext cx="177183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6083120" y="2846449"/>
                <a:ext cx="1771832" cy="113569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080200" y="2846449"/>
                <a:ext cx="18766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8080200" y="2846449"/>
                <a:ext cx="1876604" cy="11356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083120" y="4285712"/>
                <a:ext cx="1771832"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6083120" y="4285712"/>
                <a:ext cx="1771832" cy="11356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080200" y="4285712"/>
                <a:ext cx="187660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dirty="0">
                  <a:latin typeface="+mn-lt"/>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8080200" y="4285712"/>
                <a:ext cx="1876604" cy="113569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053115" y="4611688"/>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5053115" y="4611688"/>
                <a:ext cx="508088"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060950" y="3332691"/>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5060950" y="3332691"/>
                <a:ext cx="508088"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215301" y="3337308"/>
                <a:ext cx="7757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2215301" y="3337308"/>
                <a:ext cx="775790"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275123" y="5023629"/>
                <a:ext cx="7757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2275123" y="5023629"/>
                <a:ext cx="775790" cy="57547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03183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462"/>
                                        </p:tgtEl>
                                        <p:attrNameLst>
                                          <p:attrName>style.visibility</p:attrName>
                                        </p:attrNameLst>
                                      </p:cBhvr>
                                      <p:to>
                                        <p:strVal val="visible"/>
                                      </p:to>
                                    </p:set>
                                    <p:animEffect transition="in" filter="wipe(left)">
                                      <p:cBhvr>
                                        <p:cTn id="37" dur="500"/>
                                        <p:tgtEl>
                                          <p:spTgt spid="184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wipe(left)">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460"/>
                                        </p:tgtEl>
                                        <p:attrNameLst>
                                          <p:attrName>style.visibility</p:attrName>
                                        </p:attrNameLst>
                                      </p:cBhvr>
                                      <p:to>
                                        <p:strVal val="visible"/>
                                      </p:to>
                                    </p:set>
                                    <p:animEffect transition="in" filter="wipe(left)">
                                      <p:cBhvr>
                                        <p:cTn id="67" dur="500"/>
                                        <p:tgtEl>
                                          <p:spTgt spid="184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wipe(left)">
                                      <p:cBhvr>
                                        <p:cTn id="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62" grpId="0"/>
      <p:bldP spid="18460" grpId="0"/>
      <p:bldP spid="79" grpId="0" animBg="1"/>
      <p:bldP spid="32" grpId="0"/>
      <p:bldP spid="33" grpId="0"/>
      <p:bldP spid="34" grpId="0"/>
      <p:bldP spid="35" grpId="0"/>
      <p:bldP spid="36" grpId="0"/>
      <p:bldP spid="37" grpId="0"/>
      <p:bldP spid="38"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58" name="Group 130"/>
          <p:cNvGrpSpPr>
            <a:grpSpLocks/>
          </p:cNvGrpSpPr>
          <p:nvPr/>
        </p:nvGrpSpPr>
        <p:grpSpPr bwMode="auto">
          <a:xfrm>
            <a:off x="7987120" y="2116160"/>
            <a:ext cx="3581400" cy="3733800"/>
            <a:chOff x="3216" y="612"/>
            <a:chExt cx="2256" cy="2352"/>
          </a:xfrm>
        </p:grpSpPr>
        <p:grpSp>
          <p:nvGrpSpPr>
            <p:cNvPr id="19518" name="Group 129"/>
            <p:cNvGrpSpPr>
              <a:grpSpLocks/>
            </p:cNvGrpSpPr>
            <p:nvPr/>
          </p:nvGrpSpPr>
          <p:grpSpPr bwMode="auto">
            <a:xfrm>
              <a:off x="3312" y="1332"/>
              <a:ext cx="1904" cy="1536"/>
              <a:chOff x="3312" y="1332"/>
              <a:chExt cx="1904" cy="1536"/>
            </a:xfrm>
          </p:grpSpPr>
          <p:grpSp>
            <p:nvGrpSpPr>
              <p:cNvPr id="19520" name="Group 128"/>
              <p:cNvGrpSpPr>
                <a:grpSpLocks/>
              </p:cNvGrpSpPr>
              <p:nvPr/>
            </p:nvGrpSpPr>
            <p:grpSpPr bwMode="auto">
              <a:xfrm>
                <a:off x="3312" y="1332"/>
                <a:ext cx="1904" cy="1536"/>
                <a:chOff x="3312" y="1332"/>
                <a:chExt cx="1904" cy="1536"/>
              </a:xfrm>
            </p:grpSpPr>
            <p:sp>
              <p:nvSpPr>
                <p:cNvPr id="19523" name="Line 5"/>
                <p:cNvSpPr>
                  <a:spLocks noChangeShapeType="1"/>
                </p:cNvSpPr>
                <p:nvPr/>
              </p:nvSpPr>
              <p:spPr bwMode="auto">
                <a:xfrm>
                  <a:off x="3792" y="2628"/>
                  <a:ext cx="0" cy="24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9524" name="Group 124"/>
                <p:cNvGrpSpPr>
                  <a:grpSpLocks/>
                </p:cNvGrpSpPr>
                <p:nvPr/>
              </p:nvGrpSpPr>
              <p:grpSpPr bwMode="auto">
                <a:xfrm>
                  <a:off x="3312" y="1860"/>
                  <a:ext cx="1904" cy="894"/>
                  <a:chOff x="3312" y="1860"/>
                  <a:chExt cx="1904" cy="894"/>
                </a:xfrm>
              </p:grpSpPr>
              <p:sp>
                <p:nvSpPr>
                  <p:cNvPr id="19528" name="Freeform 7"/>
                  <p:cNvSpPr>
                    <a:spLocks/>
                  </p:cNvSpPr>
                  <p:nvPr/>
                </p:nvSpPr>
                <p:spPr bwMode="auto">
                  <a:xfrm>
                    <a:off x="3312" y="1956"/>
                    <a:ext cx="1904" cy="798"/>
                  </a:xfrm>
                  <a:custGeom>
                    <a:avLst/>
                    <a:gdLst>
                      <a:gd name="T0" fmla="*/ 12 w 1904"/>
                      <a:gd name="T1" fmla="*/ 282 h 798"/>
                      <a:gd name="T2" fmla="*/ 128 w 1904"/>
                      <a:gd name="T3" fmla="*/ 96 h 798"/>
                      <a:gd name="T4" fmla="*/ 132 w 1904"/>
                      <a:gd name="T5" fmla="*/ 84 h 798"/>
                      <a:gd name="T6" fmla="*/ 312 w 1904"/>
                      <a:gd name="T7" fmla="*/ 12 h 798"/>
                      <a:gd name="T8" fmla="*/ 584 w 1904"/>
                      <a:gd name="T9" fmla="*/ 24 h 798"/>
                      <a:gd name="T10" fmla="*/ 846 w 1904"/>
                      <a:gd name="T11" fmla="*/ 84 h 798"/>
                      <a:gd name="T12" fmla="*/ 1160 w 1904"/>
                      <a:gd name="T13" fmla="*/ 24 h 798"/>
                      <a:gd name="T14" fmla="*/ 1472 w 1904"/>
                      <a:gd name="T15" fmla="*/ 0 h 798"/>
                      <a:gd name="T16" fmla="*/ 1710 w 1904"/>
                      <a:gd name="T17" fmla="*/ 66 h 798"/>
                      <a:gd name="T18" fmla="*/ 1878 w 1904"/>
                      <a:gd name="T19" fmla="*/ 234 h 798"/>
                      <a:gd name="T20" fmla="*/ 1904 w 1904"/>
                      <a:gd name="T21" fmla="*/ 480 h 798"/>
                      <a:gd name="T22" fmla="*/ 1760 w 1904"/>
                      <a:gd name="T23" fmla="*/ 672 h 798"/>
                      <a:gd name="T24" fmla="*/ 1472 w 1904"/>
                      <a:gd name="T25" fmla="*/ 768 h 798"/>
                      <a:gd name="T26" fmla="*/ 1230 w 1904"/>
                      <a:gd name="T27" fmla="*/ 798 h 798"/>
                      <a:gd name="T28" fmla="*/ 1072 w 1904"/>
                      <a:gd name="T29" fmla="*/ 760 h 798"/>
                      <a:gd name="T30" fmla="*/ 798 w 1904"/>
                      <a:gd name="T31" fmla="*/ 672 h 798"/>
                      <a:gd name="T32" fmla="*/ 504 w 1904"/>
                      <a:gd name="T33" fmla="*/ 702 h 798"/>
                      <a:gd name="T34" fmla="*/ 318 w 1904"/>
                      <a:gd name="T35" fmla="*/ 666 h 798"/>
                      <a:gd name="T36" fmla="*/ 108 w 1904"/>
                      <a:gd name="T37" fmla="*/ 564 h 798"/>
                      <a:gd name="T38" fmla="*/ 0 w 1904"/>
                      <a:gd name="T39" fmla="*/ 456 h 798"/>
                      <a:gd name="T40" fmla="*/ 6 w 1904"/>
                      <a:gd name="T41" fmla="*/ 282 h 7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4"/>
                      <a:gd name="T64" fmla="*/ 0 h 798"/>
                      <a:gd name="T65" fmla="*/ 1904 w 1904"/>
                      <a:gd name="T66" fmla="*/ 798 h 7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4" h="798">
                        <a:moveTo>
                          <a:pt x="12" y="282"/>
                        </a:moveTo>
                        <a:lnTo>
                          <a:pt x="128" y="96"/>
                        </a:lnTo>
                        <a:lnTo>
                          <a:pt x="132" y="84"/>
                        </a:lnTo>
                        <a:lnTo>
                          <a:pt x="312" y="12"/>
                        </a:lnTo>
                        <a:lnTo>
                          <a:pt x="584" y="24"/>
                        </a:lnTo>
                        <a:lnTo>
                          <a:pt x="846" y="84"/>
                        </a:lnTo>
                        <a:lnTo>
                          <a:pt x="1160" y="24"/>
                        </a:lnTo>
                        <a:lnTo>
                          <a:pt x="1472" y="0"/>
                        </a:lnTo>
                        <a:lnTo>
                          <a:pt x="1710" y="66"/>
                        </a:lnTo>
                        <a:lnTo>
                          <a:pt x="1878" y="234"/>
                        </a:lnTo>
                        <a:lnTo>
                          <a:pt x="1904" y="480"/>
                        </a:lnTo>
                        <a:lnTo>
                          <a:pt x="1760" y="672"/>
                        </a:lnTo>
                        <a:lnTo>
                          <a:pt x="1472" y="768"/>
                        </a:lnTo>
                        <a:lnTo>
                          <a:pt x="1230" y="798"/>
                        </a:lnTo>
                        <a:lnTo>
                          <a:pt x="1072" y="760"/>
                        </a:lnTo>
                        <a:lnTo>
                          <a:pt x="798" y="672"/>
                        </a:lnTo>
                        <a:lnTo>
                          <a:pt x="504" y="702"/>
                        </a:lnTo>
                        <a:lnTo>
                          <a:pt x="318" y="666"/>
                        </a:lnTo>
                        <a:lnTo>
                          <a:pt x="108" y="564"/>
                        </a:lnTo>
                        <a:lnTo>
                          <a:pt x="0" y="456"/>
                        </a:lnTo>
                        <a:lnTo>
                          <a:pt x="6" y="282"/>
                        </a:lnTo>
                      </a:path>
                    </a:pathLst>
                  </a:custGeom>
                  <a:gradFill rotWithShape="0">
                    <a:gsLst>
                      <a:gs pos="0">
                        <a:srgbClr val="7BAF13"/>
                      </a:gs>
                      <a:gs pos="100000">
                        <a:srgbClr val="FFFFFF"/>
                      </a:gs>
                    </a:gsLst>
                    <a:lin ang="0" scaled="1"/>
                  </a:gradFill>
                  <a:ln w="9525">
                    <a:solidFill>
                      <a:schemeClr val="tx1"/>
                    </a:solidFill>
                    <a:round/>
                    <a:headEnd/>
                    <a:tailEnd/>
                  </a:ln>
                </p:spPr>
                <p:txBody>
                  <a:bodyPr wrap="none" anchor="ctr"/>
                  <a:lstStyle/>
                  <a:p>
                    <a:pPr algn="just"/>
                    <a:endParaRPr lang="zh-CN" altLang="en-US" sz="2800">
                      <a:latin typeface="+mn-lt"/>
                      <a:ea typeface="+mn-ea"/>
                    </a:endParaRPr>
                  </a:p>
                </p:txBody>
              </p:sp>
              <p:sp>
                <p:nvSpPr>
                  <p:cNvPr id="19529" name="Freeform 8"/>
                  <p:cNvSpPr>
                    <a:spLocks/>
                  </p:cNvSpPr>
                  <p:nvPr/>
                </p:nvSpPr>
                <p:spPr bwMode="auto">
                  <a:xfrm>
                    <a:off x="3312" y="1860"/>
                    <a:ext cx="1904" cy="798"/>
                  </a:xfrm>
                  <a:custGeom>
                    <a:avLst/>
                    <a:gdLst>
                      <a:gd name="T0" fmla="*/ 12 w 1904"/>
                      <a:gd name="T1" fmla="*/ 282 h 798"/>
                      <a:gd name="T2" fmla="*/ 128 w 1904"/>
                      <a:gd name="T3" fmla="*/ 96 h 798"/>
                      <a:gd name="T4" fmla="*/ 132 w 1904"/>
                      <a:gd name="T5" fmla="*/ 84 h 798"/>
                      <a:gd name="T6" fmla="*/ 312 w 1904"/>
                      <a:gd name="T7" fmla="*/ 12 h 798"/>
                      <a:gd name="T8" fmla="*/ 584 w 1904"/>
                      <a:gd name="T9" fmla="*/ 24 h 798"/>
                      <a:gd name="T10" fmla="*/ 846 w 1904"/>
                      <a:gd name="T11" fmla="*/ 84 h 798"/>
                      <a:gd name="T12" fmla="*/ 1160 w 1904"/>
                      <a:gd name="T13" fmla="*/ 24 h 798"/>
                      <a:gd name="T14" fmla="*/ 1472 w 1904"/>
                      <a:gd name="T15" fmla="*/ 0 h 798"/>
                      <a:gd name="T16" fmla="*/ 1710 w 1904"/>
                      <a:gd name="T17" fmla="*/ 66 h 798"/>
                      <a:gd name="T18" fmla="*/ 1878 w 1904"/>
                      <a:gd name="T19" fmla="*/ 234 h 798"/>
                      <a:gd name="T20" fmla="*/ 1904 w 1904"/>
                      <a:gd name="T21" fmla="*/ 480 h 798"/>
                      <a:gd name="T22" fmla="*/ 1760 w 1904"/>
                      <a:gd name="T23" fmla="*/ 672 h 798"/>
                      <a:gd name="T24" fmla="*/ 1472 w 1904"/>
                      <a:gd name="T25" fmla="*/ 768 h 798"/>
                      <a:gd name="T26" fmla="*/ 1230 w 1904"/>
                      <a:gd name="T27" fmla="*/ 798 h 798"/>
                      <a:gd name="T28" fmla="*/ 1072 w 1904"/>
                      <a:gd name="T29" fmla="*/ 760 h 798"/>
                      <a:gd name="T30" fmla="*/ 798 w 1904"/>
                      <a:gd name="T31" fmla="*/ 672 h 798"/>
                      <a:gd name="T32" fmla="*/ 504 w 1904"/>
                      <a:gd name="T33" fmla="*/ 702 h 798"/>
                      <a:gd name="T34" fmla="*/ 318 w 1904"/>
                      <a:gd name="T35" fmla="*/ 666 h 798"/>
                      <a:gd name="T36" fmla="*/ 108 w 1904"/>
                      <a:gd name="T37" fmla="*/ 564 h 798"/>
                      <a:gd name="T38" fmla="*/ 0 w 1904"/>
                      <a:gd name="T39" fmla="*/ 456 h 798"/>
                      <a:gd name="T40" fmla="*/ 6 w 1904"/>
                      <a:gd name="T41" fmla="*/ 282 h 79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4"/>
                      <a:gd name="T64" fmla="*/ 0 h 798"/>
                      <a:gd name="T65" fmla="*/ 1904 w 1904"/>
                      <a:gd name="T66" fmla="*/ 798 h 79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4" h="798">
                        <a:moveTo>
                          <a:pt x="12" y="282"/>
                        </a:moveTo>
                        <a:lnTo>
                          <a:pt x="128" y="96"/>
                        </a:lnTo>
                        <a:lnTo>
                          <a:pt x="132" y="84"/>
                        </a:lnTo>
                        <a:lnTo>
                          <a:pt x="312" y="12"/>
                        </a:lnTo>
                        <a:lnTo>
                          <a:pt x="584" y="24"/>
                        </a:lnTo>
                        <a:lnTo>
                          <a:pt x="846" y="84"/>
                        </a:lnTo>
                        <a:lnTo>
                          <a:pt x="1160" y="24"/>
                        </a:lnTo>
                        <a:lnTo>
                          <a:pt x="1472" y="0"/>
                        </a:lnTo>
                        <a:lnTo>
                          <a:pt x="1710" y="66"/>
                        </a:lnTo>
                        <a:lnTo>
                          <a:pt x="1878" y="234"/>
                        </a:lnTo>
                        <a:lnTo>
                          <a:pt x="1904" y="480"/>
                        </a:lnTo>
                        <a:lnTo>
                          <a:pt x="1760" y="672"/>
                        </a:lnTo>
                        <a:lnTo>
                          <a:pt x="1472" y="768"/>
                        </a:lnTo>
                        <a:lnTo>
                          <a:pt x="1230" y="798"/>
                        </a:lnTo>
                        <a:lnTo>
                          <a:pt x="1072" y="760"/>
                        </a:lnTo>
                        <a:lnTo>
                          <a:pt x="798" y="672"/>
                        </a:lnTo>
                        <a:lnTo>
                          <a:pt x="504" y="702"/>
                        </a:lnTo>
                        <a:lnTo>
                          <a:pt x="318" y="666"/>
                        </a:lnTo>
                        <a:lnTo>
                          <a:pt x="108" y="564"/>
                        </a:lnTo>
                        <a:lnTo>
                          <a:pt x="0" y="456"/>
                        </a:lnTo>
                        <a:lnTo>
                          <a:pt x="6" y="282"/>
                        </a:lnTo>
                      </a:path>
                    </a:pathLst>
                  </a:custGeom>
                  <a:solidFill>
                    <a:schemeClr val="accent1"/>
                  </a:solidFill>
                  <a:ln w="9525">
                    <a:solidFill>
                      <a:schemeClr val="tx1"/>
                    </a:solidFill>
                    <a:round/>
                    <a:headEnd/>
                    <a:tailEnd/>
                  </a:ln>
                </p:spPr>
                <p:txBody>
                  <a:bodyPr wrap="none" anchor="ctr"/>
                  <a:lstStyle/>
                  <a:p>
                    <a:pPr algn="just"/>
                    <a:endParaRPr lang="zh-CN" altLang="en-US" sz="2800">
                      <a:latin typeface="+mn-lt"/>
                      <a:ea typeface="+mn-ea"/>
                    </a:endParaRPr>
                  </a:p>
                </p:txBody>
              </p:sp>
            </p:grpSp>
            <p:sp>
              <p:nvSpPr>
                <p:cNvPr id="19525" name="Line 9"/>
                <p:cNvSpPr>
                  <a:spLocks noChangeShapeType="1"/>
                </p:cNvSpPr>
                <p:nvPr/>
              </p:nvSpPr>
              <p:spPr bwMode="auto">
                <a:xfrm flipV="1">
                  <a:off x="3792" y="1332"/>
                  <a:ext cx="0" cy="864"/>
                </a:xfrm>
                <a:prstGeom prst="line">
                  <a:avLst/>
                </a:prstGeom>
                <a:noFill/>
                <a:ln w="381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9521" name="Text Box 12"/>
              <p:cNvSpPr txBox="1">
                <a:spLocks noChangeArrowheads="1"/>
              </p:cNvSpPr>
              <p:nvPr/>
            </p:nvSpPr>
            <p:spPr bwMode="auto">
              <a:xfrm>
                <a:off x="4464" y="2052"/>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a:r>
                  <a:rPr lang="en-US" altLang="zh-CN" dirty="0">
                    <a:solidFill>
                      <a:srgbClr val="0000FF"/>
                    </a:solidFill>
                    <a:latin typeface="+mn-lt"/>
                    <a:ea typeface="+mn-ea"/>
                  </a:rPr>
                  <a:t>*</a:t>
                </a:r>
              </a:p>
            </p:txBody>
          </p:sp>
        </p:grpSp>
        <p:sp>
          <p:nvSpPr>
            <p:cNvPr id="19519" name="Rectangle 14"/>
            <p:cNvSpPr>
              <a:spLocks noChangeArrowheads="1"/>
            </p:cNvSpPr>
            <p:nvPr/>
          </p:nvSpPr>
          <p:spPr bwMode="auto">
            <a:xfrm>
              <a:off x="3216" y="612"/>
              <a:ext cx="2256" cy="235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grpSp>
      <p:sp>
        <p:nvSpPr>
          <p:cNvPr id="19516" name="Line 20"/>
          <p:cNvSpPr>
            <a:spLocks noChangeShapeType="1"/>
          </p:cNvSpPr>
          <p:nvPr/>
        </p:nvSpPr>
        <p:spPr bwMode="auto">
          <a:xfrm flipV="1">
            <a:off x="8901520" y="3732235"/>
            <a:ext cx="0" cy="914400"/>
          </a:xfrm>
          <a:prstGeom prst="line">
            <a:avLst/>
          </a:prstGeom>
          <a:noFill/>
          <a:ln w="3810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4" name="Line 23"/>
          <p:cNvSpPr>
            <a:spLocks noChangeShapeType="1"/>
          </p:cNvSpPr>
          <p:nvPr/>
        </p:nvSpPr>
        <p:spPr bwMode="auto">
          <a:xfrm flipV="1">
            <a:off x="10120720" y="3563962"/>
            <a:ext cx="1066800" cy="1066800"/>
          </a:xfrm>
          <a:prstGeom prst="line">
            <a:avLst/>
          </a:prstGeom>
          <a:noFill/>
          <a:ln w="38100">
            <a:solidFill>
              <a:srgbClr val="00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2" name="Line 26"/>
          <p:cNvSpPr>
            <a:spLocks noChangeShapeType="1"/>
          </p:cNvSpPr>
          <p:nvPr/>
        </p:nvSpPr>
        <p:spPr bwMode="auto">
          <a:xfrm>
            <a:off x="8901520" y="4628778"/>
            <a:ext cx="1295400" cy="0"/>
          </a:xfrm>
          <a:prstGeom prst="line">
            <a:avLst/>
          </a:prstGeom>
          <a:noFill/>
          <a:ln w="3810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96" name="Line 28"/>
          <p:cNvSpPr>
            <a:spLocks noChangeShapeType="1"/>
          </p:cNvSpPr>
          <p:nvPr/>
        </p:nvSpPr>
        <p:spPr bwMode="auto">
          <a:xfrm flipH="1">
            <a:off x="9434920" y="4630760"/>
            <a:ext cx="685800" cy="76200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10" name="Line 30"/>
          <p:cNvSpPr>
            <a:spLocks noChangeShapeType="1"/>
          </p:cNvSpPr>
          <p:nvPr/>
        </p:nvSpPr>
        <p:spPr bwMode="auto">
          <a:xfrm>
            <a:off x="10132366" y="4630760"/>
            <a:ext cx="1295400" cy="0"/>
          </a:xfrm>
          <a:prstGeom prst="line">
            <a:avLst/>
          </a:prstGeom>
          <a:noFill/>
          <a:ln w="28575">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9509" name="Line 34"/>
          <p:cNvSpPr>
            <a:spLocks noChangeShapeType="1"/>
          </p:cNvSpPr>
          <p:nvPr/>
        </p:nvSpPr>
        <p:spPr bwMode="auto">
          <a:xfrm>
            <a:off x="8901520" y="4630760"/>
            <a:ext cx="685800" cy="533400"/>
          </a:xfrm>
          <a:prstGeom prst="line">
            <a:avLst/>
          </a:prstGeom>
          <a:noFill/>
          <a:ln w="38100">
            <a:solidFill>
              <a:srgbClr val="FF99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19506" name="Text Box 38"/>
              <p:cNvSpPr txBox="1">
                <a:spLocks noChangeArrowheads="1"/>
              </p:cNvSpPr>
              <p:nvPr/>
            </p:nvSpPr>
            <p:spPr bwMode="auto">
              <a:xfrm>
                <a:off x="2614031" y="3678997"/>
                <a:ext cx="248602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𝑑</m:t>
                    </m:r>
                  </m:oMath>
                </a14:m>
                <a:r>
                  <a:rPr lang="en-US" altLang="zh-CN" dirty="0">
                    <a:solidFill>
                      <a:srgbClr val="0000FF"/>
                    </a:solidFill>
                    <a:latin typeface="+mn-lt"/>
                    <a:ea typeface="+mn-ea"/>
                  </a:rPr>
                  <a:t>: </a:t>
                </a:r>
                <a:r>
                  <a:rPr lang="zh-CN" altLang="en-US" dirty="0">
                    <a:solidFill>
                      <a:srgbClr val="0000FF"/>
                    </a:solidFill>
                    <a:latin typeface="+mn-lt"/>
                    <a:ea typeface="+mn-ea"/>
                  </a:rPr>
                  <a:t>力臂</a:t>
                </a:r>
              </a:p>
            </p:txBody>
          </p:sp>
        </mc:Choice>
        <mc:Fallback xmlns="">
          <p:sp>
            <p:nvSpPr>
              <p:cNvPr id="19506" name="Text Box 38"/>
              <p:cNvSpPr txBox="1">
                <a:spLocks noRot="1" noChangeAspect="1" noMove="1" noResize="1" noEditPoints="1" noAdjustHandles="1" noChangeArrowheads="1" noChangeShapeType="1" noTextEdit="1"/>
              </p:cNvSpPr>
              <p:nvPr/>
            </p:nvSpPr>
            <p:spPr bwMode="auto">
              <a:xfrm>
                <a:off x="2614031" y="3678997"/>
                <a:ext cx="2486025" cy="519113"/>
              </a:xfrm>
              <a:prstGeom prst="rect">
                <a:avLst/>
              </a:prstGeom>
              <a:blipFill>
                <a:blip r:embed="rId2"/>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03" name="Text Box 41"/>
              <p:cNvSpPr txBox="1">
                <a:spLocks noChangeArrowheads="1"/>
              </p:cNvSpPr>
              <p:nvPr/>
            </p:nvSpPr>
            <p:spPr bwMode="auto">
              <a:xfrm>
                <a:off x="1881189" y="901496"/>
                <a:ext cx="9801474" cy="12806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刚体绕</a:t>
                </a:r>
                <a14:m>
                  <m:oMath xmlns:m="http://schemas.openxmlformats.org/officeDocument/2006/math">
                    <m:r>
                      <a:rPr lang="en-US" altLang="zh-CN">
                        <a:latin typeface="Cambria Math" panose="02040503050406030204" pitchFamily="18" charset="0"/>
                      </a:rPr>
                      <m:t>𝑂𝑧</m:t>
                    </m:r>
                  </m:oMath>
                </a14:m>
                <a:r>
                  <a:rPr lang="zh-CN" altLang="en-US" dirty="0"/>
                  <a:t>轴旋转，力</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𝐹</m:t>
                        </m:r>
                      </m:e>
                    </m:acc>
                  </m:oMath>
                </a14:m>
                <a:r>
                  <a:rPr lang="zh-CN" altLang="en-US" dirty="0"/>
                  <a:t>作用在刚体上点</a:t>
                </a:r>
                <a14:m>
                  <m:oMath xmlns:m="http://schemas.openxmlformats.org/officeDocument/2006/math">
                    <m:r>
                      <a:rPr lang="en-US" altLang="zh-CN">
                        <a:latin typeface="Cambria Math" panose="02040503050406030204" pitchFamily="18" charset="0"/>
                      </a:rPr>
                      <m:t>𝑃</m:t>
                    </m:r>
                  </m:oMath>
                </a14:m>
                <a:r>
                  <a:rPr lang="zh-CN" altLang="en-US" dirty="0"/>
                  <a:t>，且在转动平面内，</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𝑟</m:t>
                        </m:r>
                      </m:e>
                    </m:acc>
                  </m:oMath>
                </a14:m>
                <a:r>
                  <a:rPr lang="zh-CN" altLang="en-US" dirty="0"/>
                  <a:t>为由点</a:t>
                </a:r>
                <a14:m>
                  <m:oMath xmlns:m="http://schemas.openxmlformats.org/officeDocument/2006/math">
                    <m:r>
                      <a:rPr lang="en-US" altLang="zh-CN">
                        <a:latin typeface="Cambria Math" panose="02040503050406030204" pitchFamily="18" charset="0"/>
                      </a:rPr>
                      <m:t>𝑂</m:t>
                    </m:r>
                  </m:oMath>
                </a14:m>
                <a:r>
                  <a:rPr lang="zh-CN" altLang="en-US" dirty="0"/>
                  <a:t>到力的作用点</a:t>
                </a:r>
                <a14:m>
                  <m:oMath xmlns:m="http://schemas.openxmlformats.org/officeDocument/2006/math">
                    <m:r>
                      <a:rPr lang="en-US" altLang="zh-CN">
                        <a:latin typeface="Cambria Math" panose="02040503050406030204" pitchFamily="18" charset="0"/>
                      </a:rPr>
                      <m:t>𝑃</m:t>
                    </m:r>
                  </m:oMath>
                </a14:m>
                <a:r>
                  <a:rPr lang="zh-CN" altLang="en-US" dirty="0"/>
                  <a:t>的径矢。</a:t>
                </a:r>
                <a:r>
                  <a:rPr lang="en-US" altLang="zh-CN" dirty="0"/>
                  <a:t>      </a:t>
                </a:r>
              </a:p>
            </p:txBody>
          </p:sp>
        </mc:Choice>
        <mc:Fallback xmlns="">
          <p:sp>
            <p:nvSpPr>
              <p:cNvPr id="19503" name="Text Box 41"/>
              <p:cNvSpPr txBox="1">
                <a:spLocks noRot="1" noChangeAspect="1" noMove="1" noResize="1" noEditPoints="1" noAdjustHandles="1" noChangeArrowheads="1" noChangeShapeType="1" noTextEdit="1"/>
              </p:cNvSpPr>
              <p:nvPr/>
            </p:nvSpPr>
            <p:spPr bwMode="auto">
              <a:xfrm>
                <a:off x="1881189" y="901496"/>
                <a:ext cx="9801474" cy="1280607"/>
              </a:xfrm>
              <a:prstGeom prst="rect">
                <a:avLst/>
              </a:prstGeom>
              <a:blipFill>
                <a:blip r:embed="rId3"/>
                <a:stretch>
                  <a:fillRect l="-1307" t="-95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501" name="Rectangle 166"/>
              <p:cNvSpPr>
                <a:spLocks noChangeArrowheads="1"/>
              </p:cNvSpPr>
              <p:nvPr/>
            </p:nvSpPr>
            <p:spPr bwMode="auto">
              <a:xfrm>
                <a:off x="1881189" y="1957402"/>
                <a:ext cx="3778250"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acc>
                      <m:accPr>
                        <m:chr m:val="⃑"/>
                        <m:ctrlPr>
                          <a:rPr lang="en-US" altLang="zh-CN" i="1" smtClean="0">
                            <a:solidFill>
                              <a:srgbClr val="0000FF"/>
                            </a:solidFill>
                            <a:latin typeface="Cambria Math"/>
                          </a:rPr>
                        </m:ctrlPr>
                      </m:accPr>
                      <m:e>
                        <m:r>
                          <a:rPr lang="en-US" altLang="zh-CN" i="1">
                            <a:solidFill>
                              <a:srgbClr val="0000FF"/>
                            </a:solidFill>
                            <a:latin typeface="Cambria Math" panose="02040503050406030204" pitchFamily="18" charset="0"/>
                          </a:rPr>
                          <m:t>𝐹</m:t>
                        </m:r>
                      </m:e>
                    </m:acc>
                  </m:oMath>
                </a14:m>
                <a:r>
                  <a:rPr lang="zh-CN" altLang="en-US" dirty="0">
                    <a:solidFill>
                      <a:srgbClr val="0000FF"/>
                    </a:solidFill>
                    <a:latin typeface="+mn-lt"/>
                    <a:ea typeface="+mn-ea"/>
                  </a:rPr>
                  <a:t>对转轴</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𝑧</m:t>
                    </m:r>
                  </m:oMath>
                </a14:m>
                <a:r>
                  <a:rPr lang="zh-CN" altLang="en-US" dirty="0">
                    <a:solidFill>
                      <a:srgbClr val="0000FF"/>
                    </a:solidFill>
                    <a:latin typeface="+mn-lt"/>
                    <a:ea typeface="+mn-ea"/>
                  </a:rPr>
                  <a:t>的力矩    </a:t>
                </a:r>
              </a:p>
            </p:txBody>
          </p:sp>
        </mc:Choice>
        <mc:Fallback xmlns="">
          <p:sp>
            <p:nvSpPr>
              <p:cNvPr id="19501" name="Rectangle 166"/>
              <p:cNvSpPr>
                <a:spLocks noRot="1" noChangeAspect="1" noMove="1" noResize="1" noEditPoints="1" noAdjustHandles="1" noChangeArrowheads="1" noChangeShapeType="1" noTextEdit="1"/>
              </p:cNvSpPr>
              <p:nvPr/>
            </p:nvSpPr>
            <p:spPr bwMode="auto">
              <a:xfrm>
                <a:off x="1881189" y="1957402"/>
                <a:ext cx="3778250" cy="576262"/>
              </a:xfrm>
              <a:prstGeom prst="rect">
                <a:avLst/>
              </a:prstGeom>
              <a:blipFill>
                <a:blip r:embed="rId4"/>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9" name="Rectangle 112"/>
          <p:cNvSpPr>
            <a:spLocks noChangeArrowheads="1"/>
          </p:cNvSpPr>
          <p:nvPr/>
        </p:nvSpPr>
        <p:spPr bwMode="auto">
          <a:xfrm>
            <a:off x="1881189" y="357942"/>
            <a:ext cx="2357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力矩： </a:t>
            </a:r>
          </a:p>
        </p:txBody>
      </p:sp>
      <p:grpSp>
        <p:nvGrpSpPr>
          <p:cNvPr id="15" name="Group 165"/>
          <p:cNvGrpSpPr>
            <a:grpSpLocks/>
          </p:cNvGrpSpPr>
          <p:nvPr/>
        </p:nvGrpSpPr>
        <p:grpSpPr bwMode="auto">
          <a:xfrm>
            <a:off x="9615894" y="2173997"/>
            <a:ext cx="1030194" cy="1796364"/>
            <a:chOff x="4224" y="661"/>
            <a:chExt cx="672" cy="1163"/>
          </a:xfrm>
        </p:grpSpPr>
        <p:sp>
          <p:nvSpPr>
            <p:cNvPr id="19497" name="Line 82"/>
            <p:cNvSpPr>
              <a:spLocks noChangeShapeType="1"/>
            </p:cNvSpPr>
            <p:nvPr/>
          </p:nvSpPr>
          <p:spPr bwMode="auto">
            <a:xfrm>
              <a:off x="4608" y="661"/>
              <a:ext cx="0" cy="430"/>
            </a:xfrm>
            <a:prstGeom prst="line">
              <a:avLst/>
            </a:prstGeom>
            <a:noFill/>
            <a:ln w="76200">
              <a:solidFill>
                <a:srgbClr val="FF0000"/>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19474" name="Group 136"/>
            <p:cNvGrpSpPr>
              <a:grpSpLocks/>
            </p:cNvGrpSpPr>
            <p:nvPr/>
          </p:nvGrpSpPr>
          <p:grpSpPr bwMode="auto">
            <a:xfrm>
              <a:off x="4224" y="1008"/>
              <a:ext cx="672" cy="816"/>
              <a:chOff x="3792" y="3312"/>
              <a:chExt cx="672" cy="816"/>
            </a:xfrm>
          </p:grpSpPr>
          <p:grpSp>
            <p:nvGrpSpPr>
              <p:cNvPr id="19475" name="Group 137"/>
              <p:cNvGrpSpPr>
                <a:grpSpLocks/>
              </p:cNvGrpSpPr>
              <p:nvPr/>
            </p:nvGrpSpPr>
            <p:grpSpPr bwMode="auto">
              <a:xfrm>
                <a:off x="4021" y="3312"/>
                <a:ext cx="443" cy="593"/>
                <a:chOff x="1058" y="3120"/>
                <a:chExt cx="815" cy="801"/>
              </a:xfrm>
            </p:grpSpPr>
            <p:sp>
              <p:nvSpPr>
                <p:cNvPr id="19483" name="Freeform 138"/>
                <p:cNvSpPr>
                  <a:spLocks/>
                </p:cNvSpPr>
                <p:nvPr/>
              </p:nvSpPr>
              <p:spPr bwMode="auto">
                <a:xfrm>
                  <a:off x="1058" y="3120"/>
                  <a:ext cx="815" cy="801"/>
                </a:xfrm>
                <a:custGeom>
                  <a:avLst/>
                  <a:gdLst>
                    <a:gd name="T0" fmla="*/ 185 w 815"/>
                    <a:gd name="T1" fmla="*/ 790 h 801"/>
                    <a:gd name="T2" fmla="*/ 253 w 815"/>
                    <a:gd name="T3" fmla="*/ 786 h 801"/>
                    <a:gd name="T4" fmla="*/ 350 w 815"/>
                    <a:gd name="T5" fmla="*/ 768 h 801"/>
                    <a:gd name="T6" fmla="*/ 481 w 815"/>
                    <a:gd name="T7" fmla="*/ 725 h 801"/>
                    <a:gd name="T8" fmla="*/ 662 w 815"/>
                    <a:gd name="T9" fmla="*/ 657 h 801"/>
                    <a:gd name="T10" fmla="*/ 706 w 815"/>
                    <a:gd name="T11" fmla="*/ 624 h 801"/>
                    <a:gd name="T12" fmla="*/ 775 w 815"/>
                    <a:gd name="T13" fmla="*/ 529 h 801"/>
                    <a:gd name="T14" fmla="*/ 814 w 815"/>
                    <a:gd name="T15" fmla="*/ 469 h 801"/>
                    <a:gd name="T16" fmla="*/ 777 w 815"/>
                    <a:gd name="T17" fmla="*/ 432 h 801"/>
                    <a:gd name="T18" fmla="*/ 777 w 815"/>
                    <a:gd name="T19" fmla="*/ 404 h 801"/>
                    <a:gd name="T20" fmla="*/ 807 w 815"/>
                    <a:gd name="T21" fmla="*/ 356 h 801"/>
                    <a:gd name="T22" fmla="*/ 800 w 815"/>
                    <a:gd name="T23" fmla="*/ 317 h 801"/>
                    <a:gd name="T24" fmla="*/ 747 w 815"/>
                    <a:gd name="T25" fmla="*/ 292 h 801"/>
                    <a:gd name="T26" fmla="*/ 763 w 815"/>
                    <a:gd name="T27" fmla="*/ 257 h 801"/>
                    <a:gd name="T28" fmla="*/ 741 w 815"/>
                    <a:gd name="T29" fmla="*/ 213 h 801"/>
                    <a:gd name="T30" fmla="*/ 665 w 815"/>
                    <a:gd name="T31" fmla="*/ 201 h 801"/>
                    <a:gd name="T32" fmla="*/ 635 w 815"/>
                    <a:gd name="T33" fmla="*/ 169 h 801"/>
                    <a:gd name="T34" fmla="*/ 575 w 815"/>
                    <a:gd name="T35" fmla="*/ 156 h 801"/>
                    <a:gd name="T36" fmla="*/ 454 w 815"/>
                    <a:gd name="T37" fmla="*/ 158 h 801"/>
                    <a:gd name="T38" fmla="*/ 378 w 815"/>
                    <a:gd name="T39" fmla="*/ 182 h 801"/>
                    <a:gd name="T40" fmla="*/ 325 w 815"/>
                    <a:gd name="T41" fmla="*/ 230 h 801"/>
                    <a:gd name="T42" fmla="*/ 280 w 815"/>
                    <a:gd name="T43" fmla="*/ 290 h 801"/>
                    <a:gd name="T44" fmla="*/ 301 w 815"/>
                    <a:gd name="T45" fmla="*/ 312 h 801"/>
                    <a:gd name="T46" fmla="*/ 347 w 815"/>
                    <a:gd name="T47" fmla="*/ 315 h 801"/>
                    <a:gd name="T48" fmla="*/ 384 w 815"/>
                    <a:gd name="T49" fmla="*/ 289 h 801"/>
                    <a:gd name="T50" fmla="*/ 354 w 815"/>
                    <a:gd name="T51" fmla="*/ 315 h 801"/>
                    <a:gd name="T52" fmla="*/ 339 w 815"/>
                    <a:gd name="T53" fmla="*/ 321 h 801"/>
                    <a:gd name="T54" fmla="*/ 309 w 815"/>
                    <a:gd name="T55" fmla="*/ 340 h 801"/>
                    <a:gd name="T56" fmla="*/ 257 w 815"/>
                    <a:gd name="T57" fmla="*/ 332 h 801"/>
                    <a:gd name="T58" fmla="*/ 249 w 815"/>
                    <a:gd name="T59" fmla="*/ 305 h 801"/>
                    <a:gd name="T60" fmla="*/ 257 w 815"/>
                    <a:gd name="T61" fmla="*/ 217 h 801"/>
                    <a:gd name="T62" fmla="*/ 289 w 815"/>
                    <a:gd name="T63" fmla="*/ 126 h 801"/>
                    <a:gd name="T64" fmla="*/ 290 w 815"/>
                    <a:gd name="T65" fmla="*/ 41 h 801"/>
                    <a:gd name="T66" fmla="*/ 259 w 815"/>
                    <a:gd name="T67" fmla="*/ 9 h 801"/>
                    <a:gd name="T68" fmla="*/ 192 w 815"/>
                    <a:gd name="T69" fmla="*/ 7 h 801"/>
                    <a:gd name="T70" fmla="*/ 168 w 815"/>
                    <a:gd name="T71" fmla="*/ 65 h 801"/>
                    <a:gd name="T72" fmla="*/ 137 w 815"/>
                    <a:gd name="T73" fmla="*/ 130 h 801"/>
                    <a:gd name="T74" fmla="*/ 122 w 815"/>
                    <a:gd name="T75" fmla="*/ 153 h 801"/>
                    <a:gd name="T76" fmla="*/ 106 w 815"/>
                    <a:gd name="T77" fmla="*/ 183 h 801"/>
                    <a:gd name="T78" fmla="*/ 62 w 815"/>
                    <a:gd name="T79" fmla="*/ 311 h 801"/>
                    <a:gd name="T80" fmla="*/ 23 w 815"/>
                    <a:gd name="T81" fmla="*/ 462 h 801"/>
                    <a:gd name="T82" fmla="*/ 0 w 815"/>
                    <a:gd name="T83" fmla="*/ 554 h 80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15"/>
                    <a:gd name="T127" fmla="*/ 0 h 801"/>
                    <a:gd name="T128" fmla="*/ 815 w 815"/>
                    <a:gd name="T129" fmla="*/ 801 h 80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15" h="801">
                      <a:moveTo>
                        <a:pt x="132" y="800"/>
                      </a:moveTo>
                      <a:lnTo>
                        <a:pt x="162" y="792"/>
                      </a:lnTo>
                      <a:lnTo>
                        <a:pt x="185" y="790"/>
                      </a:lnTo>
                      <a:lnTo>
                        <a:pt x="208" y="783"/>
                      </a:lnTo>
                      <a:lnTo>
                        <a:pt x="224" y="784"/>
                      </a:lnTo>
                      <a:lnTo>
                        <a:pt x="253" y="786"/>
                      </a:lnTo>
                      <a:lnTo>
                        <a:pt x="284" y="783"/>
                      </a:lnTo>
                      <a:lnTo>
                        <a:pt x="314" y="775"/>
                      </a:lnTo>
                      <a:lnTo>
                        <a:pt x="350" y="768"/>
                      </a:lnTo>
                      <a:lnTo>
                        <a:pt x="388" y="759"/>
                      </a:lnTo>
                      <a:lnTo>
                        <a:pt x="426" y="745"/>
                      </a:lnTo>
                      <a:lnTo>
                        <a:pt x="481" y="725"/>
                      </a:lnTo>
                      <a:lnTo>
                        <a:pt x="533" y="703"/>
                      </a:lnTo>
                      <a:lnTo>
                        <a:pt x="602" y="677"/>
                      </a:lnTo>
                      <a:lnTo>
                        <a:pt x="662" y="657"/>
                      </a:lnTo>
                      <a:lnTo>
                        <a:pt x="684" y="649"/>
                      </a:lnTo>
                      <a:lnTo>
                        <a:pt x="701" y="636"/>
                      </a:lnTo>
                      <a:lnTo>
                        <a:pt x="706" y="624"/>
                      </a:lnTo>
                      <a:lnTo>
                        <a:pt x="721" y="605"/>
                      </a:lnTo>
                      <a:lnTo>
                        <a:pt x="744" y="575"/>
                      </a:lnTo>
                      <a:lnTo>
                        <a:pt x="775" y="529"/>
                      </a:lnTo>
                      <a:lnTo>
                        <a:pt x="799" y="504"/>
                      </a:lnTo>
                      <a:lnTo>
                        <a:pt x="806" y="481"/>
                      </a:lnTo>
                      <a:lnTo>
                        <a:pt x="814" y="469"/>
                      </a:lnTo>
                      <a:lnTo>
                        <a:pt x="806" y="452"/>
                      </a:lnTo>
                      <a:lnTo>
                        <a:pt x="792" y="437"/>
                      </a:lnTo>
                      <a:lnTo>
                        <a:pt x="777" y="432"/>
                      </a:lnTo>
                      <a:lnTo>
                        <a:pt x="768" y="427"/>
                      </a:lnTo>
                      <a:lnTo>
                        <a:pt x="768" y="416"/>
                      </a:lnTo>
                      <a:lnTo>
                        <a:pt x="777" y="404"/>
                      </a:lnTo>
                      <a:lnTo>
                        <a:pt x="784" y="392"/>
                      </a:lnTo>
                      <a:lnTo>
                        <a:pt x="799" y="374"/>
                      </a:lnTo>
                      <a:lnTo>
                        <a:pt x="807" y="356"/>
                      </a:lnTo>
                      <a:lnTo>
                        <a:pt x="808" y="344"/>
                      </a:lnTo>
                      <a:lnTo>
                        <a:pt x="808" y="327"/>
                      </a:lnTo>
                      <a:lnTo>
                        <a:pt x="800" y="317"/>
                      </a:lnTo>
                      <a:lnTo>
                        <a:pt x="784" y="307"/>
                      </a:lnTo>
                      <a:lnTo>
                        <a:pt x="762" y="297"/>
                      </a:lnTo>
                      <a:lnTo>
                        <a:pt x="747" y="292"/>
                      </a:lnTo>
                      <a:lnTo>
                        <a:pt x="747" y="281"/>
                      </a:lnTo>
                      <a:lnTo>
                        <a:pt x="754" y="269"/>
                      </a:lnTo>
                      <a:lnTo>
                        <a:pt x="763" y="257"/>
                      </a:lnTo>
                      <a:lnTo>
                        <a:pt x="755" y="241"/>
                      </a:lnTo>
                      <a:lnTo>
                        <a:pt x="756" y="222"/>
                      </a:lnTo>
                      <a:lnTo>
                        <a:pt x="741" y="213"/>
                      </a:lnTo>
                      <a:lnTo>
                        <a:pt x="726" y="209"/>
                      </a:lnTo>
                      <a:lnTo>
                        <a:pt x="696" y="205"/>
                      </a:lnTo>
                      <a:lnTo>
                        <a:pt x="665" y="201"/>
                      </a:lnTo>
                      <a:lnTo>
                        <a:pt x="651" y="202"/>
                      </a:lnTo>
                      <a:lnTo>
                        <a:pt x="643" y="180"/>
                      </a:lnTo>
                      <a:lnTo>
                        <a:pt x="635" y="169"/>
                      </a:lnTo>
                      <a:lnTo>
                        <a:pt x="620" y="158"/>
                      </a:lnTo>
                      <a:lnTo>
                        <a:pt x="599" y="154"/>
                      </a:lnTo>
                      <a:lnTo>
                        <a:pt x="575" y="156"/>
                      </a:lnTo>
                      <a:lnTo>
                        <a:pt x="545" y="158"/>
                      </a:lnTo>
                      <a:lnTo>
                        <a:pt x="507" y="155"/>
                      </a:lnTo>
                      <a:lnTo>
                        <a:pt x="454" y="158"/>
                      </a:lnTo>
                      <a:lnTo>
                        <a:pt x="430" y="160"/>
                      </a:lnTo>
                      <a:lnTo>
                        <a:pt x="409" y="168"/>
                      </a:lnTo>
                      <a:lnTo>
                        <a:pt x="378" y="182"/>
                      </a:lnTo>
                      <a:lnTo>
                        <a:pt x="354" y="195"/>
                      </a:lnTo>
                      <a:lnTo>
                        <a:pt x="340" y="212"/>
                      </a:lnTo>
                      <a:lnTo>
                        <a:pt x="325" y="230"/>
                      </a:lnTo>
                      <a:lnTo>
                        <a:pt x="302" y="255"/>
                      </a:lnTo>
                      <a:lnTo>
                        <a:pt x="288" y="278"/>
                      </a:lnTo>
                      <a:lnTo>
                        <a:pt x="280" y="290"/>
                      </a:lnTo>
                      <a:lnTo>
                        <a:pt x="288" y="296"/>
                      </a:lnTo>
                      <a:lnTo>
                        <a:pt x="294" y="307"/>
                      </a:lnTo>
                      <a:lnTo>
                        <a:pt x="301" y="312"/>
                      </a:lnTo>
                      <a:lnTo>
                        <a:pt x="316" y="317"/>
                      </a:lnTo>
                      <a:lnTo>
                        <a:pt x="332" y="315"/>
                      </a:lnTo>
                      <a:lnTo>
                        <a:pt x="347" y="315"/>
                      </a:lnTo>
                      <a:lnTo>
                        <a:pt x="363" y="302"/>
                      </a:lnTo>
                      <a:lnTo>
                        <a:pt x="377" y="295"/>
                      </a:lnTo>
                      <a:lnTo>
                        <a:pt x="384" y="289"/>
                      </a:lnTo>
                      <a:lnTo>
                        <a:pt x="400" y="282"/>
                      </a:lnTo>
                      <a:lnTo>
                        <a:pt x="385" y="294"/>
                      </a:lnTo>
                      <a:lnTo>
                        <a:pt x="354" y="315"/>
                      </a:lnTo>
                      <a:lnTo>
                        <a:pt x="363" y="319"/>
                      </a:lnTo>
                      <a:lnTo>
                        <a:pt x="354" y="320"/>
                      </a:lnTo>
                      <a:lnTo>
                        <a:pt x="339" y="321"/>
                      </a:lnTo>
                      <a:lnTo>
                        <a:pt x="332" y="327"/>
                      </a:lnTo>
                      <a:lnTo>
                        <a:pt x="315" y="334"/>
                      </a:lnTo>
                      <a:lnTo>
                        <a:pt x="309" y="340"/>
                      </a:lnTo>
                      <a:lnTo>
                        <a:pt x="288" y="341"/>
                      </a:lnTo>
                      <a:lnTo>
                        <a:pt x="272" y="343"/>
                      </a:lnTo>
                      <a:lnTo>
                        <a:pt x="257" y="332"/>
                      </a:lnTo>
                      <a:lnTo>
                        <a:pt x="250" y="327"/>
                      </a:lnTo>
                      <a:lnTo>
                        <a:pt x="249" y="315"/>
                      </a:lnTo>
                      <a:lnTo>
                        <a:pt x="249" y="305"/>
                      </a:lnTo>
                      <a:lnTo>
                        <a:pt x="250" y="276"/>
                      </a:lnTo>
                      <a:lnTo>
                        <a:pt x="250" y="247"/>
                      </a:lnTo>
                      <a:lnTo>
                        <a:pt x="257" y="217"/>
                      </a:lnTo>
                      <a:lnTo>
                        <a:pt x="259" y="189"/>
                      </a:lnTo>
                      <a:lnTo>
                        <a:pt x="274" y="149"/>
                      </a:lnTo>
                      <a:lnTo>
                        <a:pt x="289" y="126"/>
                      </a:lnTo>
                      <a:lnTo>
                        <a:pt x="295" y="108"/>
                      </a:lnTo>
                      <a:lnTo>
                        <a:pt x="296" y="68"/>
                      </a:lnTo>
                      <a:lnTo>
                        <a:pt x="290" y="41"/>
                      </a:lnTo>
                      <a:lnTo>
                        <a:pt x="281" y="24"/>
                      </a:lnTo>
                      <a:lnTo>
                        <a:pt x="275" y="13"/>
                      </a:lnTo>
                      <a:lnTo>
                        <a:pt x="259" y="9"/>
                      </a:lnTo>
                      <a:lnTo>
                        <a:pt x="237" y="5"/>
                      </a:lnTo>
                      <a:lnTo>
                        <a:pt x="214" y="0"/>
                      </a:lnTo>
                      <a:lnTo>
                        <a:pt x="192" y="7"/>
                      </a:lnTo>
                      <a:lnTo>
                        <a:pt x="183" y="14"/>
                      </a:lnTo>
                      <a:lnTo>
                        <a:pt x="176" y="53"/>
                      </a:lnTo>
                      <a:lnTo>
                        <a:pt x="168" y="65"/>
                      </a:lnTo>
                      <a:lnTo>
                        <a:pt x="168" y="71"/>
                      </a:lnTo>
                      <a:lnTo>
                        <a:pt x="161" y="94"/>
                      </a:lnTo>
                      <a:lnTo>
                        <a:pt x="137" y="130"/>
                      </a:lnTo>
                      <a:lnTo>
                        <a:pt x="130" y="143"/>
                      </a:lnTo>
                      <a:lnTo>
                        <a:pt x="130" y="154"/>
                      </a:lnTo>
                      <a:lnTo>
                        <a:pt x="122" y="153"/>
                      </a:lnTo>
                      <a:lnTo>
                        <a:pt x="123" y="159"/>
                      </a:lnTo>
                      <a:lnTo>
                        <a:pt x="122" y="165"/>
                      </a:lnTo>
                      <a:lnTo>
                        <a:pt x="106" y="183"/>
                      </a:lnTo>
                      <a:lnTo>
                        <a:pt x="99" y="223"/>
                      </a:lnTo>
                      <a:lnTo>
                        <a:pt x="76" y="264"/>
                      </a:lnTo>
                      <a:lnTo>
                        <a:pt x="62" y="311"/>
                      </a:lnTo>
                      <a:lnTo>
                        <a:pt x="38" y="364"/>
                      </a:lnTo>
                      <a:lnTo>
                        <a:pt x="31" y="405"/>
                      </a:lnTo>
                      <a:lnTo>
                        <a:pt x="23" y="462"/>
                      </a:lnTo>
                      <a:lnTo>
                        <a:pt x="23" y="517"/>
                      </a:lnTo>
                      <a:lnTo>
                        <a:pt x="23" y="523"/>
                      </a:lnTo>
                      <a:lnTo>
                        <a:pt x="0" y="554"/>
                      </a:lnTo>
                      <a:lnTo>
                        <a:pt x="87" y="610"/>
                      </a:lnTo>
                      <a:lnTo>
                        <a:pt x="132" y="800"/>
                      </a:lnTo>
                    </a:path>
                  </a:pathLst>
                </a:custGeom>
                <a:solidFill>
                  <a:srgbClr val="FFBD7B"/>
                </a:solidFill>
                <a:ln w="9525" cap="rnd">
                  <a:solidFill>
                    <a:schemeClr val="tx1"/>
                  </a:solidFill>
                  <a:round/>
                  <a:headEnd/>
                  <a:tailEnd/>
                </a:ln>
              </p:spPr>
              <p:txBody>
                <a:bodyPr/>
                <a:lstStyle/>
                <a:p>
                  <a:pPr algn="just"/>
                  <a:endParaRPr lang="zh-CN" altLang="en-US" sz="2800">
                    <a:latin typeface="+mn-lt"/>
                    <a:ea typeface="+mn-ea"/>
                  </a:endParaRPr>
                </a:p>
              </p:txBody>
            </p:sp>
            <p:sp>
              <p:nvSpPr>
                <p:cNvPr id="19484" name="Freeform 139"/>
                <p:cNvSpPr>
                  <a:spLocks/>
                </p:cNvSpPr>
                <p:nvPr/>
              </p:nvSpPr>
              <p:spPr bwMode="auto">
                <a:xfrm>
                  <a:off x="1184" y="3763"/>
                  <a:ext cx="562" cy="155"/>
                </a:xfrm>
                <a:custGeom>
                  <a:avLst/>
                  <a:gdLst>
                    <a:gd name="T0" fmla="*/ 30 w 562"/>
                    <a:gd name="T1" fmla="*/ 154 h 155"/>
                    <a:gd name="T2" fmla="*/ 52 w 562"/>
                    <a:gd name="T3" fmla="*/ 147 h 155"/>
                    <a:gd name="T4" fmla="*/ 75 w 562"/>
                    <a:gd name="T5" fmla="*/ 146 h 155"/>
                    <a:gd name="T6" fmla="*/ 90 w 562"/>
                    <a:gd name="T7" fmla="*/ 138 h 155"/>
                    <a:gd name="T8" fmla="*/ 112 w 562"/>
                    <a:gd name="T9" fmla="*/ 143 h 155"/>
                    <a:gd name="T10" fmla="*/ 128 w 562"/>
                    <a:gd name="T11" fmla="*/ 142 h 155"/>
                    <a:gd name="T12" fmla="*/ 151 w 562"/>
                    <a:gd name="T13" fmla="*/ 139 h 155"/>
                    <a:gd name="T14" fmla="*/ 179 w 562"/>
                    <a:gd name="T15" fmla="*/ 138 h 155"/>
                    <a:gd name="T16" fmla="*/ 218 w 562"/>
                    <a:gd name="T17" fmla="*/ 124 h 155"/>
                    <a:gd name="T18" fmla="*/ 263 w 562"/>
                    <a:gd name="T19" fmla="*/ 115 h 155"/>
                    <a:gd name="T20" fmla="*/ 309 w 562"/>
                    <a:gd name="T21" fmla="*/ 102 h 155"/>
                    <a:gd name="T22" fmla="*/ 363 w 562"/>
                    <a:gd name="T23" fmla="*/ 81 h 155"/>
                    <a:gd name="T24" fmla="*/ 423 w 562"/>
                    <a:gd name="T25" fmla="*/ 59 h 155"/>
                    <a:gd name="T26" fmla="*/ 477 w 562"/>
                    <a:gd name="T27" fmla="*/ 33 h 155"/>
                    <a:gd name="T28" fmla="*/ 513 w 562"/>
                    <a:gd name="T29" fmla="*/ 20 h 155"/>
                    <a:gd name="T30" fmla="*/ 537 w 562"/>
                    <a:gd name="T31" fmla="*/ 13 h 155"/>
                    <a:gd name="T32" fmla="*/ 561 w 562"/>
                    <a:gd name="T33" fmla="*/ 0 h 155"/>
                    <a:gd name="T34" fmla="*/ 545 w 562"/>
                    <a:gd name="T35" fmla="*/ 5 h 155"/>
                    <a:gd name="T36" fmla="*/ 529 w 562"/>
                    <a:gd name="T37" fmla="*/ 7 h 155"/>
                    <a:gd name="T38" fmla="*/ 514 w 562"/>
                    <a:gd name="T39" fmla="*/ 2 h 155"/>
                    <a:gd name="T40" fmla="*/ 506 w 562"/>
                    <a:gd name="T41" fmla="*/ 3 h 155"/>
                    <a:gd name="T42" fmla="*/ 484 w 562"/>
                    <a:gd name="T43" fmla="*/ 10 h 155"/>
                    <a:gd name="T44" fmla="*/ 462 w 562"/>
                    <a:gd name="T45" fmla="*/ 24 h 155"/>
                    <a:gd name="T46" fmla="*/ 438 w 562"/>
                    <a:gd name="T47" fmla="*/ 36 h 155"/>
                    <a:gd name="T48" fmla="*/ 407 w 562"/>
                    <a:gd name="T49" fmla="*/ 48 h 155"/>
                    <a:gd name="T50" fmla="*/ 378 w 562"/>
                    <a:gd name="T51" fmla="*/ 62 h 155"/>
                    <a:gd name="T52" fmla="*/ 341 w 562"/>
                    <a:gd name="T53" fmla="*/ 77 h 155"/>
                    <a:gd name="T54" fmla="*/ 309 w 562"/>
                    <a:gd name="T55" fmla="*/ 84 h 155"/>
                    <a:gd name="T56" fmla="*/ 279 w 562"/>
                    <a:gd name="T57" fmla="*/ 97 h 155"/>
                    <a:gd name="T58" fmla="*/ 256 w 562"/>
                    <a:gd name="T59" fmla="*/ 105 h 155"/>
                    <a:gd name="T60" fmla="*/ 233 w 562"/>
                    <a:gd name="T61" fmla="*/ 107 h 155"/>
                    <a:gd name="T62" fmla="*/ 217 w 562"/>
                    <a:gd name="T63" fmla="*/ 113 h 155"/>
                    <a:gd name="T64" fmla="*/ 188 w 562"/>
                    <a:gd name="T65" fmla="*/ 114 h 155"/>
                    <a:gd name="T66" fmla="*/ 158 w 562"/>
                    <a:gd name="T67" fmla="*/ 118 h 155"/>
                    <a:gd name="T68" fmla="*/ 129 w 562"/>
                    <a:gd name="T69" fmla="*/ 119 h 155"/>
                    <a:gd name="T70" fmla="*/ 106 w 562"/>
                    <a:gd name="T71" fmla="*/ 114 h 155"/>
                    <a:gd name="T72" fmla="*/ 83 w 562"/>
                    <a:gd name="T73" fmla="*/ 110 h 155"/>
                    <a:gd name="T74" fmla="*/ 68 w 562"/>
                    <a:gd name="T75" fmla="*/ 95 h 155"/>
                    <a:gd name="T76" fmla="*/ 52 w 562"/>
                    <a:gd name="T77" fmla="*/ 84 h 155"/>
                    <a:gd name="T78" fmla="*/ 38 w 562"/>
                    <a:gd name="T79" fmla="*/ 69 h 155"/>
                    <a:gd name="T80" fmla="*/ 23 w 562"/>
                    <a:gd name="T81" fmla="*/ 54 h 155"/>
                    <a:gd name="T82" fmla="*/ 15 w 562"/>
                    <a:gd name="T83" fmla="*/ 42 h 155"/>
                    <a:gd name="T84" fmla="*/ 0 w 562"/>
                    <a:gd name="T85" fmla="*/ 33 h 155"/>
                    <a:gd name="T86" fmla="*/ 30 w 562"/>
                    <a:gd name="T87" fmla="*/ 154 h 15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562"/>
                    <a:gd name="T133" fmla="*/ 0 h 155"/>
                    <a:gd name="T134" fmla="*/ 562 w 562"/>
                    <a:gd name="T135" fmla="*/ 155 h 15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562" h="155">
                      <a:moveTo>
                        <a:pt x="30" y="154"/>
                      </a:moveTo>
                      <a:lnTo>
                        <a:pt x="52" y="147"/>
                      </a:lnTo>
                      <a:lnTo>
                        <a:pt x="75" y="146"/>
                      </a:lnTo>
                      <a:lnTo>
                        <a:pt x="90" y="138"/>
                      </a:lnTo>
                      <a:lnTo>
                        <a:pt x="112" y="143"/>
                      </a:lnTo>
                      <a:lnTo>
                        <a:pt x="128" y="142"/>
                      </a:lnTo>
                      <a:lnTo>
                        <a:pt x="151" y="139"/>
                      </a:lnTo>
                      <a:lnTo>
                        <a:pt x="179" y="138"/>
                      </a:lnTo>
                      <a:lnTo>
                        <a:pt x="218" y="124"/>
                      </a:lnTo>
                      <a:lnTo>
                        <a:pt x="263" y="115"/>
                      </a:lnTo>
                      <a:lnTo>
                        <a:pt x="309" y="102"/>
                      </a:lnTo>
                      <a:lnTo>
                        <a:pt x="363" y="81"/>
                      </a:lnTo>
                      <a:lnTo>
                        <a:pt x="423" y="59"/>
                      </a:lnTo>
                      <a:lnTo>
                        <a:pt x="477" y="33"/>
                      </a:lnTo>
                      <a:lnTo>
                        <a:pt x="513" y="20"/>
                      </a:lnTo>
                      <a:lnTo>
                        <a:pt x="537" y="13"/>
                      </a:lnTo>
                      <a:lnTo>
                        <a:pt x="561" y="0"/>
                      </a:lnTo>
                      <a:lnTo>
                        <a:pt x="545" y="5"/>
                      </a:lnTo>
                      <a:lnTo>
                        <a:pt x="529" y="7"/>
                      </a:lnTo>
                      <a:lnTo>
                        <a:pt x="514" y="2"/>
                      </a:lnTo>
                      <a:lnTo>
                        <a:pt x="506" y="3"/>
                      </a:lnTo>
                      <a:lnTo>
                        <a:pt x="484" y="10"/>
                      </a:lnTo>
                      <a:lnTo>
                        <a:pt x="462" y="24"/>
                      </a:lnTo>
                      <a:lnTo>
                        <a:pt x="438" y="36"/>
                      </a:lnTo>
                      <a:lnTo>
                        <a:pt x="407" y="48"/>
                      </a:lnTo>
                      <a:lnTo>
                        <a:pt x="378" y="62"/>
                      </a:lnTo>
                      <a:lnTo>
                        <a:pt x="341" y="77"/>
                      </a:lnTo>
                      <a:lnTo>
                        <a:pt x="309" y="84"/>
                      </a:lnTo>
                      <a:lnTo>
                        <a:pt x="279" y="97"/>
                      </a:lnTo>
                      <a:lnTo>
                        <a:pt x="256" y="105"/>
                      </a:lnTo>
                      <a:lnTo>
                        <a:pt x="233" y="107"/>
                      </a:lnTo>
                      <a:lnTo>
                        <a:pt x="217" y="113"/>
                      </a:lnTo>
                      <a:lnTo>
                        <a:pt x="188" y="114"/>
                      </a:lnTo>
                      <a:lnTo>
                        <a:pt x="158" y="118"/>
                      </a:lnTo>
                      <a:lnTo>
                        <a:pt x="129" y="119"/>
                      </a:lnTo>
                      <a:lnTo>
                        <a:pt x="106" y="114"/>
                      </a:lnTo>
                      <a:lnTo>
                        <a:pt x="83" y="110"/>
                      </a:lnTo>
                      <a:lnTo>
                        <a:pt x="68" y="95"/>
                      </a:lnTo>
                      <a:lnTo>
                        <a:pt x="52" y="84"/>
                      </a:lnTo>
                      <a:lnTo>
                        <a:pt x="38" y="69"/>
                      </a:lnTo>
                      <a:lnTo>
                        <a:pt x="23" y="54"/>
                      </a:lnTo>
                      <a:lnTo>
                        <a:pt x="15" y="42"/>
                      </a:lnTo>
                      <a:lnTo>
                        <a:pt x="0" y="33"/>
                      </a:lnTo>
                      <a:lnTo>
                        <a:pt x="30" y="154"/>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85" name="Freeform 140"/>
                <p:cNvSpPr>
                  <a:spLocks/>
                </p:cNvSpPr>
                <p:nvPr/>
              </p:nvSpPr>
              <p:spPr bwMode="auto">
                <a:xfrm>
                  <a:off x="1723" y="3548"/>
                  <a:ext cx="121" cy="115"/>
                </a:xfrm>
                <a:custGeom>
                  <a:avLst/>
                  <a:gdLst>
                    <a:gd name="T0" fmla="*/ 112 w 121"/>
                    <a:gd name="T1" fmla="*/ 5 h 115"/>
                    <a:gd name="T2" fmla="*/ 120 w 121"/>
                    <a:gd name="T3" fmla="*/ 15 h 115"/>
                    <a:gd name="T4" fmla="*/ 120 w 121"/>
                    <a:gd name="T5" fmla="*/ 26 h 115"/>
                    <a:gd name="T6" fmla="*/ 111 w 121"/>
                    <a:gd name="T7" fmla="*/ 44 h 115"/>
                    <a:gd name="T8" fmla="*/ 98 w 121"/>
                    <a:gd name="T9" fmla="*/ 56 h 115"/>
                    <a:gd name="T10" fmla="*/ 82 w 121"/>
                    <a:gd name="T11" fmla="*/ 73 h 115"/>
                    <a:gd name="T12" fmla="*/ 52 w 121"/>
                    <a:gd name="T13" fmla="*/ 88 h 115"/>
                    <a:gd name="T14" fmla="*/ 29 w 121"/>
                    <a:gd name="T15" fmla="*/ 101 h 115"/>
                    <a:gd name="T16" fmla="*/ 0 w 121"/>
                    <a:gd name="T17" fmla="*/ 114 h 115"/>
                    <a:gd name="T18" fmla="*/ 29 w 121"/>
                    <a:gd name="T19" fmla="*/ 95 h 115"/>
                    <a:gd name="T20" fmla="*/ 37 w 121"/>
                    <a:gd name="T21" fmla="*/ 88 h 115"/>
                    <a:gd name="T22" fmla="*/ 52 w 121"/>
                    <a:gd name="T23" fmla="*/ 82 h 115"/>
                    <a:gd name="T24" fmla="*/ 67 w 121"/>
                    <a:gd name="T25" fmla="*/ 69 h 115"/>
                    <a:gd name="T26" fmla="*/ 75 w 121"/>
                    <a:gd name="T27" fmla="*/ 63 h 115"/>
                    <a:gd name="T28" fmla="*/ 89 w 121"/>
                    <a:gd name="T29" fmla="*/ 51 h 115"/>
                    <a:gd name="T30" fmla="*/ 97 w 121"/>
                    <a:gd name="T31" fmla="*/ 40 h 115"/>
                    <a:gd name="T32" fmla="*/ 105 w 121"/>
                    <a:gd name="T33" fmla="*/ 21 h 115"/>
                    <a:gd name="T34" fmla="*/ 105 w 121"/>
                    <a:gd name="T35" fmla="*/ 11 h 115"/>
                    <a:gd name="T36" fmla="*/ 105 w 121"/>
                    <a:gd name="T37" fmla="*/ 0 h 115"/>
                    <a:gd name="T38" fmla="*/ 112 w 121"/>
                    <a:gd name="T39" fmla="*/ 5 h 11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1"/>
                    <a:gd name="T61" fmla="*/ 0 h 115"/>
                    <a:gd name="T62" fmla="*/ 121 w 121"/>
                    <a:gd name="T63" fmla="*/ 115 h 11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1" h="115">
                      <a:moveTo>
                        <a:pt x="112" y="5"/>
                      </a:moveTo>
                      <a:lnTo>
                        <a:pt x="120" y="15"/>
                      </a:lnTo>
                      <a:lnTo>
                        <a:pt x="120" y="26"/>
                      </a:lnTo>
                      <a:lnTo>
                        <a:pt x="111" y="44"/>
                      </a:lnTo>
                      <a:lnTo>
                        <a:pt x="98" y="56"/>
                      </a:lnTo>
                      <a:lnTo>
                        <a:pt x="82" y="73"/>
                      </a:lnTo>
                      <a:lnTo>
                        <a:pt x="52" y="88"/>
                      </a:lnTo>
                      <a:lnTo>
                        <a:pt x="29" y="101"/>
                      </a:lnTo>
                      <a:lnTo>
                        <a:pt x="0" y="114"/>
                      </a:lnTo>
                      <a:lnTo>
                        <a:pt x="29" y="95"/>
                      </a:lnTo>
                      <a:lnTo>
                        <a:pt x="37" y="88"/>
                      </a:lnTo>
                      <a:lnTo>
                        <a:pt x="52" y="82"/>
                      </a:lnTo>
                      <a:lnTo>
                        <a:pt x="67" y="69"/>
                      </a:lnTo>
                      <a:lnTo>
                        <a:pt x="75" y="63"/>
                      </a:lnTo>
                      <a:lnTo>
                        <a:pt x="89" y="51"/>
                      </a:lnTo>
                      <a:lnTo>
                        <a:pt x="97" y="40"/>
                      </a:lnTo>
                      <a:lnTo>
                        <a:pt x="105" y="21"/>
                      </a:lnTo>
                      <a:lnTo>
                        <a:pt x="105" y="11"/>
                      </a:lnTo>
                      <a:lnTo>
                        <a:pt x="105" y="0"/>
                      </a:lnTo>
                      <a:lnTo>
                        <a:pt x="112" y="5"/>
                      </a:lnTo>
                    </a:path>
                  </a:pathLst>
                </a:custGeom>
                <a:solidFill>
                  <a:srgbClr val="FCA435"/>
                </a:solidFill>
                <a:ln w="9525" cap="rnd">
                  <a:solidFill>
                    <a:schemeClr val="tx1"/>
                  </a:solidFill>
                  <a:round/>
                  <a:headEnd/>
                  <a:tailEnd/>
                </a:ln>
              </p:spPr>
              <p:txBody>
                <a:bodyPr/>
                <a:lstStyle/>
                <a:p>
                  <a:pPr algn="just"/>
                  <a:endParaRPr lang="zh-CN" altLang="en-US" sz="2800">
                    <a:latin typeface="+mn-lt"/>
                    <a:ea typeface="+mn-ea"/>
                  </a:endParaRPr>
                </a:p>
              </p:txBody>
            </p:sp>
            <p:sp>
              <p:nvSpPr>
                <p:cNvPr id="19486" name="Freeform 141"/>
                <p:cNvSpPr>
                  <a:spLocks/>
                </p:cNvSpPr>
                <p:nvPr/>
              </p:nvSpPr>
              <p:spPr bwMode="auto">
                <a:xfrm>
                  <a:off x="1679" y="3413"/>
                  <a:ext cx="143" cy="140"/>
                </a:xfrm>
                <a:custGeom>
                  <a:avLst/>
                  <a:gdLst>
                    <a:gd name="T0" fmla="*/ 135 w 143"/>
                    <a:gd name="T1" fmla="*/ 5 h 140"/>
                    <a:gd name="T2" fmla="*/ 142 w 143"/>
                    <a:gd name="T3" fmla="*/ 21 h 140"/>
                    <a:gd name="T4" fmla="*/ 134 w 143"/>
                    <a:gd name="T5" fmla="*/ 39 h 140"/>
                    <a:gd name="T6" fmla="*/ 134 w 143"/>
                    <a:gd name="T7" fmla="*/ 50 h 140"/>
                    <a:gd name="T8" fmla="*/ 118 w 143"/>
                    <a:gd name="T9" fmla="*/ 68 h 140"/>
                    <a:gd name="T10" fmla="*/ 111 w 143"/>
                    <a:gd name="T11" fmla="*/ 80 h 140"/>
                    <a:gd name="T12" fmla="*/ 90 w 143"/>
                    <a:gd name="T13" fmla="*/ 93 h 140"/>
                    <a:gd name="T14" fmla="*/ 67 w 143"/>
                    <a:gd name="T15" fmla="*/ 106 h 140"/>
                    <a:gd name="T16" fmla="*/ 37 w 143"/>
                    <a:gd name="T17" fmla="*/ 120 h 140"/>
                    <a:gd name="T18" fmla="*/ 0 w 143"/>
                    <a:gd name="T19" fmla="*/ 139 h 140"/>
                    <a:gd name="T20" fmla="*/ 22 w 143"/>
                    <a:gd name="T21" fmla="*/ 125 h 140"/>
                    <a:gd name="T22" fmla="*/ 37 w 143"/>
                    <a:gd name="T23" fmla="*/ 113 h 140"/>
                    <a:gd name="T24" fmla="*/ 59 w 143"/>
                    <a:gd name="T25" fmla="*/ 100 h 140"/>
                    <a:gd name="T26" fmla="*/ 73 w 143"/>
                    <a:gd name="T27" fmla="*/ 89 h 140"/>
                    <a:gd name="T28" fmla="*/ 90 w 143"/>
                    <a:gd name="T29" fmla="*/ 75 h 140"/>
                    <a:gd name="T30" fmla="*/ 104 w 143"/>
                    <a:gd name="T31" fmla="*/ 57 h 140"/>
                    <a:gd name="T32" fmla="*/ 112 w 143"/>
                    <a:gd name="T33" fmla="*/ 40 h 140"/>
                    <a:gd name="T34" fmla="*/ 119 w 143"/>
                    <a:gd name="T35" fmla="*/ 18 h 140"/>
                    <a:gd name="T36" fmla="*/ 128 w 143"/>
                    <a:gd name="T37" fmla="*/ 0 h 140"/>
                    <a:gd name="T38" fmla="*/ 135 w 143"/>
                    <a:gd name="T39" fmla="*/ 5 h 1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3"/>
                    <a:gd name="T61" fmla="*/ 0 h 140"/>
                    <a:gd name="T62" fmla="*/ 143 w 143"/>
                    <a:gd name="T63" fmla="*/ 140 h 1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3" h="140">
                      <a:moveTo>
                        <a:pt x="135" y="5"/>
                      </a:moveTo>
                      <a:lnTo>
                        <a:pt x="142" y="21"/>
                      </a:lnTo>
                      <a:lnTo>
                        <a:pt x="134" y="39"/>
                      </a:lnTo>
                      <a:lnTo>
                        <a:pt x="134" y="50"/>
                      </a:lnTo>
                      <a:lnTo>
                        <a:pt x="118" y="68"/>
                      </a:lnTo>
                      <a:lnTo>
                        <a:pt x="111" y="80"/>
                      </a:lnTo>
                      <a:lnTo>
                        <a:pt x="90" y="93"/>
                      </a:lnTo>
                      <a:lnTo>
                        <a:pt x="67" y="106"/>
                      </a:lnTo>
                      <a:lnTo>
                        <a:pt x="37" y="120"/>
                      </a:lnTo>
                      <a:lnTo>
                        <a:pt x="0" y="139"/>
                      </a:lnTo>
                      <a:lnTo>
                        <a:pt x="22" y="125"/>
                      </a:lnTo>
                      <a:lnTo>
                        <a:pt x="37" y="113"/>
                      </a:lnTo>
                      <a:lnTo>
                        <a:pt x="59" y="100"/>
                      </a:lnTo>
                      <a:lnTo>
                        <a:pt x="73" y="89"/>
                      </a:lnTo>
                      <a:lnTo>
                        <a:pt x="90" y="75"/>
                      </a:lnTo>
                      <a:lnTo>
                        <a:pt x="104" y="57"/>
                      </a:lnTo>
                      <a:lnTo>
                        <a:pt x="112" y="40"/>
                      </a:lnTo>
                      <a:lnTo>
                        <a:pt x="119" y="18"/>
                      </a:lnTo>
                      <a:lnTo>
                        <a:pt x="128" y="0"/>
                      </a:lnTo>
                      <a:lnTo>
                        <a:pt x="135" y="5"/>
                      </a:lnTo>
                    </a:path>
                  </a:pathLst>
                </a:custGeom>
                <a:solidFill>
                  <a:srgbClr val="FCA437"/>
                </a:solidFill>
                <a:ln w="9525" cap="rnd">
                  <a:solidFill>
                    <a:schemeClr val="tx1"/>
                  </a:solidFill>
                  <a:round/>
                  <a:headEnd/>
                  <a:tailEnd/>
                </a:ln>
              </p:spPr>
              <p:txBody>
                <a:bodyPr/>
                <a:lstStyle/>
                <a:p>
                  <a:pPr algn="just"/>
                  <a:endParaRPr lang="zh-CN" altLang="en-US" sz="2800">
                    <a:latin typeface="+mn-lt"/>
                    <a:ea typeface="+mn-ea"/>
                  </a:endParaRPr>
                </a:p>
              </p:txBody>
            </p:sp>
            <p:sp>
              <p:nvSpPr>
                <p:cNvPr id="19487" name="Freeform 142"/>
                <p:cNvSpPr>
                  <a:spLocks/>
                </p:cNvSpPr>
                <p:nvPr/>
              </p:nvSpPr>
              <p:spPr bwMode="auto">
                <a:xfrm>
                  <a:off x="1611" y="3322"/>
                  <a:ext cx="113" cy="106"/>
                </a:xfrm>
                <a:custGeom>
                  <a:avLst/>
                  <a:gdLst>
                    <a:gd name="T0" fmla="*/ 0 w 113"/>
                    <a:gd name="T1" fmla="*/ 105 h 106"/>
                    <a:gd name="T2" fmla="*/ 30 w 113"/>
                    <a:gd name="T3" fmla="*/ 92 h 106"/>
                    <a:gd name="T4" fmla="*/ 58 w 113"/>
                    <a:gd name="T5" fmla="*/ 77 h 106"/>
                    <a:gd name="T6" fmla="*/ 82 w 113"/>
                    <a:gd name="T7" fmla="*/ 64 h 106"/>
                    <a:gd name="T8" fmla="*/ 96 w 113"/>
                    <a:gd name="T9" fmla="*/ 52 h 106"/>
                    <a:gd name="T10" fmla="*/ 104 w 113"/>
                    <a:gd name="T11" fmla="*/ 34 h 106"/>
                    <a:gd name="T12" fmla="*/ 112 w 113"/>
                    <a:gd name="T13" fmla="*/ 15 h 106"/>
                    <a:gd name="T14" fmla="*/ 112 w 113"/>
                    <a:gd name="T15" fmla="*/ 0 h 106"/>
                    <a:gd name="T16" fmla="*/ 104 w 113"/>
                    <a:gd name="T17" fmla="*/ 0 h 106"/>
                    <a:gd name="T18" fmla="*/ 89 w 113"/>
                    <a:gd name="T19" fmla="*/ 1 h 106"/>
                    <a:gd name="T20" fmla="*/ 90 w 113"/>
                    <a:gd name="T21" fmla="*/ 12 h 106"/>
                    <a:gd name="T22" fmla="*/ 82 w 113"/>
                    <a:gd name="T23" fmla="*/ 30 h 106"/>
                    <a:gd name="T24" fmla="*/ 74 w 113"/>
                    <a:gd name="T25" fmla="*/ 48 h 106"/>
                    <a:gd name="T26" fmla="*/ 59 w 113"/>
                    <a:gd name="T27" fmla="*/ 65 h 106"/>
                    <a:gd name="T28" fmla="*/ 37 w 113"/>
                    <a:gd name="T29" fmla="*/ 78 h 106"/>
                    <a:gd name="T30" fmla="*/ 22 w 113"/>
                    <a:gd name="T31" fmla="*/ 91 h 106"/>
                    <a:gd name="T32" fmla="*/ 0 w 113"/>
                    <a:gd name="T33" fmla="*/ 105 h 1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06"/>
                    <a:gd name="T53" fmla="*/ 113 w 113"/>
                    <a:gd name="T54" fmla="*/ 106 h 1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06">
                      <a:moveTo>
                        <a:pt x="0" y="105"/>
                      </a:moveTo>
                      <a:lnTo>
                        <a:pt x="30" y="92"/>
                      </a:lnTo>
                      <a:lnTo>
                        <a:pt x="58" y="77"/>
                      </a:lnTo>
                      <a:lnTo>
                        <a:pt x="82" y="64"/>
                      </a:lnTo>
                      <a:lnTo>
                        <a:pt x="96" y="52"/>
                      </a:lnTo>
                      <a:lnTo>
                        <a:pt x="104" y="34"/>
                      </a:lnTo>
                      <a:lnTo>
                        <a:pt x="112" y="15"/>
                      </a:lnTo>
                      <a:lnTo>
                        <a:pt x="112" y="0"/>
                      </a:lnTo>
                      <a:lnTo>
                        <a:pt x="104" y="0"/>
                      </a:lnTo>
                      <a:lnTo>
                        <a:pt x="89" y="1"/>
                      </a:lnTo>
                      <a:lnTo>
                        <a:pt x="90" y="12"/>
                      </a:lnTo>
                      <a:lnTo>
                        <a:pt x="82" y="30"/>
                      </a:lnTo>
                      <a:lnTo>
                        <a:pt x="74" y="48"/>
                      </a:lnTo>
                      <a:lnTo>
                        <a:pt x="59" y="65"/>
                      </a:lnTo>
                      <a:lnTo>
                        <a:pt x="37" y="78"/>
                      </a:lnTo>
                      <a:lnTo>
                        <a:pt x="22" y="91"/>
                      </a:lnTo>
                      <a:lnTo>
                        <a:pt x="0" y="105"/>
                      </a:lnTo>
                    </a:path>
                  </a:pathLst>
                </a:custGeom>
                <a:solidFill>
                  <a:srgbClr val="FCA436"/>
                </a:solidFill>
                <a:ln w="9525" cap="rnd">
                  <a:solidFill>
                    <a:schemeClr val="tx1"/>
                  </a:solidFill>
                  <a:round/>
                  <a:headEnd/>
                  <a:tailEnd/>
                </a:ln>
              </p:spPr>
              <p:txBody>
                <a:bodyPr/>
                <a:lstStyle/>
                <a:p>
                  <a:pPr algn="just"/>
                  <a:endParaRPr lang="zh-CN" altLang="en-US" sz="2800">
                    <a:latin typeface="+mn-lt"/>
                    <a:ea typeface="+mn-ea"/>
                  </a:endParaRPr>
                </a:p>
              </p:txBody>
            </p:sp>
            <p:sp>
              <p:nvSpPr>
                <p:cNvPr id="19488" name="Freeform 143"/>
                <p:cNvSpPr>
                  <a:spLocks/>
                </p:cNvSpPr>
                <p:nvPr/>
              </p:nvSpPr>
              <p:spPr bwMode="auto">
                <a:xfrm>
                  <a:off x="1341" y="3285"/>
                  <a:ext cx="295" cy="151"/>
                </a:xfrm>
                <a:custGeom>
                  <a:avLst/>
                  <a:gdLst>
                    <a:gd name="T0" fmla="*/ 104 w 295"/>
                    <a:gd name="T1" fmla="*/ 124 h 151"/>
                    <a:gd name="T2" fmla="*/ 149 w 295"/>
                    <a:gd name="T3" fmla="*/ 116 h 151"/>
                    <a:gd name="T4" fmla="*/ 196 w 295"/>
                    <a:gd name="T5" fmla="*/ 101 h 151"/>
                    <a:gd name="T6" fmla="*/ 219 w 295"/>
                    <a:gd name="T7" fmla="*/ 87 h 151"/>
                    <a:gd name="T8" fmla="*/ 248 w 295"/>
                    <a:gd name="T9" fmla="*/ 69 h 151"/>
                    <a:gd name="T10" fmla="*/ 270 w 295"/>
                    <a:gd name="T11" fmla="*/ 49 h 151"/>
                    <a:gd name="T12" fmla="*/ 294 w 295"/>
                    <a:gd name="T13" fmla="*/ 31 h 151"/>
                    <a:gd name="T14" fmla="*/ 255 w 295"/>
                    <a:gd name="T15" fmla="*/ 56 h 151"/>
                    <a:gd name="T16" fmla="*/ 219 w 295"/>
                    <a:gd name="T17" fmla="*/ 77 h 151"/>
                    <a:gd name="T18" fmla="*/ 196 w 295"/>
                    <a:gd name="T19" fmla="*/ 95 h 151"/>
                    <a:gd name="T20" fmla="*/ 166 w 295"/>
                    <a:gd name="T21" fmla="*/ 97 h 151"/>
                    <a:gd name="T22" fmla="*/ 143 w 295"/>
                    <a:gd name="T23" fmla="*/ 104 h 151"/>
                    <a:gd name="T24" fmla="*/ 127 w 295"/>
                    <a:gd name="T25" fmla="*/ 111 h 151"/>
                    <a:gd name="T26" fmla="*/ 135 w 295"/>
                    <a:gd name="T27" fmla="*/ 93 h 151"/>
                    <a:gd name="T28" fmla="*/ 135 w 295"/>
                    <a:gd name="T29" fmla="*/ 76 h 151"/>
                    <a:gd name="T30" fmla="*/ 142 w 295"/>
                    <a:gd name="T31" fmla="*/ 59 h 151"/>
                    <a:gd name="T32" fmla="*/ 149 w 295"/>
                    <a:gd name="T33" fmla="*/ 41 h 151"/>
                    <a:gd name="T34" fmla="*/ 158 w 295"/>
                    <a:gd name="T35" fmla="*/ 24 h 151"/>
                    <a:gd name="T36" fmla="*/ 166 w 295"/>
                    <a:gd name="T37" fmla="*/ 17 h 151"/>
                    <a:gd name="T38" fmla="*/ 173 w 295"/>
                    <a:gd name="T39" fmla="*/ 0 h 151"/>
                    <a:gd name="T40" fmla="*/ 159 w 295"/>
                    <a:gd name="T41" fmla="*/ 18 h 151"/>
                    <a:gd name="T42" fmla="*/ 150 w 295"/>
                    <a:gd name="T43" fmla="*/ 36 h 151"/>
                    <a:gd name="T44" fmla="*/ 134 w 295"/>
                    <a:gd name="T45" fmla="*/ 54 h 151"/>
                    <a:gd name="T46" fmla="*/ 126 w 295"/>
                    <a:gd name="T47" fmla="*/ 66 h 151"/>
                    <a:gd name="T48" fmla="*/ 119 w 295"/>
                    <a:gd name="T49" fmla="*/ 83 h 151"/>
                    <a:gd name="T50" fmla="*/ 120 w 295"/>
                    <a:gd name="T51" fmla="*/ 95 h 151"/>
                    <a:gd name="T52" fmla="*/ 105 w 295"/>
                    <a:gd name="T53" fmla="*/ 107 h 151"/>
                    <a:gd name="T54" fmla="*/ 97 w 295"/>
                    <a:gd name="T55" fmla="*/ 119 h 151"/>
                    <a:gd name="T56" fmla="*/ 81 w 295"/>
                    <a:gd name="T57" fmla="*/ 131 h 151"/>
                    <a:gd name="T58" fmla="*/ 66 w 295"/>
                    <a:gd name="T59" fmla="*/ 138 h 151"/>
                    <a:gd name="T60" fmla="*/ 43 w 295"/>
                    <a:gd name="T61" fmla="*/ 139 h 151"/>
                    <a:gd name="T62" fmla="*/ 22 w 295"/>
                    <a:gd name="T63" fmla="*/ 135 h 151"/>
                    <a:gd name="T64" fmla="*/ 13 w 295"/>
                    <a:gd name="T65" fmla="*/ 124 h 151"/>
                    <a:gd name="T66" fmla="*/ 36 w 295"/>
                    <a:gd name="T67" fmla="*/ 112 h 151"/>
                    <a:gd name="T68" fmla="*/ 45 w 295"/>
                    <a:gd name="T69" fmla="*/ 100 h 151"/>
                    <a:gd name="T70" fmla="*/ 53 w 295"/>
                    <a:gd name="T71" fmla="*/ 77 h 151"/>
                    <a:gd name="T72" fmla="*/ 52 w 295"/>
                    <a:gd name="T73" fmla="*/ 65 h 151"/>
                    <a:gd name="T74" fmla="*/ 53 w 295"/>
                    <a:gd name="T75" fmla="*/ 77 h 151"/>
                    <a:gd name="T76" fmla="*/ 43 w 295"/>
                    <a:gd name="T77" fmla="*/ 88 h 151"/>
                    <a:gd name="T78" fmla="*/ 36 w 295"/>
                    <a:gd name="T79" fmla="*/ 100 h 151"/>
                    <a:gd name="T80" fmla="*/ 29 w 295"/>
                    <a:gd name="T81" fmla="*/ 112 h 151"/>
                    <a:gd name="T82" fmla="*/ 13 w 295"/>
                    <a:gd name="T83" fmla="*/ 118 h 151"/>
                    <a:gd name="T84" fmla="*/ 0 w 295"/>
                    <a:gd name="T85" fmla="*/ 119 h 151"/>
                    <a:gd name="T86" fmla="*/ 8 w 295"/>
                    <a:gd name="T87" fmla="*/ 131 h 151"/>
                    <a:gd name="T88" fmla="*/ 7 w 295"/>
                    <a:gd name="T89" fmla="*/ 137 h 151"/>
                    <a:gd name="T90" fmla="*/ 12 w 295"/>
                    <a:gd name="T91" fmla="*/ 148 h 151"/>
                    <a:gd name="T92" fmla="*/ 29 w 295"/>
                    <a:gd name="T93" fmla="*/ 145 h 151"/>
                    <a:gd name="T94" fmla="*/ 44 w 295"/>
                    <a:gd name="T95" fmla="*/ 150 h 151"/>
                    <a:gd name="T96" fmla="*/ 66 w 295"/>
                    <a:gd name="T97" fmla="*/ 149 h 151"/>
                    <a:gd name="T98" fmla="*/ 89 w 295"/>
                    <a:gd name="T99" fmla="*/ 136 h 151"/>
                    <a:gd name="T100" fmla="*/ 104 w 295"/>
                    <a:gd name="T101" fmla="*/ 124 h 15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5"/>
                    <a:gd name="T154" fmla="*/ 0 h 151"/>
                    <a:gd name="T155" fmla="*/ 295 w 295"/>
                    <a:gd name="T156" fmla="*/ 151 h 15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5" h="151">
                      <a:moveTo>
                        <a:pt x="104" y="124"/>
                      </a:moveTo>
                      <a:lnTo>
                        <a:pt x="149" y="116"/>
                      </a:lnTo>
                      <a:lnTo>
                        <a:pt x="196" y="101"/>
                      </a:lnTo>
                      <a:lnTo>
                        <a:pt x="219" y="87"/>
                      </a:lnTo>
                      <a:lnTo>
                        <a:pt x="248" y="69"/>
                      </a:lnTo>
                      <a:lnTo>
                        <a:pt x="270" y="49"/>
                      </a:lnTo>
                      <a:lnTo>
                        <a:pt x="294" y="31"/>
                      </a:lnTo>
                      <a:lnTo>
                        <a:pt x="255" y="56"/>
                      </a:lnTo>
                      <a:lnTo>
                        <a:pt x="219" y="77"/>
                      </a:lnTo>
                      <a:lnTo>
                        <a:pt x="196" y="95"/>
                      </a:lnTo>
                      <a:lnTo>
                        <a:pt x="166" y="97"/>
                      </a:lnTo>
                      <a:lnTo>
                        <a:pt x="143" y="104"/>
                      </a:lnTo>
                      <a:lnTo>
                        <a:pt x="127" y="111"/>
                      </a:lnTo>
                      <a:lnTo>
                        <a:pt x="135" y="93"/>
                      </a:lnTo>
                      <a:lnTo>
                        <a:pt x="135" y="76"/>
                      </a:lnTo>
                      <a:lnTo>
                        <a:pt x="142" y="59"/>
                      </a:lnTo>
                      <a:lnTo>
                        <a:pt x="149" y="41"/>
                      </a:lnTo>
                      <a:lnTo>
                        <a:pt x="158" y="24"/>
                      </a:lnTo>
                      <a:lnTo>
                        <a:pt x="166" y="17"/>
                      </a:lnTo>
                      <a:lnTo>
                        <a:pt x="173" y="0"/>
                      </a:lnTo>
                      <a:lnTo>
                        <a:pt x="159" y="18"/>
                      </a:lnTo>
                      <a:lnTo>
                        <a:pt x="150" y="36"/>
                      </a:lnTo>
                      <a:lnTo>
                        <a:pt x="134" y="54"/>
                      </a:lnTo>
                      <a:lnTo>
                        <a:pt x="126" y="66"/>
                      </a:lnTo>
                      <a:lnTo>
                        <a:pt x="119" y="83"/>
                      </a:lnTo>
                      <a:lnTo>
                        <a:pt x="120" y="95"/>
                      </a:lnTo>
                      <a:lnTo>
                        <a:pt x="105" y="107"/>
                      </a:lnTo>
                      <a:lnTo>
                        <a:pt x="97" y="119"/>
                      </a:lnTo>
                      <a:lnTo>
                        <a:pt x="81" y="131"/>
                      </a:lnTo>
                      <a:lnTo>
                        <a:pt x="66" y="138"/>
                      </a:lnTo>
                      <a:lnTo>
                        <a:pt x="43" y="139"/>
                      </a:lnTo>
                      <a:lnTo>
                        <a:pt x="22" y="135"/>
                      </a:lnTo>
                      <a:lnTo>
                        <a:pt x="13" y="124"/>
                      </a:lnTo>
                      <a:lnTo>
                        <a:pt x="36" y="112"/>
                      </a:lnTo>
                      <a:lnTo>
                        <a:pt x="45" y="100"/>
                      </a:lnTo>
                      <a:lnTo>
                        <a:pt x="53" y="77"/>
                      </a:lnTo>
                      <a:lnTo>
                        <a:pt x="52" y="65"/>
                      </a:lnTo>
                      <a:lnTo>
                        <a:pt x="53" y="77"/>
                      </a:lnTo>
                      <a:lnTo>
                        <a:pt x="43" y="88"/>
                      </a:lnTo>
                      <a:lnTo>
                        <a:pt x="36" y="100"/>
                      </a:lnTo>
                      <a:lnTo>
                        <a:pt x="29" y="112"/>
                      </a:lnTo>
                      <a:lnTo>
                        <a:pt x="13" y="118"/>
                      </a:lnTo>
                      <a:lnTo>
                        <a:pt x="0" y="119"/>
                      </a:lnTo>
                      <a:lnTo>
                        <a:pt x="8" y="131"/>
                      </a:lnTo>
                      <a:lnTo>
                        <a:pt x="7" y="137"/>
                      </a:lnTo>
                      <a:lnTo>
                        <a:pt x="12" y="148"/>
                      </a:lnTo>
                      <a:lnTo>
                        <a:pt x="29" y="145"/>
                      </a:lnTo>
                      <a:lnTo>
                        <a:pt x="44" y="150"/>
                      </a:lnTo>
                      <a:lnTo>
                        <a:pt x="66" y="149"/>
                      </a:lnTo>
                      <a:lnTo>
                        <a:pt x="89" y="136"/>
                      </a:lnTo>
                      <a:lnTo>
                        <a:pt x="104" y="124"/>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89" name="Freeform 144"/>
                <p:cNvSpPr>
                  <a:spLocks/>
                </p:cNvSpPr>
                <p:nvPr/>
              </p:nvSpPr>
              <p:spPr bwMode="auto">
                <a:xfrm>
                  <a:off x="1421" y="3424"/>
                  <a:ext cx="63" cy="36"/>
                </a:xfrm>
                <a:custGeom>
                  <a:avLst/>
                  <a:gdLst>
                    <a:gd name="T0" fmla="*/ 7 w 63"/>
                    <a:gd name="T1" fmla="*/ 0 h 36"/>
                    <a:gd name="T2" fmla="*/ 14 w 63"/>
                    <a:gd name="T3" fmla="*/ 8 h 36"/>
                    <a:gd name="T4" fmla="*/ 14 w 63"/>
                    <a:gd name="T5" fmla="*/ 20 h 36"/>
                    <a:gd name="T6" fmla="*/ 29 w 63"/>
                    <a:gd name="T7" fmla="*/ 24 h 36"/>
                    <a:gd name="T8" fmla="*/ 38 w 63"/>
                    <a:gd name="T9" fmla="*/ 29 h 36"/>
                    <a:gd name="T10" fmla="*/ 62 w 63"/>
                    <a:gd name="T11" fmla="*/ 34 h 36"/>
                    <a:gd name="T12" fmla="*/ 45 w 63"/>
                    <a:gd name="T13" fmla="*/ 35 h 36"/>
                    <a:gd name="T14" fmla="*/ 23 w 63"/>
                    <a:gd name="T15" fmla="*/ 30 h 36"/>
                    <a:gd name="T16" fmla="*/ 7 w 63"/>
                    <a:gd name="T17" fmla="*/ 21 h 36"/>
                    <a:gd name="T18" fmla="*/ 0 w 63"/>
                    <a:gd name="T19" fmla="*/ 9 h 36"/>
                    <a:gd name="T20" fmla="*/ 7 w 63"/>
                    <a:gd name="T21" fmla="*/ 0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3"/>
                    <a:gd name="T34" fmla="*/ 0 h 36"/>
                    <a:gd name="T35" fmla="*/ 63 w 63"/>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3" h="36">
                      <a:moveTo>
                        <a:pt x="7" y="0"/>
                      </a:moveTo>
                      <a:lnTo>
                        <a:pt x="14" y="8"/>
                      </a:lnTo>
                      <a:lnTo>
                        <a:pt x="14" y="20"/>
                      </a:lnTo>
                      <a:lnTo>
                        <a:pt x="29" y="24"/>
                      </a:lnTo>
                      <a:lnTo>
                        <a:pt x="38" y="29"/>
                      </a:lnTo>
                      <a:lnTo>
                        <a:pt x="62" y="34"/>
                      </a:lnTo>
                      <a:lnTo>
                        <a:pt x="45" y="35"/>
                      </a:lnTo>
                      <a:lnTo>
                        <a:pt x="23" y="30"/>
                      </a:lnTo>
                      <a:lnTo>
                        <a:pt x="7" y="21"/>
                      </a:lnTo>
                      <a:lnTo>
                        <a:pt x="0" y="9"/>
                      </a:lnTo>
                      <a:lnTo>
                        <a:pt x="7" y="0"/>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90" name="Freeform 145"/>
                <p:cNvSpPr>
                  <a:spLocks/>
                </p:cNvSpPr>
                <p:nvPr/>
              </p:nvSpPr>
              <p:spPr bwMode="auto">
                <a:xfrm>
                  <a:off x="1391" y="3447"/>
                  <a:ext cx="23" cy="45"/>
                </a:xfrm>
                <a:custGeom>
                  <a:avLst/>
                  <a:gdLst>
                    <a:gd name="T0" fmla="*/ 0 w 23"/>
                    <a:gd name="T1" fmla="*/ 0 h 45"/>
                    <a:gd name="T2" fmla="*/ 0 w 23"/>
                    <a:gd name="T3" fmla="*/ 10 h 45"/>
                    <a:gd name="T4" fmla="*/ 0 w 23"/>
                    <a:gd name="T5" fmla="*/ 23 h 45"/>
                    <a:gd name="T6" fmla="*/ 14 w 23"/>
                    <a:gd name="T7" fmla="*/ 27 h 45"/>
                    <a:gd name="T8" fmla="*/ 22 w 23"/>
                    <a:gd name="T9" fmla="*/ 39 h 45"/>
                    <a:gd name="T10" fmla="*/ 14 w 23"/>
                    <a:gd name="T11" fmla="*/ 44 h 45"/>
                    <a:gd name="T12" fmla="*/ 0 w 23"/>
                    <a:gd name="T13" fmla="*/ 0 h 45"/>
                    <a:gd name="T14" fmla="*/ 0 60000 65536"/>
                    <a:gd name="T15" fmla="*/ 0 60000 65536"/>
                    <a:gd name="T16" fmla="*/ 0 60000 65536"/>
                    <a:gd name="T17" fmla="*/ 0 60000 65536"/>
                    <a:gd name="T18" fmla="*/ 0 60000 65536"/>
                    <a:gd name="T19" fmla="*/ 0 60000 65536"/>
                    <a:gd name="T20" fmla="*/ 0 60000 65536"/>
                    <a:gd name="T21" fmla="*/ 0 w 23"/>
                    <a:gd name="T22" fmla="*/ 0 h 45"/>
                    <a:gd name="T23" fmla="*/ 23 w 23"/>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45">
                      <a:moveTo>
                        <a:pt x="0" y="0"/>
                      </a:moveTo>
                      <a:lnTo>
                        <a:pt x="0" y="10"/>
                      </a:lnTo>
                      <a:lnTo>
                        <a:pt x="0" y="23"/>
                      </a:lnTo>
                      <a:lnTo>
                        <a:pt x="14" y="27"/>
                      </a:lnTo>
                      <a:lnTo>
                        <a:pt x="22" y="39"/>
                      </a:lnTo>
                      <a:lnTo>
                        <a:pt x="14" y="44"/>
                      </a:lnTo>
                      <a:lnTo>
                        <a:pt x="0" y="0"/>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91" name="Freeform 146"/>
                <p:cNvSpPr>
                  <a:spLocks/>
                </p:cNvSpPr>
                <p:nvPr/>
              </p:nvSpPr>
              <p:spPr bwMode="auto">
                <a:xfrm>
                  <a:off x="1271" y="3312"/>
                  <a:ext cx="91" cy="179"/>
                </a:xfrm>
                <a:custGeom>
                  <a:avLst/>
                  <a:gdLst>
                    <a:gd name="T0" fmla="*/ 39 w 91"/>
                    <a:gd name="T1" fmla="*/ 0 h 179"/>
                    <a:gd name="T2" fmla="*/ 47 w 91"/>
                    <a:gd name="T3" fmla="*/ 20 h 179"/>
                    <a:gd name="T4" fmla="*/ 39 w 91"/>
                    <a:gd name="T5" fmla="*/ 50 h 179"/>
                    <a:gd name="T6" fmla="*/ 39 w 91"/>
                    <a:gd name="T7" fmla="*/ 84 h 179"/>
                    <a:gd name="T8" fmla="*/ 38 w 91"/>
                    <a:gd name="T9" fmla="*/ 118 h 179"/>
                    <a:gd name="T10" fmla="*/ 37 w 91"/>
                    <a:gd name="T11" fmla="*/ 129 h 179"/>
                    <a:gd name="T12" fmla="*/ 45 w 91"/>
                    <a:gd name="T13" fmla="*/ 141 h 179"/>
                    <a:gd name="T14" fmla="*/ 60 w 91"/>
                    <a:gd name="T15" fmla="*/ 146 h 179"/>
                    <a:gd name="T16" fmla="*/ 77 w 91"/>
                    <a:gd name="T17" fmla="*/ 149 h 179"/>
                    <a:gd name="T18" fmla="*/ 82 w 91"/>
                    <a:gd name="T19" fmla="*/ 155 h 179"/>
                    <a:gd name="T20" fmla="*/ 83 w 91"/>
                    <a:gd name="T21" fmla="*/ 166 h 179"/>
                    <a:gd name="T22" fmla="*/ 90 w 91"/>
                    <a:gd name="T23" fmla="*/ 177 h 179"/>
                    <a:gd name="T24" fmla="*/ 76 w 91"/>
                    <a:gd name="T25" fmla="*/ 167 h 179"/>
                    <a:gd name="T26" fmla="*/ 76 w 91"/>
                    <a:gd name="T27" fmla="*/ 155 h 179"/>
                    <a:gd name="T28" fmla="*/ 61 w 91"/>
                    <a:gd name="T29" fmla="*/ 157 h 179"/>
                    <a:gd name="T30" fmla="*/ 45 w 91"/>
                    <a:gd name="T31" fmla="*/ 152 h 179"/>
                    <a:gd name="T32" fmla="*/ 38 w 91"/>
                    <a:gd name="T33" fmla="*/ 147 h 179"/>
                    <a:gd name="T34" fmla="*/ 30 w 91"/>
                    <a:gd name="T35" fmla="*/ 141 h 179"/>
                    <a:gd name="T36" fmla="*/ 15 w 91"/>
                    <a:gd name="T37" fmla="*/ 148 h 179"/>
                    <a:gd name="T38" fmla="*/ 8 w 91"/>
                    <a:gd name="T39" fmla="*/ 159 h 179"/>
                    <a:gd name="T40" fmla="*/ 7 w 91"/>
                    <a:gd name="T41" fmla="*/ 172 h 179"/>
                    <a:gd name="T42" fmla="*/ 0 w 91"/>
                    <a:gd name="T43" fmla="*/ 178 h 179"/>
                    <a:gd name="T44" fmla="*/ 1 w 91"/>
                    <a:gd name="T45" fmla="*/ 167 h 179"/>
                    <a:gd name="T46" fmla="*/ 0 w 91"/>
                    <a:gd name="T47" fmla="*/ 150 h 179"/>
                    <a:gd name="T48" fmla="*/ 0 w 91"/>
                    <a:gd name="T49" fmla="*/ 138 h 179"/>
                    <a:gd name="T50" fmla="*/ 8 w 91"/>
                    <a:gd name="T51" fmla="*/ 126 h 179"/>
                    <a:gd name="T52" fmla="*/ 0 w 91"/>
                    <a:gd name="T53" fmla="*/ 116 h 179"/>
                    <a:gd name="T54" fmla="*/ 9 w 91"/>
                    <a:gd name="T55" fmla="*/ 97 h 179"/>
                    <a:gd name="T56" fmla="*/ 15 w 91"/>
                    <a:gd name="T57" fmla="*/ 86 h 179"/>
                    <a:gd name="T58" fmla="*/ 16 w 91"/>
                    <a:gd name="T59" fmla="*/ 74 h 179"/>
                    <a:gd name="T60" fmla="*/ 24 w 91"/>
                    <a:gd name="T61" fmla="*/ 63 h 179"/>
                    <a:gd name="T62" fmla="*/ 23 w 91"/>
                    <a:gd name="T63" fmla="*/ 50 h 179"/>
                    <a:gd name="T64" fmla="*/ 17 w 91"/>
                    <a:gd name="T65" fmla="*/ 46 h 179"/>
                    <a:gd name="T66" fmla="*/ 0 w 91"/>
                    <a:gd name="T67" fmla="*/ 53 h 179"/>
                    <a:gd name="T68" fmla="*/ 9 w 91"/>
                    <a:gd name="T69" fmla="*/ 41 h 179"/>
                    <a:gd name="T70" fmla="*/ 17 w 91"/>
                    <a:gd name="T71" fmla="*/ 28 h 179"/>
                    <a:gd name="T72" fmla="*/ 17 w 91"/>
                    <a:gd name="T73" fmla="*/ 17 h 179"/>
                    <a:gd name="T74" fmla="*/ 24 w 91"/>
                    <a:gd name="T75" fmla="*/ 6 h 179"/>
                    <a:gd name="T76" fmla="*/ 39 w 91"/>
                    <a:gd name="T77" fmla="*/ 0 h 17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91"/>
                    <a:gd name="T118" fmla="*/ 0 h 179"/>
                    <a:gd name="T119" fmla="*/ 91 w 91"/>
                    <a:gd name="T120" fmla="*/ 179 h 17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91" h="179">
                      <a:moveTo>
                        <a:pt x="39" y="0"/>
                      </a:moveTo>
                      <a:lnTo>
                        <a:pt x="47" y="20"/>
                      </a:lnTo>
                      <a:lnTo>
                        <a:pt x="39" y="50"/>
                      </a:lnTo>
                      <a:lnTo>
                        <a:pt x="39" y="84"/>
                      </a:lnTo>
                      <a:lnTo>
                        <a:pt x="38" y="118"/>
                      </a:lnTo>
                      <a:lnTo>
                        <a:pt x="37" y="129"/>
                      </a:lnTo>
                      <a:lnTo>
                        <a:pt x="45" y="141"/>
                      </a:lnTo>
                      <a:lnTo>
                        <a:pt x="60" y="146"/>
                      </a:lnTo>
                      <a:lnTo>
                        <a:pt x="77" y="149"/>
                      </a:lnTo>
                      <a:lnTo>
                        <a:pt x="82" y="155"/>
                      </a:lnTo>
                      <a:lnTo>
                        <a:pt x="83" y="166"/>
                      </a:lnTo>
                      <a:lnTo>
                        <a:pt x="90" y="177"/>
                      </a:lnTo>
                      <a:lnTo>
                        <a:pt x="76" y="167"/>
                      </a:lnTo>
                      <a:lnTo>
                        <a:pt x="76" y="155"/>
                      </a:lnTo>
                      <a:lnTo>
                        <a:pt x="61" y="157"/>
                      </a:lnTo>
                      <a:lnTo>
                        <a:pt x="45" y="152"/>
                      </a:lnTo>
                      <a:lnTo>
                        <a:pt x="38" y="147"/>
                      </a:lnTo>
                      <a:lnTo>
                        <a:pt x="30" y="141"/>
                      </a:lnTo>
                      <a:lnTo>
                        <a:pt x="15" y="148"/>
                      </a:lnTo>
                      <a:lnTo>
                        <a:pt x="8" y="159"/>
                      </a:lnTo>
                      <a:lnTo>
                        <a:pt x="7" y="172"/>
                      </a:lnTo>
                      <a:lnTo>
                        <a:pt x="0" y="178"/>
                      </a:lnTo>
                      <a:lnTo>
                        <a:pt x="1" y="167"/>
                      </a:lnTo>
                      <a:lnTo>
                        <a:pt x="0" y="150"/>
                      </a:lnTo>
                      <a:lnTo>
                        <a:pt x="0" y="138"/>
                      </a:lnTo>
                      <a:lnTo>
                        <a:pt x="8" y="126"/>
                      </a:lnTo>
                      <a:lnTo>
                        <a:pt x="0" y="116"/>
                      </a:lnTo>
                      <a:lnTo>
                        <a:pt x="9" y="97"/>
                      </a:lnTo>
                      <a:lnTo>
                        <a:pt x="15" y="86"/>
                      </a:lnTo>
                      <a:lnTo>
                        <a:pt x="16" y="74"/>
                      </a:lnTo>
                      <a:lnTo>
                        <a:pt x="24" y="63"/>
                      </a:lnTo>
                      <a:lnTo>
                        <a:pt x="23" y="50"/>
                      </a:lnTo>
                      <a:lnTo>
                        <a:pt x="17" y="46"/>
                      </a:lnTo>
                      <a:lnTo>
                        <a:pt x="0" y="53"/>
                      </a:lnTo>
                      <a:lnTo>
                        <a:pt x="9" y="41"/>
                      </a:lnTo>
                      <a:lnTo>
                        <a:pt x="17" y="28"/>
                      </a:lnTo>
                      <a:lnTo>
                        <a:pt x="17" y="17"/>
                      </a:lnTo>
                      <a:lnTo>
                        <a:pt x="24" y="6"/>
                      </a:lnTo>
                      <a:lnTo>
                        <a:pt x="39" y="0"/>
                      </a:lnTo>
                    </a:path>
                  </a:pathLst>
                </a:custGeom>
                <a:solidFill>
                  <a:srgbClr val="FCA438"/>
                </a:solidFill>
                <a:ln w="9525" cap="rnd">
                  <a:solidFill>
                    <a:schemeClr val="tx1"/>
                  </a:solidFill>
                  <a:round/>
                  <a:headEnd/>
                  <a:tailEnd/>
                </a:ln>
              </p:spPr>
              <p:txBody>
                <a:bodyPr/>
                <a:lstStyle/>
                <a:p>
                  <a:pPr algn="just"/>
                  <a:endParaRPr lang="zh-CN" altLang="en-US" sz="2800">
                    <a:latin typeface="+mn-lt"/>
                    <a:ea typeface="+mn-ea"/>
                  </a:endParaRPr>
                </a:p>
              </p:txBody>
            </p:sp>
            <p:sp>
              <p:nvSpPr>
                <p:cNvPr id="19492" name="Freeform 147"/>
                <p:cNvSpPr>
                  <a:spLocks/>
                </p:cNvSpPr>
                <p:nvPr/>
              </p:nvSpPr>
              <p:spPr bwMode="auto">
                <a:xfrm>
                  <a:off x="1144" y="3325"/>
                  <a:ext cx="45" cy="36"/>
                </a:xfrm>
                <a:custGeom>
                  <a:avLst/>
                  <a:gdLst>
                    <a:gd name="T0" fmla="*/ 8 w 45"/>
                    <a:gd name="T1" fmla="*/ 25 h 36"/>
                    <a:gd name="T2" fmla="*/ 14 w 45"/>
                    <a:gd name="T3" fmla="*/ 23 h 36"/>
                    <a:gd name="T4" fmla="*/ 29 w 45"/>
                    <a:gd name="T5" fmla="*/ 23 h 36"/>
                    <a:gd name="T6" fmla="*/ 36 w 45"/>
                    <a:gd name="T7" fmla="*/ 15 h 36"/>
                    <a:gd name="T8" fmla="*/ 44 w 45"/>
                    <a:gd name="T9" fmla="*/ 0 h 36"/>
                    <a:gd name="T10" fmla="*/ 44 w 45"/>
                    <a:gd name="T11" fmla="*/ 10 h 36"/>
                    <a:gd name="T12" fmla="*/ 36 w 45"/>
                    <a:gd name="T13" fmla="*/ 21 h 36"/>
                    <a:gd name="T14" fmla="*/ 29 w 45"/>
                    <a:gd name="T15" fmla="*/ 28 h 36"/>
                    <a:gd name="T16" fmla="*/ 14 w 45"/>
                    <a:gd name="T17" fmla="*/ 34 h 36"/>
                    <a:gd name="T18" fmla="*/ 0 w 45"/>
                    <a:gd name="T19" fmla="*/ 35 h 36"/>
                    <a:gd name="T20" fmla="*/ 8 w 45"/>
                    <a:gd name="T21" fmla="*/ 25 h 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5"/>
                    <a:gd name="T34" fmla="*/ 0 h 36"/>
                    <a:gd name="T35" fmla="*/ 45 w 45"/>
                    <a:gd name="T36" fmla="*/ 36 h 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5" h="36">
                      <a:moveTo>
                        <a:pt x="8" y="25"/>
                      </a:moveTo>
                      <a:lnTo>
                        <a:pt x="14" y="23"/>
                      </a:lnTo>
                      <a:lnTo>
                        <a:pt x="29" y="23"/>
                      </a:lnTo>
                      <a:lnTo>
                        <a:pt x="36" y="15"/>
                      </a:lnTo>
                      <a:lnTo>
                        <a:pt x="44" y="0"/>
                      </a:lnTo>
                      <a:lnTo>
                        <a:pt x="44" y="10"/>
                      </a:lnTo>
                      <a:lnTo>
                        <a:pt x="36" y="21"/>
                      </a:lnTo>
                      <a:lnTo>
                        <a:pt x="29" y="28"/>
                      </a:lnTo>
                      <a:lnTo>
                        <a:pt x="14" y="34"/>
                      </a:lnTo>
                      <a:lnTo>
                        <a:pt x="0" y="35"/>
                      </a:lnTo>
                      <a:lnTo>
                        <a:pt x="8" y="25"/>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93" name="Freeform 148"/>
                <p:cNvSpPr>
                  <a:spLocks/>
                </p:cNvSpPr>
                <p:nvPr/>
              </p:nvSpPr>
              <p:spPr bwMode="auto">
                <a:xfrm>
                  <a:off x="1058" y="3613"/>
                  <a:ext cx="75" cy="102"/>
                </a:xfrm>
                <a:custGeom>
                  <a:avLst/>
                  <a:gdLst>
                    <a:gd name="T0" fmla="*/ 0 w 75"/>
                    <a:gd name="T1" fmla="*/ 66 h 102"/>
                    <a:gd name="T2" fmla="*/ 6 w 75"/>
                    <a:gd name="T3" fmla="*/ 54 h 102"/>
                    <a:gd name="T4" fmla="*/ 13 w 75"/>
                    <a:gd name="T5" fmla="*/ 42 h 102"/>
                    <a:gd name="T6" fmla="*/ 23 w 75"/>
                    <a:gd name="T7" fmla="*/ 35 h 102"/>
                    <a:gd name="T8" fmla="*/ 30 w 75"/>
                    <a:gd name="T9" fmla="*/ 30 h 102"/>
                    <a:gd name="T10" fmla="*/ 37 w 75"/>
                    <a:gd name="T11" fmla="*/ 12 h 102"/>
                    <a:gd name="T12" fmla="*/ 45 w 75"/>
                    <a:gd name="T13" fmla="*/ 0 h 102"/>
                    <a:gd name="T14" fmla="*/ 46 w 75"/>
                    <a:gd name="T15" fmla="*/ 17 h 102"/>
                    <a:gd name="T16" fmla="*/ 37 w 75"/>
                    <a:gd name="T17" fmla="*/ 29 h 102"/>
                    <a:gd name="T18" fmla="*/ 30 w 75"/>
                    <a:gd name="T19" fmla="*/ 42 h 102"/>
                    <a:gd name="T20" fmla="*/ 22 w 75"/>
                    <a:gd name="T21" fmla="*/ 53 h 102"/>
                    <a:gd name="T22" fmla="*/ 37 w 75"/>
                    <a:gd name="T23" fmla="*/ 58 h 102"/>
                    <a:gd name="T24" fmla="*/ 43 w 75"/>
                    <a:gd name="T25" fmla="*/ 63 h 102"/>
                    <a:gd name="T26" fmla="*/ 52 w 75"/>
                    <a:gd name="T27" fmla="*/ 68 h 102"/>
                    <a:gd name="T28" fmla="*/ 66 w 75"/>
                    <a:gd name="T29" fmla="*/ 85 h 102"/>
                    <a:gd name="T30" fmla="*/ 74 w 75"/>
                    <a:gd name="T31" fmla="*/ 101 h 102"/>
                    <a:gd name="T32" fmla="*/ 0 w 75"/>
                    <a:gd name="T33" fmla="*/ 66 h 10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5"/>
                    <a:gd name="T52" fmla="*/ 0 h 102"/>
                    <a:gd name="T53" fmla="*/ 75 w 75"/>
                    <a:gd name="T54" fmla="*/ 102 h 10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5" h="102">
                      <a:moveTo>
                        <a:pt x="0" y="66"/>
                      </a:moveTo>
                      <a:lnTo>
                        <a:pt x="6" y="54"/>
                      </a:lnTo>
                      <a:lnTo>
                        <a:pt x="13" y="42"/>
                      </a:lnTo>
                      <a:lnTo>
                        <a:pt x="23" y="35"/>
                      </a:lnTo>
                      <a:lnTo>
                        <a:pt x="30" y="30"/>
                      </a:lnTo>
                      <a:lnTo>
                        <a:pt x="37" y="12"/>
                      </a:lnTo>
                      <a:lnTo>
                        <a:pt x="45" y="0"/>
                      </a:lnTo>
                      <a:lnTo>
                        <a:pt x="46" y="17"/>
                      </a:lnTo>
                      <a:lnTo>
                        <a:pt x="37" y="29"/>
                      </a:lnTo>
                      <a:lnTo>
                        <a:pt x="30" y="42"/>
                      </a:lnTo>
                      <a:lnTo>
                        <a:pt x="22" y="53"/>
                      </a:lnTo>
                      <a:lnTo>
                        <a:pt x="37" y="58"/>
                      </a:lnTo>
                      <a:lnTo>
                        <a:pt x="43" y="63"/>
                      </a:lnTo>
                      <a:lnTo>
                        <a:pt x="52" y="68"/>
                      </a:lnTo>
                      <a:lnTo>
                        <a:pt x="66" y="85"/>
                      </a:lnTo>
                      <a:lnTo>
                        <a:pt x="74" y="101"/>
                      </a:lnTo>
                      <a:lnTo>
                        <a:pt x="0" y="66"/>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94" name="Freeform 149"/>
                <p:cNvSpPr>
                  <a:spLocks/>
                </p:cNvSpPr>
                <p:nvPr/>
              </p:nvSpPr>
              <p:spPr bwMode="auto">
                <a:xfrm>
                  <a:off x="1228" y="3120"/>
                  <a:ext cx="57" cy="71"/>
                </a:xfrm>
                <a:custGeom>
                  <a:avLst/>
                  <a:gdLst>
                    <a:gd name="T0" fmla="*/ 0 w 57"/>
                    <a:gd name="T1" fmla="*/ 65 h 71"/>
                    <a:gd name="T2" fmla="*/ 16 w 57"/>
                    <a:gd name="T3" fmla="*/ 70 h 71"/>
                    <a:gd name="T4" fmla="*/ 24 w 57"/>
                    <a:gd name="T5" fmla="*/ 69 h 71"/>
                    <a:gd name="T6" fmla="*/ 39 w 57"/>
                    <a:gd name="T7" fmla="*/ 69 h 71"/>
                    <a:gd name="T8" fmla="*/ 47 w 57"/>
                    <a:gd name="T9" fmla="*/ 62 h 71"/>
                    <a:gd name="T10" fmla="*/ 55 w 57"/>
                    <a:gd name="T11" fmla="*/ 56 h 71"/>
                    <a:gd name="T12" fmla="*/ 55 w 57"/>
                    <a:gd name="T13" fmla="*/ 45 h 71"/>
                    <a:gd name="T14" fmla="*/ 56 w 57"/>
                    <a:gd name="T15" fmla="*/ 27 h 71"/>
                    <a:gd name="T16" fmla="*/ 56 w 57"/>
                    <a:gd name="T17" fmla="*/ 16 h 71"/>
                    <a:gd name="T18" fmla="*/ 56 w 57"/>
                    <a:gd name="T19" fmla="*/ 10 h 71"/>
                    <a:gd name="T20" fmla="*/ 47 w 57"/>
                    <a:gd name="T21" fmla="*/ 0 h 71"/>
                    <a:gd name="T22" fmla="*/ 40 w 57"/>
                    <a:gd name="T23" fmla="*/ 0 h 71"/>
                    <a:gd name="T24" fmla="*/ 25 w 57"/>
                    <a:gd name="T25" fmla="*/ 2 h 71"/>
                    <a:gd name="T26" fmla="*/ 16 w 57"/>
                    <a:gd name="T27" fmla="*/ 9 h 71"/>
                    <a:gd name="T28" fmla="*/ 16 w 57"/>
                    <a:gd name="T29" fmla="*/ 14 h 71"/>
                    <a:gd name="T30" fmla="*/ 9 w 57"/>
                    <a:gd name="T31" fmla="*/ 32 h 71"/>
                    <a:gd name="T32" fmla="*/ 9 w 57"/>
                    <a:gd name="T33" fmla="*/ 37 h 71"/>
                    <a:gd name="T34" fmla="*/ 9 w 57"/>
                    <a:gd name="T35" fmla="*/ 53 h 71"/>
                    <a:gd name="T36" fmla="*/ 0 w 57"/>
                    <a:gd name="T37" fmla="*/ 65 h 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7"/>
                    <a:gd name="T58" fmla="*/ 0 h 71"/>
                    <a:gd name="T59" fmla="*/ 57 w 57"/>
                    <a:gd name="T60" fmla="*/ 71 h 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7" h="71">
                      <a:moveTo>
                        <a:pt x="0" y="65"/>
                      </a:moveTo>
                      <a:lnTo>
                        <a:pt x="16" y="70"/>
                      </a:lnTo>
                      <a:lnTo>
                        <a:pt x="24" y="69"/>
                      </a:lnTo>
                      <a:lnTo>
                        <a:pt x="39" y="69"/>
                      </a:lnTo>
                      <a:lnTo>
                        <a:pt x="47" y="62"/>
                      </a:lnTo>
                      <a:lnTo>
                        <a:pt x="55" y="56"/>
                      </a:lnTo>
                      <a:lnTo>
                        <a:pt x="55" y="45"/>
                      </a:lnTo>
                      <a:lnTo>
                        <a:pt x="56" y="27"/>
                      </a:lnTo>
                      <a:lnTo>
                        <a:pt x="56" y="16"/>
                      </a:lnTo>
                      <a:lnTo>
                        <a:pt x="56" y="10"/>
                      </a:lnTo>
                      <a:lnTo>
                        <a:pt x="47" y="0"/>
                      </a:lnTo>
                      <a:lnTo>
                        <a:pt x="40" y="0"/>
                      </a:lnTo>
                      <a:lnTo>
                        <a:pt x="25" y="2"/>
                      </a:lnTo>
                      <a:lnTo>
                        <a:pt x="16" y="9"/>
                      </a:lnTo>
                      <a:lnTo>
                        <a:pt x="16" y="14"/>
                      </a:lnTo>
                      <a:lnTo>
                        <a:pt x="9" y="32"/>
                      </a:lnTo>
                      <a:lnTo>
                        <a:pt x="9" y="37"/>
                      </a:lnTo>
                      <a:lnTo>
                        <a:pt x="9" y="53"/>
                      </a:lnTo>
                      <a:lnTo>
                        <a:pt x="0" y="65"/>
                      </a:lnTo>
                    </a:path>
                  </a:pathLst>
                </a:custGeom>
                <a:solidFill>
                  <a:srgbClr val="FCA439"/>
                </a:solidFill>
                <a:ln w="9525" cap="rnd">
                  <a:solidFill>
                    <a:schemeClr val="tx1"/>
                  </a:solidFill>
                  <a:round/>
                  <a:headEnd/>
                  <a:tailEnd/>
                </a:ln>
              </p:spPr>
              <p:txBody>
                <a:bodyPr/>
                <a:lstStyle/>
                <a:p>
                  <a:pPr algn="just"/>
                  <a:endParaRPr lang="zh-CN" altLang="en-US" sz="2800">
                    <a:latin typeface="+mn-lt"/>
                    <a:ea typeface="+mn-ea"/>
                  </a:endParaRPr>
                </a:p>
              </p:txBody>
            </p:sp>
            <p:sp>
              <p:nvSpPr>
                <p:cNvPr id="19495" name="Freeform 150"/>
                <p:cNvSpPr>
                  <a:spLocks/>
                </p:cNvSpPr>
                <p:nvPr/>
              </p:nvSpPr>
              <p:spPr bwMode="auto">
                <a:xfrm>
                  <a:off x="1165" y="3251"/>
                  <a:ext cx="109" cy="60"/>
                </a:xfrm>
                <a:custGeom>
                  <a:avLst/>
                  <a:gdLst>
                    <a:gd name="T0" fmla="*/ 0 w 109"/>
                    <a:gd name="T1" fmla="*/ 59 h 60"/>
                    <a:gd name="T2" fmla="*/ 0 w 109"/>
                    <a:gd name="T3" fmla="*/ 48 h 60"/>
                    <a:gd name="T4" fmla="*/ 9 w 109"/>
                    <a:gd name="T5" fmla="*/ 40 h 60"/>
                    <a:gd name="T6" fmla="*/ 8 w 109"/>
                    <a:gd name="T7" fmla="*/ 34 h 60"/>
                    <a:gd name="T8" fmla="*/ 16 w 109"/>
                    <a:gd name="T9" fmla="*/ 34 h 60"/>
                    <a:gd name="T10" fmla="*/ 24 w 109"/>
                    <a:gd name="T11" fmla="*/ 30 h 60"/>
                    <a:gd name="T12" fmla="*/ 17 w 109"/>
                    <a:gd name="T13" fmla="*/ 29 h 60"/>
                    <a:gd name="T14" fmla="*/ 16 w 109"/>
                    <a:gd name="T15" fmla="*/ 23 h 60"/>
                    <a:gd name="T16" fmla="*/ 24 w 109"/>
                    <a:gd name="T17" fmla="*/ 18 h 60"/>
                    <a:gd name="T18" fmla="*/ 24 w 109"/>
                    <a:gd name="T19" fmla="*/ 13 h 60"/>
                    <a:gd name="T20" fmla="*/ 24 w 109"/>
                    <a:gd name="T21" fmla="*/ 6 h 60"/>
                    <a:gd name="T22" fmla="*/ 31 w 109"/>
                    <a:gd name="T23" fmla="*/ 0 h 60"/>
                    <a:gd name="T24" fmla="*/ 39 w 109"/>
                    <a:gd name="T25" fmla="*/ 5 h 60"/>
                    <a:gd name="T26" fmla="*/ 48 w 109"/>
                    <a:gd name="T27" fmla="*/ 10 h 60"/>
                    <a:gd name="T28" fmla="*/ 54 w 109"/>
                    <a:gd name="T29" fmla="*/ 15 h 60"/>
                    <a:gd name="T30" fmla="*/ 69 w 109"/>
                    <a:gd name="T31" fmla="*/ 14 h 60"/>
                    <a:gd name="T32" fmla="*/ 77 w 109"/>
                    <a:gd name="T33" fmla="*/ 14 h 60"/>
                    <a:gd name="T34" fmla="*/ 93 w 109"/>
                    <a:gd name="T35" fmla="*/ 7 h 60"/>
                    <a:gd name="T36" fmla="*/ 77 w 109"/>
                    <a:gd name="T37" fmla="*/ 14 h 60"/>
                    <a:gd name="T38" fmla="*/ 61 w 109"/>
                    <a:gd name="T39" fmla="*/ 21 h 60"/>
                    <a:gd name="T40" fmla="*/ 47 w 109"/>
                    <a:gd name="T41" fmla="*/ 22 h 60"/>
                    <a:gd name="T42" fmla="*/ 39 w 109"/>
                    <a:gd name="T43" fmla="*/ 16 h 60"/>
                    <a:gd name="T44" fmla="*/ 31 w 109"/>
                    <a:gd name="T45" fmla="*/ 11 h 60"/>
                    <a:gd name="T46" fmla="*/ 24 w 109"/>
                    <a:gd name="T47" fmla="*/ 18 h 60"/>
                    <a:gd name="T48" fmla="*/ 32 w 109"/>
                    <a:gd name="T49" fmla="*/ 22 h 60"/>
                    <a:gd name="T50" fmla="*/ 39 w 109"/>
                    <a:gd name="T51" fmla="*/ 29 h 60"/>
                    <a:gd name="T52" fmla="*/ 47 w 109"/>
                    <a:gd name="T53" fmla="*/ 27 h 60"/>
                    <a:gd name="T54" fmla="*/ 53 w 109"/>
                    <a:gd name="T55" fmla="*/ 26 h 60"/>
                    <a:gd name="T56" fmla="*/ 46 w 109"/>
                    <a:gd name="T57" fmla="*/ 32 h 60"/>
                    <a:gd name="T58" fmla="*/ 32 w 109"/>
                    <a:gd name="T59" fmla="*/ 33 h 60"/>
                    <a:gd name="T60" fmla="*/ 24 w 109"/>
                    <a:gd name="T61" fmla="*/ 30 h 60"/>
                    <a:gd name="T62" fmla="*/ 23 w 109"/>
                    <a:gd name="T63" fmla="*/ 34 h 60"/>
                    <a:gd name="T64" fmla="*/ 39 w 109"/>
                    <a:gd name="T65" fmla="*/ 39 h 60"/>
                    <a:gd name="T66" fmla="*/ 54 w 109"/>
                    <a:gd name="T67" fmla="*/ 38 h 60"/>
                    <a:gd name="T68" fmla="*/ 69 w 109"/>
                    <a:gd name="T69" fmla="*/ 36 h 60"/>
                    <a:gd name="T70" fmla="*/ 92 w 109"/>
                    <a:gd name="T71" fmla="*/ 35 h 60"/>
                    <a:gd name="T72" fmla="*/ 108 w 109"/>
                    <a:gd name="T73" fmla="*/ 29 h 60"/>
                    <a:gd name="T74" fmla="*/ 92 w 109"/>
                    <a:gd name="T75" fmla="*/ 35 h 60"/>
                    <a:gd name="T76" fmla="*/ 68 w 109"/>
                    <a:gd name="T77" fmla="*/ 42 h 60"/>
                    <a:gd name="T78" fmla="*/ 61 w 109"/>
                    <a:gd name="T79" fmla="*/ 42 h 60"/>
                    <a:gd name="T80" fmla="*/ 46 w 109"/>
                    <a:gd name="T81" fmla="*/ 44 h 60"/>
                    <a:gd name="T82" fmla="*/ 31 w 109"/>
                    <a:gd name="T83" fmla="*/ 43 h 60"/>
                    <a:gd name="T84" fmla="*/ 16 w 109"/>
                    <a:gd name="T85" fmla="*/ 46 h 60"/>
                    <a:gd name="T86" fmla="*/ 9 w 109"/>
                    <a:gd name="T87" fmla="*/ 51 h 60"/>
                    <a:gd name="T88" fmla="*/ 0 w 109"/>
                    <a:gd name="T89" fmla="*/ 59 h 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9"/>
                    <a:gd name="T136" fmla="*/ 0 h 60"/>
                    <a:gd name="T137" fmla="*/ 109 w 109"/>
                    <a:gd name="T138" fmla="*/ 60 h 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9" h="60">
                      <a:moveTo>
                        <a:pt x="0" y="59"/>
                      </a:moveTo>
                      <a:lnTo>
                        <a:pt x="0" y="48"/>
                      </a:lnTo>
                      <a:lnTo>
                        <a:pt x="9" y="40"/>
                      </a:lnTo>
                      <a:lnTo>
                        <a:pt x="8" y="34"/>
                      </a:lnTo>
                      <a:lnTo>
                        <a:pt x="16" y="34"/>
                      </a:lnTo>
                      <a:lnTo>
                        <a:pt x="24" y="30"/>
                      </a:lnTo>
                      <a:lnTo>
                        <a:pt x="17" y="29"/>
                      </a:lnTo>
                      <a:lnTo>
                        <a:pt x="16" y="23"/>
                      </a:lnTo>
                      <a:lnTo>
                        <a:pt x="24" y="18"/>
                      </a:lnTo>
                      <a:lnTo>
                        <a:pt x="24" y="13"/>
                      </a:lnTo>
                      <a:lnTo>
                        <a:pt x="24" y="6"/>
                      </a:lnTo>
                      <a:lnTo>
                        <a:pt x="31" y="0"/>
                      </a:lnTo>
                      <a:lnTo>
                        <a:pt x="39" y="5"/>
                      </a:lnTo>
                      <a:lnTo>
                        <a:pt x="48" y="10"/>
                      </a:lnTo>
                      <a:lnTo>
                        <a:pt x="54" y="15"/>
                      </a:lnTo>
                      <a:lnTo>
                        <a:pt x="69" y="14"/>
                      </a:lnTo>
                      <a:lnTo>
                        <a:pt x="77" y="14"/>
                      </a:lnTo>
                      <a:lnTo>
                        <a:pt x="93" y="7"/>
                      </a:lnTo>
                      <a:lnTo>
                        <a:pt x="77" y="14"/>
                      </a:lnTo>
                      <a:lnTo>
                        <a:pt x="61" y="21"/>
                      </a:lnTo>
                      <a:lnTo>
                        <a:pt x="47" y="22"/>
                      </a:lnTo>
                      <a:lnTo>
                        <a:pt x="39" y="16"/>
                      </a:lnTo>
                      <a:lnTo>
                        <a:pt x="31" y="11"/>
                      </a:lnTo>
                      <a:lnTo>
                        <a:pt x="24" y="18"/>
                      </a:lnTo>
                      <a:lnTo>
                        <a:pt x="32" y="22"/>
                      </a:lnTo>
                      <a:lnTo>
                        <a:pt x="39" y="29"/>
                      </a:lnTo>
                      <a:lnTo>
                        <a:pt x="47" y="27"/>
                      </a:lnTo>
                      <a:lnTo>
                        <a:pt x="53" y="26"/>
                      </a:lnTo>
                      <a:lnTo>
                        <a:pt x="46" y="32"/>
                      </a:lnTo>
                      <a:lnTo>
                        <a:pt x="32" y="33"/>
                      </a:lnTo>
                      <a:lnTo>
                        <a:pt x="24" y="30"/>
                      </a:lnTo>
                      <a:lnTo>
                        <a:pt x="23" y="34"/>
                      </a:lnTo>
                      <a:lnTo>
                        <a:pt x="39" y="39"/>
                      </a:lnTo>
                      <a:lnTo>
                        <a:pt x="54" y="38"/>
                      </a:lnTo>
                      <a:lnTo>
                        <a:pt x="69" y="36"/>
                      </a:lnTo>
                      <a:lnTo>
                        <a:pt x="92" y="35"/>
                      </a:lnTo>
                      <a:lnTo>
                        <a:pt x="108" y="29"/>
                      </a:lnTo>
                      <a:lnTo>
                        <a:pt x="92" y="35"/>
                      </a:lnTo>
                      <a:lnTo>
                        <a:pt x="68" y="42"/>
                      </a:lnTo>
                      <a:lnTo>
                        <a:pt x="61" y="42"/>
                      </a:lnTo>
                      <a:lnTo>
                        <a:pt x="46" y="44"/>
                      </a:lnTo>
                      <a:lnTo>
                        <a:pt x="31" y="43"/>
                      </a:lnTo>
                      <a:lnTo>
                        <a:pt x="16" y="46"/>
                      </a:lnTo>
                      <a:lnTo>
                        <a:pt x="9" y="51"/>
                      </a:lnTo>
                      <a:lnTo>
                        <a:pt x="0" y="59"/>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sp>
              <p:nvSpPr>
                <p:cNvPr id="19496" name="Freeform 151"/>
                <p:cNvSpPr>
                  <a:spLocks/>
                </p:cNvSpPr>
                <p:nvPr/>
              </p:nvSpPr>
              <p:spPr bwMode="auto">
                <a:xfrm>
                  <a:off x="1210" y="3209"/>
                  <a:ext cx="34" cy="19"/>
                </a:xfrm>
                <a:custGeom>
                  <a:avLst/>
                  <a:gdLst>
                    <a:gd name="T0" fmla="*/ 0 w 34"/>
                    <a:gd name="T1" fmla="*/ 18 h 19"/>
                    <a:gd name="T2" fmla="*/ 0 w 34"/>
                    <a:gd name="T3" fmla="*/ 12 h 19"/>
                    <a:gd name="T4" fmla="*/ 10 w 34"/>
                    <a:gd name="T5" fmla="*/ 6 h 19"/>
                    <a:gd name="T6" fmla="*/ 10 w 34"/>
                    <a:gd name="T7" fmla="*/ 0 h 19"/>
                    <a:gd name="T8" fmla="*/ 17 w 34"/>
                    <a:gd name="T9" fmla="*/ 0 h 19"/>
                    <a:gd name="T10" fmla="*/ 26 w 34"/>
                    <a:gd name="T11" fmla="*/ 4 h 19"/>
                    <a:gd name="T12" fmla="*/ 33 w 34"/>
                    <a:gd name="T13" fmla="*/ 5 h 19"/>
                    <a:gd name="T14" fmla="*/ 26 w 34"/>
                    <a:gd name="T15" fmla="*/ 4 h 19"/>
                    <a:gd name="T16" fmla="*/ 17 w 34"/>
                    <a:gd name="T17" fmla="*/ 6 h 19"/>
                    <a:gd name="T18" fmla="*/ 0 w 34"/>
                    <a:gd name="T19" fmla="*/ 18 h 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4"/>
                    <a:gd name="T31" fmla="*/ 0 h 19"/>
                    <a:gd name="T32" fmla="*/ 34 w 34"/>
                    <a:gd name="T33" fmla="*/ 19 h 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4" h="19">
                      <a:moveTo>
                        <a:pt x="0" y="18"/>
                      </a:moveTo>
                      <a:lnTo>
                        <a:pt x="0" y="12"/>
                      </a:lnTo>
                      <a:lnTo>
                        <a:pt x="10" y="6"/>
                      </a:lnTo>
                      <a:lnTo>
                        <a:pt x="10" y="0"/>
                      </a:lnTo>
                      <a:lnTo>
                        <a:pt x="17" y="0"/>
                      </a:lnTo>
                      <a:lnTo>
                        <a:pt x="26" y="4"/>
                      </a:lnTo>
                      <a:lnTo>
                        <a:pt x="33" y="5"/>
                      </a:lnTo>
                      <a:lnTo>
                        <a:pt x="26" y="4"/>
                      </a:lnTo>
                      <a:lnTo>
                        <a:pt x="17" y="6"/>
                      </a:lnTo>
                      <a:lnTo>
                        <a:pt x="0" y="18"/>
                      </a:lnTo>
                    </a:path>
                  </a:pathLst>
                </a:custGeom>
                <a:solidFill>
                  <a:srgbClr val="FCA43A"/>
                </a:solidFill>
                <a:ln w="9525" cap="rnd">
                  <a:solidFill>
                    <a:schemeClr val="tx1"/>
                  </a:solidFill>
                  <a:round/>
                  <a:headEnd/>
                  <a:tailEnd/>
                </a:ln>
              </p:spPr>
              <p:txBody>
                <a:bodyPr/>
                <a:lstStyle/>
                <a:p>
                  <a:pPr algn="just"/>
                  <a:endParaRPr lang="zh-CN" altLang="en-US" sz="2800">
                    <a:latin typeface="+mn-lt"/>
                    <a:ea typeface="+mn-ea"/>
                  </a:endParaRPr>
                </a:p>
              </p:txBody>
            </p:sp>
          </p:grpSp>
          <p:grpSp>
            <p:nvGrpSpPr>
              <p:cNvPr id="19476" name="Group 152"/>
              <p:cNvGrpSpPr>
                <a:grpSpLocks/>
              </p:cNvGrpSpPr>
              <p:nvPr/>
            </p:nvGrpSpPr>
            <p:grpSpPr bwMode="auto">
              <a:xfrm>
                <a:off x="3792" y="3668"/>
                <a:ext cx="314" cy="460"/>
                <a:chOff x="3792" y="3668"/>
                <a:chExt cx="314" cy="460"/>
              </a:xfrm>
            </p:grpSpPr>
            <p:sp>
              <p:nvSpPr>
                <p:cNvPr id="19477" name="Freeform 153"/>
                <p:cNvSpPr>
                  <a:spLocks/>
                </p:cNvSpPr>
                <p:nvPr/>
              </p:nvSpPr>
              <p:spPr bwMode="auto">
                <a:xfrm>
                  <a:off x="3792" y="3668"/>
                  <a:ext cx="312" cy="460"/>
                </a:xfrm>
                <a:custGeom>
                  <a:avLst/>
                  <a:gdLst>
                    <a:gd name="T0" fmla="*/ 1 w 576"/>
                    <a:gd name="T1" fmla="*/ 3 h 623"/>
                    <a:gd name="T2" fmla="*/ 1 w 576"/>
                    <a:gd name="T3" fmla="*/ 3 h 623"/>
                    <a:gd name="T4" fmla="*/ 1 w 576"/>
                    <a:gd name="T5" fmla="*/ 3 h 623"/>
                    <a:gd name="T6" fmla="*/ 1 w 576"/>
                    <a:gd name="T7" fmla="*/ 3 h 623"/>
                    <a:gd name="T8" fmla="*/ 1 w 576"/>
                    <a:gd name="T9" fmla="*/ 3 h 623"/>
                    <a:gd name="T10" fmla="*/ 1 w 576"/>
                    <a:gd name="T11" fmla="*/ 3 h 623"/>
                    <a:gd name="T12" fmla="*/ 1 w 576"/>
                    <a:gd name="T13" fmla="*/ 3 h 623"/>
                    <a:gd name="T14" fmla="*/ 1 w 576"/>
                    <a:gd name="T15" fmla="*/ 3 h 623"/>
                    <a:gd name="T16" fmla="*/ 1 w 576"/>
                    <a:gd name="T17" fmla="*/ 3 h 623"/>
                    <a:gd name="T18" fmla="*/ 1 w 576"/>
                    <a:gd name="T19" fmla="*/ 3 h 623"/>
                    <a:gd name="T20" fmla="*/ 1 w 576"/>
                    <a:gd name="T21" fmla="*/ 3 h 623"/>
                    <a:gd name="T22" fmla="*/ 1 w 576"/>
                    <a:gd name="T23" fmla="*/ 3 h 623"/>
                    <a:gd name="T24" fmla="*/ 1 w 576"/>
                    <a:gd name="T25" fmla="*/ 3 h 623"/>
                    <a:gd name="T26" fmla="*/ 1 w 576"/>
                    <a:gd name="T27" fmla="*/ 3 h 623"/>
                    <a:gd name="T28" fmla="*/ 1 w 576"/>
                    <a:gd name="T29" fmla="*/ 3 h 623"/>
                    <a:gd name="T30" fmla="*/ 1 w 576"/>
                    <a:gd name="T31" fmla="*/ 3 h 623"/>
                    <a:gd name="T32" fmla="*/ 1 w 576"/>
                    <a:gd name="T33" fmla="*/ 2 h 623"/>
                    <a:gd name="T34" fmla="*/ 1 w 576"/>
                    <a:gd name="T35" fmla="*/ 2 h 623"/>
                    <a:gd name="T36" fmla="*/ 1 w 576"/>
                    <a:gd name="T37" fmla="*/ 2 h 623"/>
                    <a:gd name="T38" fmla="*/ 1 w 576"/>
                    <a:gd name="T39" fmla="*/ 2 h 623"/>
                    <a:gd name="T40" fmla="*/ 1 w 576"/>
                    <a:gd name="T41" fmla="*/ 2 h 623"/>
                    <a:gd name="T42" fmla="*/ 1 w 576"/>
                    <a:gd name="T43" fmla="*/ 1 h 623"/>
                    <a:gd name="T44" fmla="*/ 1 w 576"/>
                    <a:gd name="T45" fmla="*/ 1 h 623"/>
                    <a:gd name="T46" fmla="*/ 1 w 576"/>
                    <a:gd name="T47" fmla="*/ 1 h 623"/>
                    <a:gd name="T48" fmla="*/ 1 w 576"/>
                    <a:gd name="T49" fmla="*/ 1 h 623"/>
                    <a:gd name="T50" fmla="*/ 1 w 576"/>
                    <a:gd name="T51" fmla="*/ 1 h 623"/>
                    <a:gd name="T52" fmla="*/ 1 w 576"/>
                    <a:gd name="T53" fmla="*/ 1 h 623"/>
                    <a:gd name="T54" fmla="*/ 1 w 576"/>
                    <a:gd name="T55" fmla="*/ 1 h 623"/>
                    <a:gd name="T56" fmla="*/ 1 w 576"/>
                    <a:gd name="T57" fmla="*/ 1 h 623"/>
                    <a:gd name="T58" fmla="*/ 1 w 576"/>
                    <a:gd name="T59" fmla="*/ 1 h 623"/>
                    <a:gd name="T60" fmla="*/ 1 w 576"/>
                    <a:gd name="T61" fmla="*/ 1 h 623"/>
                    <a:gd name="T62" fmla="*/ 1 w 576"/>
                    <a:gd name="T63" fmla="*/ 1 h 623"/>
                    <a:gd name="T64" fmla="*/ 1 w 576"/>
                    <a:gd name="T65" fmla="*/ 1 h 623"/>
                    <a:gd name="T66" fmla="*/ 1 w 576"/>
                    <a:gd name="T67" fmla="*/ 0 h 623"/>
                    <a:gd name="T68" fmla="*/ 1 w 576"/>
                    <a:gd name="T69" fmla="*/ 1 h 623"/>
                    <a:gd name="T70" fmla="*/ 1 w 576"/>
                    <a:gd name="T71" fmla="*/ 1 h 623"/>
                    <a:gd name="T72" fmla="*/ 1 w 576"/>
                    <a:gd name="T73" fmla="*/ 1 h 623"/>
                    <a:gd name="T74" fmla="*/ 1 w 576"/>
                    <a:gd name="T75" fmla="*/ 1 h 623"/>
                    <a:gd name="T76" fmla="*/ 1 w 576"/>
                    <a:gd name="T77" fmla="*/ 1 h 623"/>
                    <a:gd name="T78" fmla="*/ 1 w 576"/>
                    <a:gd name="T79" fmla="*/ 1 h 623"/>
                    <a:gd name="T80" fmla="*/ 1 w 576"/>
                    <a:gd name="T81" fmla="*/ 1 h 623"/>
                    <a:gd name="T82" fmla="*/ 1 w 576"/>
                    <a:gd name="T83" fmla="*/ 1 h 623"/>
                    <a:gd name="T84" fmla="*/ 1 w 576"/>
                    <a:gd name="T85" fmla="*/ 1 h 623"/>
                    <a:gd name="T86" fmla="*/ 1 w 576"/>
                    <a:gd name="T87" fmla="*/ 1 h 623"/>
                    <a:gd name="T88" fmla="*/ 1 w 576"/>
                    <a:gd name="T89" fmla="*/ 1 h 623"/>
                    <a:gd name="T90" fmla="*/ 1 w 576"/>
                    <a:gd name="T91" fmla="*/ 1 h 623"/>
                    <a:gd name="T92" fmla="*/ 0 w 576"/>
                    <a:gd name="T93" fmla="*/ 1 h 623"/>
                    <a:gd name="T94" fmla="*/ 1 w 576"/>
                    <a:gd name="T95" fmla="*/ 4 h 623"/>
                    <a:gd name="T96" fmla="*/ 1 w 576"/>
                    <a:gd name="T97" fmla="*/ 4 h 623"/>
                    <a:gd name="T98" fmla="*/ 1 w 576"/>
                    <a:gd name="T99" fmla="*/ 4 h 623"/>
                    <a:gd name="T100" fmla="*/ 1 w 576"/>
                    <a:gd name="T101" fmla="*/ 3 h 623"/>
                    <a:gd name="T102" fmla="*/ 1 w 576"/>
                    <a:gd name="T103" fmla="*/ 3 h 6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76"/>
                    <a:gd name="T157" fmla="*/ 0 h 623"/>
                    <a:gd name="T158" fmla="*/ 576 w 576"/>
                    <a:gd name="T159" fmla="*/ 623 h 6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76" h="623">
                      <a:moveTo>
                        <a:pt x="205" y="538"/>
                      </a:moveTo>
                      <a:lnTo>
                        <a:pt x="216" y="545"/>
                      </a:lnTo>
                      <a:lnTo>
                        <a:pt x="229" y="549"/>
                      </a:lnTo>
                      <a:lnTo>
                        <a:pt x="241" y="542"/>
                      </a:lnTo>
                      <a:lnTo>
                        <a:pt x="255" y="534"/>
                      </a:lnTo>
                      <a:lnTo>
                        <a:pt x="269" y="532"/>
                      </a:lnTo>
                      <a:lnTo>
                        <a:pt x="286" y="532"/>
                      </a:lnTo>
                      <a:lnTo>
                        <a:pt x="299" y="526"/>
                      </a:lnTo>
                      <a:lnTo>
                        <a:pt x="309" y="512"/>
                      </a:lnTo>
                      <a:lnTo>
                        <a:pt x="326" y="499"/>
                      </a:lnTo>
                      <a:lnTo>
                        <a:pt x="347" y="474"/>
                      </a:lnTo>
                      <a:lnTo>
                        <a:pt x="367" y="453"/>
                      </a:lnTo>
                      <a:lnTo>
                        <a:pt x="382" y="434"/>
                      </a:lnTo>
                      <a:lnTo>
                        <a:pt x="390" y="449"/>
                      </a:lnTo>
                      <a:lnTo>
                        <a:pt x="399" y="453"/>
                      </a:lnTo>
                      <a:lnTo>
                        <a:pt x="422" y="438"/>
                      </a:lnTo>
                      <a:lnTo>
                        <a:pt x="447" y="416"/>
                      </a:lnTo>
                      <a:lnTo>
                        <a:pt x="474" y="385"/>
                      </a:lnTo>
                      <a:lnTo>
                        <a:pt x="500" y="359"/>
                      </a:lnTo>
                      <a:lnTo>
                        <a:pt x="531" y="342"/>
                      </a:lnTo>
                      <a:lnTo>
                        <a:pt x="554" y="321"/>
                      </a:lnTo>
                      <a:lnTo>
                        <a:pt x="571" y="301"/>
                      </a:lnTo>
                      <a:lnTo>
                        <a:pt x="575" y="290"/>
                      </a:lnTo>
                      <a:lnTo>
                        <a:pt x="575" y="258"/>
                      </a:lnTo>
                      <a:lnTo>
                        <a:pt x="567" y="221"/>
                      </a:lnTo>
                      <a:lnTo>
                        <a:pt x="553" y="171"/>
                      </a:lnTo>
                      <a:lnTo>
                        <a:pt x="536" y="114"/>
                      </a:lnTo>
                      <a:lnTo>
                        <a:pt x="514" y="53"/>
                      </a:lnTo>
                      <a:lnTo>
                        <a:pt x="504" y="45"/>
                      </a:lnTo>
                      <a:lnTo>
                        <a:pt x="490" y="31"/>
                      </a:lnTo>
                      <a:lnTo>
                        <a:pt x="483" y="16"/>
                      </a:lnTo>
                      <a:lnTo>
                        <a:pt x="476" y="7"/>
                      </a:lnTo>
                      <a:lnTo>
                        <a:pt x="467" y="7"/>
                      </a:lnTo>
                      <a:lnTo>
                        <a:pt x="460" y="0"/>
                      </a:lnTo>
                      <a:lnTo>
                        <a:pt x="448" y="12"/>
                      </a:lnTo>
                      <a:lnTo>
                        <a:pt x="434" y="15"/>
                      </a:lnTo>
                      <a:lnTo>
                        <a:pt x="423" y="21"/>
                      </a:lnTo>
                      <a:lnTo>
                        <a:pt x="401" y="42"/>
                      </a:lnTo>
                      <a:lnTo>
                        <a:pt x="379" y="57"/>
                      </a:lnTo>
                      <a:lnTo>
                        <a:pt x="354" y="63"/>
                      </a:lnTo>
                      <a:lnTo>
                        <a:pt x="309" y="76"/>
                      </a:lnTo>
                      <a:lnTo>
                        <a:pt x="254" y="85"/>
                      </a:lnTo>
                      <a:lnTo>
                        <a:pt x="210" y="87"/>
                      </a:lnTo>
                      <a:lnTo>
                        <a:pt x="158" y="94"/>
                      </a:lnTo>
                      <a:lnTo>
                        <a:pt x="108" y="91"/>
                      </a:lnTo>
                      <a:lnTo>
                        <a:pt x="50" y="103"/>
                      </a:lnTo>
                      <a:lnTo>
                        <a:pt x="0" y="110"/>
                      </a:lnTo>
                      <a:lnTo>
                        <a:pt x="71" y="622"/>
                      </a:lnTo>
                      <a:lnTo>
                        <a:pt x="100" y="606"/>
                      </a:lnTo>
                      <a:lnTo>
                        <a:pt x="140" y="581"/>
                      </a:lnTo>
                      <a:lnTo>
                        <a:pt x="175" y="559"/>
                      </a:lnTo>
                      <a:lnTo>
                        <a:pt x="205" y="538"/>
                      </a:lnTo>
                    </a:path>
                  </a:pathLst>
                </a:custGeom>
                <a:solidFill>
                  <a:srgbClr val="0099CC"/>
                </a:solidFill>
                <a:ln w="9525" cap="rnd">
                  <a:solidFill>
                    <a:schemeClr val="tx1"/>
                  </a:solidFill>
                  <a:round/>
                  <a:headEnd/>
                  <a:tailEnd/>
                </a:ln>
              </p:spPr>
              <p:txBody>
                <a:bodyPr/>
                <a:lstStyle/>
                <a:p>
                  <a:pPr algn="just"/>
                  <a:endParaRPr lang="zh-CN" altLang="en-US" sz="2800">
                    <a:latin typeface="+mn-lt"/>
                    <a:ea typeface="+mn-ea"/>
                  </a:endParaRPr>
                </a:p>
              </p:txBody>
            </p:sp>
            <p:sp>
              <p:nvSpPr>
                <p:cNvPr id="19478" name="Freeform 154"/>
                <p:cNvSpPr>
                  <a:spLocks/>
                </p:cNvSpPr>
                <p:nvPr/>
              </p:nvSpPr>
              <p:spPr bwMode="auto">
                <a:xfrm>
                  <a:off x="3828" y="3678"/>
                  <a:ext cx="214" cy="107"/>
                </a:xfrm>
                <a:custGeom>
                  <a:avLst/>
                  <a:gdLst>
                    <a:gd name="T0" fmla="*/ 0 w 395"/>
                    <a:gd name="T1" fmla="*/ 1 h 145"/>
                    <a:gd name="T2" fmla="*/ 1 w 395"/>
                    <a:gd name="T3" fmla="*/ 1 h 145"/>
                    <a:gd name="T4" fmla="*/ 1 w 395"/>
                    <a:gd name="T5" fmla="*/ 1 h 145"/>
                    <a:gd name="T6" fmla="*/ 1 w 395"/>
                    <a:gd name="T7" fmla="*/ 1 h 145"/>
                    <a:gd name="T8" fmla="*/ 1 w 395"/>
                    <a:gd name="T9" fmla="*/ 1 h 145"/>
                    <a:gd name="T10" fmla="*/ 1 w 395"/>
                    <a:gd name="T11" fmla="*/ 1 h 145"/>
                    <a:gd name="T12" fmla="*/ 1 w 395"/>
                    <a:gd name="T13" fmla="*/ 1 h 145"/>
                    <a:gd name="T14" fmla="*/ 1 w 395"/>
                    <a:gd name="T15" fmla="*/ 1 h 145"/>
                    <a:gd name="T16" fmla="*/ 1 w 395"/>
                    <a:gd name="T17" fmla="*/ 1 h 145"/>
                    <a:gd name="T18" fmla="*/ 1 w 395"/>
                    <a:gd name="T19" fmla="*/ 1 h 145"/>
                    <a:gd name="T20" fmla="*/ 1 w 395"/>
                    <a:gd name="T21" fmla="*/ 1 h 145"/>
                    <a:gd name="T22" fmla="*/ 1 w 395"/>
                    <a:gd name="T23" fmla="*/ 0 h 145"/>
                    <a:gd name="T24" fmla="*/ 1 w 395"/>
                    <a:gd name="T25" fmla="*/ 1 h 145"/>
                    <a:gd name="T26" fmla="*/ 1 w 395"/>
                    <a:gd name="T27" fmla="*/ 1 h 145"/>
                    <a:gd name="T28" fmla="*/ 1 w 395"/>
                    <a:gd name="T29" fmla="*/ 1 h 145"/>
                    <a:gd name="T30" fmla="*/ 1 w 395"/>
                    <a:gd name="T31" fmla="*/ 1 h 145"/>
                    <a:gd name="T32" fmla="*/ 1 w 395"/>
                    <a:gd name="T33" fmla="*/ 1 h 145"/>
                    <a:gd name="T34" fmla="*/ 1 w 395"/>
                    <a:gd name="T35" fmla="*/ 1 h 145"/>
                    <a:gd name="T36" fmla="*/ 1 w 395"/>
                    <a:gd name="T37" fmla="*/ 1 h 145"/>
                    <a:gd name="T38" fmla="*/ 1 w 395"/>
                    <a:gd name="T39" fmla="*/ 1 h 145"/>
                    <a:gd name="T40" fmla="*/ 1 w 395"/>
                    <a:gd name="T41" fmla="*/ 1 h 145"/>
                    <a:gd name="T42" fmla="*/ 1 w 395"/>
                    <a:gd name="T43" fmla="*/ 1 h 145"/>
                    <a:gd name="T44" fmla="*/ 1 w 395"/>
                    <a:gd name="T45" fmla="*/ 1 h 145"/>
                    <a:gd name="T46" fmla="*/ 1 w 395"/>
                    <a:gd name="T47" fmla="*/ 1 h 145"/>
                    <a:gd name="T48" fmla="*/ 1 w 395"/>
                    <a:gd name="T49" fmla="*/ 1 h 145"/>
                    <a:gd name="T50" fmla="*/ 1 w 395"/>
                    <a:gd name="T51" fmla="*/ 1 h 145"/>
                    <a:gd name="T52" fmla="*/ 1 w 395"/>
                    <a:gd name="T53" fmla="*/ 1 h 145"/>
                    <a:gd name="T54" fmla="*/ 1 w 395"/>
                    <a:gd name="T55" fmla="*/ 1 h 145"/>
                    <a:gd name="T56" fmla="*/ 1 w 395"/>
                    <a:gd name="T57" fmla="*/ 1 h 145"/>
                    <a:gd name="T58" fmla="*/ 1 w 395"/>
                    <a:gd name="T59" fmla="*/ 1 h 145"/>
                    <a:gd name="T60" fmla="*/ 1 w 395"/>
                    <a:gd name="T61" fmla="*/ 1 h 145"/>
                    <a:gd name="T62" fmla="*/ 1 w 395"/>
                    <a:gd name="T63" fmla="*/ 1 h 145"/>
                    <a:gd name="T64" fmla="*/ 1 w 395"/>
                    <a:gd name="T65" fmla="*/ 1 h 145"/>
                    <a:gd name="T66" fmla="*/ 1 w 395"/>
                    <a:gd name="T67" fmla="*/ 1 h 145"/>
                    <a:gd name="T68" fmla="*/ 1 w 395"/>
                    <a:gd name="T69" fmla="*/ 1 h 145"/>
                    <a:gd name="T70" fmla="*/ 1 w 395"/>
                    <a:gd name="T71" fmla="*/ 1 h 145"/>
                    <a:gd name="T72" fmla="*/ 1 w 395"/>
                    <a:gd name="T73" fmla="*/ 1 h 145"/>
                    <a:gd name="T74" fmla="*/ 1 w 395"/>
                    <a:gd name="T75" fmla="*/ 1 h 145"/>
                    <a:gd name="T76" fmla="*/ 1 w 395"/>
                    <a:gd name="T77" fmla="*/ 1 h 145"/>
                    <a:gd name="T78" fmla="*/ 1 w 395"/>
                    <a:gd name="T79" fmla="*/ 1 h 145"/>
                    <a:gd name="T80" fmla="*/ 1 w 395"/>
                    <a:gd name="T81" fmla="*/ 1 h 145"/>
                    <a:gd name="T82" fmla="*/ 1 w 395"/>
                    <a:gd name="T83" fmla="*/ 1 h 145"/>
                    <a:gd name="T84" fmla="*/ 1 w 395"/>
                    <a:gd name="T85" fmla="*/ 1 h 145"/>
                    <a:gd name="T86" fmla="*/ 1 w 395"/>
                    <a:gd name="T87" fmla="*/ 1 h 145"/>
                    <a:gd name="T88" fmla="*/ 1 w 395"/>
                    <a:gd name="T89" fmla="*/ 1 h 145"/>
                    <a:gd name="T90" fmla="*/ 1 w 395"/>
                    <a:gd name="T91" fmla="*/ 1 h 145"/>
                    <a:gd name="T92" fmla="*/ 1 w 395"/>
                    <a:gd name="T93" fmla="*/ 1 h 145"/>
                    <a:gd name="T94" fmla="*/ 1 w 395"/>
                    <a:gd name="T95" fmla="*/ 1 h 145"/>
                    <a:gd name="T96" fmla="*/ 1 w 395"/>
                    <a:gd name="T97" fmla="*/ 1 h 145"/>
                    <a:gd name="T98" fmla="*/ 1 w 395"/>
                    <a:gd name="T99" fmla="*/ 1 h 145"/>
                    <a:gd name="T100" fmla="*/ 1 w 395"/>
                    <a:gd name="T101" fmla="*/ 1 h 145"/>
                    <a:gd name="T102" fmla="*/ 0 w 395"/>
                    <a:gd name="T103" fmla="*/ 1 h 14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5"/>
                    <a:gd name="T157" fmla="*/ 0 h 145"/>
                    <a:gd name="T158" fmla="*/ 395 w 395"/>
                    <a:gd name="T159" fmla="*/ 145 h 14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5" h="145">
                      <a:moveTo>
                        <a:pt x="0" y="88"/>
                      </a:moveTo>
                      <a:lnTo>
                        <a:pt x="38" y="80"/>
                      </a:lnTo>
                      <a:lnTo>
                        <a:pt x="66" y="80"/>
                      </a:lnTo>
                      <a:lnTo>
                        <a:pt x="97" y="79"/>
                      </a:lnTo>
                      <a:lnTo>
                        <a:pt x="146" y="75"/>
                      </a:lnTo>
                      <a:lnTo>
                        <a:pt x="191" y="73"/>
                      </a:lnTo>
                      <a:lnTo>
                        <a:pt x="234" y="60"/>
                      </a:lnTo>
                      <a:lnTo>
                        <a:pt x="285" y="51"/>
                      </a:lnTo>
                      <a:lnTo>
                        <a:pt x="315" y="45"/>
                      </a:lnTo>
                      <a:lnTo>
                        <a:pt x="346" y="17"/>
                      </a:lnTo>
                      <a:lnTo>
                        <a:pt x="369" y="2"/>
                      </a:lnTo>
                      <a:lnTo>
                        <a:pt x="382" y="0"/>
                      </a:lnTo>
                      <a:lnTo>
                        <a:pt x="394" y="3"/>
                      </a:lnTo>
                      <a:lnTo>
                        <a:pt x="378" y="11"/>
                      </a:lnTo>
                      <a:lnTo>
                        <a:pt x="370" y="18"/>
                      </a:lnTo>
                      <a:lnTo>
                        <a:pt x="360" y="26"/>
                      </a:lnTo>
                      <a:lnTo>
                        <a:pt x="353" y="37"/>
                      </a:lnTo>
                      <a:lnTo>
                        <a:pt x="349" y="49"/>
                      </a:lnTo>
                      <a:lnTo>
                        <a:pt x="336" y="62"/>
                      </a:lnTo>
                      <a:lnTo>
                        <a:pt x="327" y="64"/>
                      </a:lnTo>
                      <a:lnTo>
                        <a:pt x="333" y="80"/>
                      </a:lnTo>
                      <a:lnTo>
                        <a:pt x="344" y="86"/>
                      </a:lnTo>
                      <a:lnTo>
                        <a:pt x="358" y="96"/>
                      </a:lnTo>
                      <a:lnTo>
                        <a:pt x="347" y="98"/>
                      </a:lnTo>
                      <a:lnTo>
                        <a:pt x="329" y="96"/>
                      </a:lnTo>
                      <a:lnTo>
                        <a:pt x="317" y="88"/>
                      </a:lnTo>
                      <a:lnTo>
                        <a:pt x="307" y="85"/>
                      </a:lnTo>
                      <a:lnTo>
                        <a:pt x="294" y="97"/>
                      </a:lnTo>
                      <a:lnTo>
                        <a:pt x="277" y="105"/>
                      </a:lnTo>
                      <a:lnTo>
                        <a:pt x="258" y="103"/>
                      </a:lnTo>
                      <a:lnTo>
                        <a:pt x="246" y="96"/>
                      </a:lnTo>
                      <a:lnTo>
                        <a:pt x="231" y="92"/>
                      </a:lnTo>
                      <a:lnTo>
                        <a:pt x="212" y="90"/>
                      </a:lnTo>
                      <a:lnTo>
                        <a:pt x="194" y="96"/>
                      </a:lnTo>
                      <a:lnTo>
                        <a:pt x="174" y="110"/>
                      </a:lnTo>
                      <a:lnTo>
                        <a:pt x="161" y="122"/>
                      </a:lnTo>
                      <a:lnTo>
                        <a:pt x="138" y="121"/>
                      </a:lnTo>
                      <a:lnTo>
                        <a:pt x="114" y="113"/>
                      </a:lnTo>
                      <a:lnTo>
                        <a:pt x="122" y="128"/>
                      </a:lnTo>
                      <a:lnTo>
                        <a:pt x="134" y="144"/>
                      </a:lnTo>
                      <a:lnTo>
                        <a:pt x="114" y="134"/>
                      </a:lnTo>
                      <a:lnTo>
                        <a:pt x="105" y="128"/>
                      </a:lnTo>
                      <a:lnTo>
                        <a:pt x="98" y="117"/>
                      </a:lnTo>
                      <a:lnTo>
                        <a:pt x="91" y="118"/>
                      </a:lnTo>
                      <a:lnTo>
                        <a:pt x="87" y="131"/>
                      </a:lnTo>
                      <a:lnTo>
                        <a:pt x="83" y="127"/>
                      </a:lnTo>
                      <a:lnTo>
                        <a:pt x="69" y="117"/>
                      </a:lnTo>
                      <a:lnTo>
                        <a:pt x="51" y="115"/>
                      </a:lnTo>
                      <a:lnTo>
                        <a:pt x="41" y="101"/>
                      </a:lnTo>
                      <a:lnTo>
                        <a:pt x="23" y="98"/>
                      </a:lnTo>
                      <a:lnTo>
                        <a:pt x="11" y="96"/>
                      </a:lnTo>
                      <a:lnTo>
                        <a:pt x="0" y="88"/>
                      </a:lnTo>
                    </a:path>
                  </a:pathLst>
                </a:custGeom>
                <a:solidFill>
                  <a:srgbClr val="0099CC"/>
                </a:solidFill>
                <a:ln w="9525" cap="rnd">
                  <a:solidFill>
                    <a:schemeClr val="tx1"/>
                  </a:solidFill>
                  <a:round/>
                  <a:headEnd/>
                  <a:tailEnd/>
                </a:ln>
              </p:spPr>
              <p:txBody>
                <a:bodyPr/>
                <a:lstStyle/>
                <a:p>
                  <a:pPr algn="just"/>
                  <a:endParaRPr lang="zh-CN" altLang="en-US" sz="2800">
                    <a:latin typeface="+mn-lt"/>
                    <a:ea typeface="+mn-ea"/>
                  </a:endParaRPr>
                </a:p>
              </p:txBody>
            </p:sp>
            <p:sp>
              <p:nvSpPr>
                <p:cNvPr id="19479" name="Freeform 155"/>
                <p:cNvSpPr>
                  <a:spLocks/>
                </p:cNvSpPr>
                <p:nvPr/>
              </p:nvSpPr>
              <p:spPr bwMode="auto">
                <a:xfrm>
                  <a:off x="3979" y="3915"/>
                  <a:ext cx="42" cy="104"/>
                </a:xfrm>
                <a:custGeom>
                  <a:avLst/>
                  <a:gdLst>
                    <a:gd name="T0" fmla="*/ 1 w 77"/>
                    <a:gd name="T1" fmla="*/ 1 h 140"/>
                    <a:gd name="T2" fmla="*/ 1 w 77"/>
                    <a:gd name="T3" fmla="*/ 1 h 140"/>
                    <a:gd name="T4" fmla="*/ 1 w 77"/>
                    <a:gd name="T5" fmla="*/ 1 h 140"/>
                    <a:gd name="T6" fmla="*/ 1 w 77"/>
                    <a:gd name="T7" fmla="*/ 1 h 140"/>
                    <a:gd name="T8" fmla="*/ 0 w 77"/>
                    <a:gd name="T9" fmla="*/ 1 h 140"/>
                    <a:gd name="T10" fmla="*/ 1 w 77"/>
                    <a:gd name="T11" fmla="*/ 1 h 140"/>
                    <a:gd name="T12" fmla="*/ 1 w 77"/>
                    <a:gd name="T13" fmla="*/ 1 h 140"/>
                    <a:gd name="T14" fmla="*/ 1 w 77"/>
                    <a:gd name="T15" fmla="*/ 1 h 140"/>
                    <a:gd name="T16" fmla="*/ 1 w 77"/>
                    <a:gd name="T17" fmla="*/ 1 h 140"/>
                    <a:gd name="T18" fmla="*/ 1 w 77"/>
                    <a:gd name="T19" fmla="*/ 1 h 140"/>
                    <a:gd name="T20" fmla="*/ 1 w 77"/>
                    <a:gd name="T21" fmla="*/ 0 h 140"/>
                    <a:gd name="T22" fmla="*/ 1 w 77"/>
                    <a:gd name="T23" fmla="*/ 1 h 140"/>
                    <a:gd name="T24" fmla="*/ 1 w 77"/>
                    <a:gd name="T25" fmla="*/ 1 h 140"/>
                    <a:gd name="T26" fmla="*/ 1 w 77"/>
                    <a:gd name="T27" fmla="*/ 1 h 140"/>
                    <a:gd name="T28" fmla="*/ 1 w 77"/>
                    <a:gd name="T29" fmla="*/ 1 h 140"/>
                    <a:gd name="T30" fmla="*/ 1 w 77"/>
                    <a:gd name="T31" fmla="*/ 1 h 140"/>
                    <a:gd name="T32" fmla="*/ 1 w 77"/>
                    <a:gd name="T33" fmla="*/ 1 h 140"/>
                    <a:gd name="T34" fmla="*/ 1 w 77"/>
                    <a:gd name="T35" fmla="*/ 1 h 140"/>
                    <a:gd name="T36" fmla="*/ 1 w 77"/>
                    <a:gd name="T37" fmla="*/ 1 h 140"/>
                    <a:gd name="T38" fmla="*/ 1 w 77"/>
                    <a:gd name="T39" fmla="*/ 1 h 140"/>
                    <a:gd name="T40" fmla="*/ 1 w 77"/>
                    <a:gd name="T41" fmla="*/ 1 h 140"/>
                    <a:gd name="T42" fmla="*/ 1 w 77"/>
                    <a:gd name="T43" fmla="*/ 1 h 14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7"/>
                    <a:gd name="T67" fmla="*/ 0 h 140"/>
                    <a:gd name="T68" fmla="*/ 77 w 77"/>
                    <a:gd name="T69" fmla="*/ 140 h 14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7" h="140">
                      <a:moveTo>
                        <a:pt x="57" y="118"/>
                      </a:moveTo>
                      <a:lnTo>
                        <a:pt x="43" y="115"/>
                      </a:lnTo>
                      <a:lnTo>
                        <a:pt x="36" y="100"/>
                      </a:lnTo>
                      <a:lnTo>
                        <a:pt x="21" y="125"/>
                      </a:lnTo>
                      <a:lnTo>
                        <a:pt x="0" y="139"/>
                      </a:lnTo>
                      <a:lnTo>
                        <a:pt x="17" y="121"/>
                      </a:lnTo>
                      <a:lnTo>
                        <a:pt x="25" y="103"/>
                      </a:lnTo>
                      <a:lnTo>
                        <a:pt x="25" y="82"/>
                      </a:lnTo>
                      <a:lnTo>
                        <a:pt x="26" y="55"/>
                      </a:lnTo>
                      <a:lnTo>
                        <a:pt x="24" y="27"/>
                      </a:lnTo>
                      <a:lnTo>
                        <a:pt x="29" y="0"/>
                      </a:lnTo>
                      <a:lnTo>
                        <a:pt x="31" y="31"/>
                      </a:lnTo>
                      <a:lnTo>
                        <a:pt x="34" y="52"/>
                      </a:lnTo>
                      <a:lnTo>
                        <a:pt x="41" y="78"/>
                      </a:lnTo>
                      <a:lnTo>
                        <a:pt x="42" y="62"/>
                      </a:lnTo>
                      <a:lnTo>
                        <a:pt x="48" y="50"/>
                      </a:lnTo>
                      <a:lnTo>
                        <a:pt x="46" y="77"/>
                      </a:lnTo>
                      <a:lnTo>
                        <a:pt x="47" y="97"/>
                      </a:lnTo>
                      <a:lnTo>
                        <a:pt x="58" y="108"/>
                      </a:lnTo>
                      <a:lnTo>
                        <a:pt x="76" y="104"/>
                      </a:lnTo>
                      <a:lnTo>
                        <a:pt x="65" y="113"/>
                      </a:lnTo>
                      <a:lnTo>
                        <a:pt x="57" y="118"/>
                      </a:lnTo>
                    </a:path>
                  </a:pathLst>
                </a:custGeom>
                <a:solidFill>
                  <a:srgbClr val="339933"/>
                </a:solidFill>
                <a:ln w="9525" cap="rnd">
                  <a:solidFill>
                    <a:schemeClr val="tx1"/>
                  </a:solidFill>
                  <a:round/>
                  <a:headEnd/>
                  <a:tailEnd/>
                </a:ln>
              </p:spPr>
              <p:txBody>
                <a:bodyPr/>
                <a:lstStyle/>
                <a:p>
                  <a:pPr algn="just"/>
                  <a:endParaRPr lang="zh-CN" altLang="en-US" sz="2800">
                    <a:latin typeface="+mn-lt"/>
                    <a:ea typeface="+mn-ea"/>
                  </a:endParaRPr>
                </a:p>
              </p:txBody>
            </p:sp>
            <p:sp>
              <p:nvSpPr>
                <p:cNvPr id="19480" name="Freeform 156"/>
                <p:cNvSpPr>
                  <a:spLocks/>
                </p:cNvSpPr>
                <p:nvPr/>
              </p:nvSpPr>
              <p:spPr bwMode="auto">
                <a:xfrm>
                  <a:off x="3862" y="3952"/>
                  <a:ext cx="77" cy="124"/>
                </a:xfrm>
                <a:custGeom>
                  <a:avLst/>
                  <a:gdLst>
                    <a:gd name="T0" fmla="*/ 1 w 142"/>
                    <a:gd name="T1" fmla="*/ 1 h 168"/>
                    <a:gd name="T2" fmla="*/ 1 w 142"/>
                    <a:gd name="T3" fmla="*/ 1 h 168"/>
                    <a:gd name="T4" fmla="*/ 1 w 142"/>
                    <a:gd name="T5" fmla="*/ 1 h 168"/>
                    <a:gd name="T6" fmla="*/ 1 w 142"/>
                    <a:gd name="T7" fmla="*/ 1 h 168"/>
                    <a:gd name="T8" fmla="*/ 1 w 142"/>
                    <a:gd name="T9" fmla="*/ 1 h 168"/>
                    <a:gd name="T10" fmla="*/ 1 w 142"/>
                    <a:gd name="T11" fmla="*/ 1 h 168"/>
                    <a:gd name="T12" fmla="*/ 1 w 142"/>
                    <a:gd name="T13" fmla="*/ 1 h 168"/>
                    <a:gd name="T14" fmla="*/ 1 w 142"/>
                    <a:gd name="T15" fmla="*/ 1 h 168"/>
                    <a:gd name="T16" fmla="*/ 1 w 142"/>
                    <a:gd name="T17" fmla="*/ 1 h 168"/>
                    <a:gd name="T18" fmla="*/ 0 w 142"/>
                    <a:gd name="T19" fmla="*/ 0 h 168"/>
                    <a:gd name="T20" fmla="*/ 1 w 142"/>
                    <a:gd name="T21" fmla="*/ 1 h 168"/>
                    <a:gd name="T22" fmla="*/ 1 w 142"/>
                    <a:gd name="T23" fmla="*/ 1 h 168"/>
                    <a:gd name="T24" fmla="*/ 1 w 142"/>
                    <a:gd name="T25" fmla="*/ 1 h 168"/>
                    <a:gd name="T26" fmla="*/ 1 w 142"/>
                    <a:gd name="T27" fmla="*/ 1 h 168"/>
                    <a:gd name="T28" fmla="*/ 1 w 142"/>
                    <a:gd name="T29" fmla="*/ 1 h 168"/>
                    <a:gd name="T30" fmla="*/ 1 w 142"/>
                    <a:gd name="T31" fmla="*/ 1 h 168"/>
                    <a:gd name="T32" fmla="*/ 1 w 142"/>
                    <a:gd name="T33" fmla="*/ 1 h 168"/>
                    <a:gd name="T34" fmla="*/ 1 w 142"/>
                    <a:gd name="T35" fmla="*/ 1 h 168"/>
                    <a:gd name="T36" fmla="*/ 1 w 142"/>
                    <a:gd name="T37" fmla="*/ 1 h 168"/>
                    <a:gd name="T38" fmla="*/ 1 w 142"/>
                    <a:gd name="T39" fmla="*/ 1 h 168"/>
                    <a:gd name="T40" fmla="*/ 1 w 142"/>
                    <a:gd name="T41" fmla="*/ 1 h 168"/>
                    <a:gd name="T42" fmla="*/ 1 w 142"/>
                    <a:gd name="T43" fmla="*/ 1 h 168"/>
                    <a:gd name="T44" fmla="*/ 1 w 142"/>
                    <a:gd name="T45" fmla="*/ 1 h 168"/>
                    <a:gd name="T46" fmla="*/ 1 w 142"/>
                    <a:gd name="T47" fmla="*/ 1 h 168"/>
                    <a:gd name="T48" fmla="*/ 1 w 142"/>
                    <a:gd name="T49" fmla="*/ 1 h 168"/>
                    <a:gd name="T50" fmla="*/ 1 w 142"/>
                    <a:gd name="T51" fmla="*/ 1 h 168"/>
                    <a:gd name="T52" fmla="*/ 1 w 142"/>
                    <a:gd name="T53" fmla="*/ 1 h 168"/>
                    <a:gd name="T54" fmla="*/ 1 w 142"/>
                    <a:gd name="T55" fmla="*/ 1 h 168"/>
                    <a:gd name="T56" fmla="*/ 1 w 142"/>
                    <a:gd name="T57" fmla="*/ 1 h 168"/>
                    <a:gd name="T58" fmla="*/ 1 w 142"/>
                    <a:gd name="T59" fmla="*/ 1 h 168"/>
                    <a:gd name="T60" fmla="*/ 1 w 142"/>
                    <a:gd name="T61" fmla="*/ 1 h 168"/>
                    <a:gd name="T62" fmla="*/ 1 w 142"/>
                    <a:gd name="T63" fmla="*/ 1 h 168"/>
                    <a:gd name="T64" fmla="*/ 1 w 142"/>
                    <a:gd name="T65" fmla="*/ 1 h 168"/>
                    <a:gd name="T66" fmla="*/ 1 w 142"/>
                    <a:gd name="T67" fmla="*/ 1 h 168"/>
                    <a:gd name="T68" fmla="*/ 1 w 142"/>
                    <a:gd name="T69" fmla="*/ 1 h 168"/>
                    <a:gd name="T70" fmla="*/ 1 w 142"/>
                    <a:gd name="T71" fmla="*/ 1 h 1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2"/>
                    <a:gd name="T109" fmla="*/ 0 h 168"/>
                    <a:gd name="T110" fmla="*/ 142 w 142"/>
                    <a:gd name="T111" fmla="*/ 168 h 16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2" h="168">
                      <a:moveTo>
                        <a:pt x="118" y="156"/>
                      </a:moveTo>
                      <a:lnTo>
                        <a:pt x="107" y="158"/>
                      </a:lnTo>
                      <a:lnTo>
                        <a:pt x="98" y="166"/>
                      </a:lnTo>
                      <a:lnTo>
                        <a:pt x="84" y="161"/>
                      </a:lnTo>
                      <a:lnTo>
                        <a:pt x="76" y="154"/>
                      </a:lnTo>
                      <a:lnTo>
                        <a:pt x="59" y="167"/>
                      </a:lnTo>
                      <a:lnTo>
                        <a:pt x="51" y="125"/>
                      </a:lnTo>
                      <a:lnTo>
                        <a:pt x="33" y="96"/>
                      </a:lnTo>
                      <a:lnTo>
                        <a:pt x="19" y="56"/>
                      </a:lnTo>
                      <a:lnTo>
                        <a:pt x="0" y="0"/>
                      </a:lnTo>
                      <a:lnTo>
                        <a:pt x="25" y="55"/>
                      </a:lnTo>
                      <a:lnTo>
                        <a:pt x="49" y="104"/>
                      </a:lnTo>
                      <a:lnTo>
                        <a:pt x="64" y="123"/>
                      </a:lnTo>
                      <a:lnTo>
                        <a:pt x="90" y="151"/>
                      </a:lnTo>
                      <a:lnTo>
                        <a:pt x="65" y="111"/>
                      </a:lnTo>
                      <a:lnTo>
                        <a:pt x="53" y="87"/>
                      </a:lnTo>
                      <a:lnTo>
                        <a:pt x="38" y="58"/>
                      </a:lnTo>
                      <a:lnTo>
                        <a:pt x="34" y="27"/>
                      </a:lnTo>
                      <a:lnTo>
                        <a:pt x="45" y="67"/>
                      </a:lnTo>
                      <a:lnTo>
                        <a:pt x="53" y="81"/>
                      </a:lnTo>
                      <a:lnTo>
                        <a:pt x="64" y="96"/>
                      </a:lnTo>
                      <a:lnTo>
                        <a:pt x="75" y="116"/>
                      </a:lnTo>
                      <a:lnTo>
                        <a:pt x="89" y="130"/>
                      </a:lnTo>
                      <a:lnTo>
                        <a:pt x="91" y="113"/>
                      </a:lnTo>
                      <a:lnTo>
                        <a:pt x="90" y="85"/>
                      </a:lnTo>
                      <a:lnTo>
                        <a:pt x="89" y="64"/>
                      </a:lnTo>
                      <a:lnTo>
                        <a:pt x="96" y="107"/>
                      </a:lnTo>
                      <a:lnTo>
                        <a:pt x="96" y="133"/>
                      </a:lnTo>
                      <a:lnTo>
                        <a:pt x="103" y="134"/>
                      </a:lnTo>
                      <a:lnTo>
                        <a:pt x="109" y="120"/>
                      </a:lnTo>
                      <a:lnTo>
                        <a:pt x="119" y="125"/>
                      </a:lnTo>
                      <a:lnTo>
                        <a:pt x="124" y="134"/>
                      </a:lnTo>
                      <a:lnTo>
                        <a:pt x="133" y="143"/>
                      </a:lnTo>
                      <a:lnTo>
                        <a:pt x="141" y="147"/>
                      </a:lnTo>
                      <a:lnTo>
                        <a:pt x="131" y="155"/>
                      </a:lnTo>
                      <a:lnTo>
                        <a:pt x="118" y="156"/>
                      </a:lnTo>
                    </a:path>
                  </a:pathLst>
                </a:custGeom>
                <a:solidFill>
                  <a:srgbClr val="339933"/>
                </a:solidFill>
                <a:ln w="9525" cap="rnd">
                  <a:solidFill>
                    <a:schemeClr val="tx1"/>
                  </a:solidFill>
                  <a:round/>
                  <a:headEnd/>
                  <a:tailEnd/>
                </a:ln>
              </p:spPr>
              <p:txBody>
                <a:bodyPr/>
                <a:lstStyle/>
                <a:p>
                  <a:pPr algn="just"/>
                  <a:endParaRPr lang="zh-CN" altLang="en-US" sz="2800">
                    <a:latin typeface="+mn-lt"/>
                    <a:ea typeface="+mn-ea"/>
                  </a:endParaRPr>
                </a:p>
              </p:txBody>
            </p:sp>
            <p:sp>
              <p:nvSpPr>
                <p:cNvPr id="19481" name="Freeform 157"/>
                <p:cNvSpPr>
                  <a:spLocks/>
                </p:cNvSpPr>
                <p:nvPr/>
              </p:nvSpPr>
              <p:spPr bwMode="auto">
                <a:xfrm>
                  <a:off x="4067" y="3722"/>
                  <a:ext cx="39" cy="170"/>
                </a:xfrm>
                <a:custGeom>
                  <a:avLst/>
                  <a:gdLst>
                    <a:gd name="T0" fmla="*/ 1 w 72"/>
                    <a:gd name="T1" fmla="*/ 1 h 231"/>
                    <a:gd name="T2" fmla="*/ 1 w 72"/>
                    <a:gd name="T3" fmla="*/ 1 h 231"/>
                    <a:gd name="T4" fmla="*/ 1 w 72"/>
                    <a:gd name="T5" fmla="*/ 1 h 231"/>
                    <a:gd name="T6" fmla="*/ 1 w 72"/>
                    <a:gd name="T7" fmla="*/ 1 h 231"/>
                    <a:gd name="T8" fmla="*/ 1 w 72"/>
                    <a:gd name="T9" fmla="*/ 1 h 231"/>
                    <a:gd name="T10" fmla="*/ 1 w 72"/>
                    <a:gd name="T11" fmla="*/ 1 h 231"/>
                    <a:gd name="T12" fmla="*/ 1 w 72"/>
                    <a:gd name="T13" fmla="*/ 1 h 231"/>
                    <a:gd name="T14" fmla="*/ 1 w 72"/>
                    <a:gd name="T15" fmla="*/ 1 h 231"/>
                    <a:gd name="T16" fmla="*/ 1 w 72"/>
                    <a:gd name="T17" fmla="*/ 1 h 231"/>
                    <a:gd name="T18" fmla="*/ 1 w 72"/>
                    <a:gd name="T19" fmla="*/ 1 h 231"/>
                    <a:gd name="T20" fmla="*/ 1 w 72"/>
                    <a:gd name="T21" fmla="*/ 1 h 231"/>
                    <a:gd name="T22" fmla="*/ 0 w 72"/>
                    <a:gd name="T23" fmla="*/ 0 h 231"/>
                    <a:gd name="T24" fmla="*/ 1 w 72"/>
                    <a:gd name="T25" fmla="*/ 1 h 231"/>
                    <a:gd name="T26" fmla="*/ 1 w 72"/>
                    <a:gd name="T27" fmla="*/ 1 h 231"/>
                    <a:gd name="T28" fmla="*/ 1 w 72"/>
                    <a:gd name="T29" fmla="*/ 1 h 231"/>
                    <a:gd name="T30" fmla="*/ 1 w 72"/>
                    <a:gd name="T31" fmla="*/ 1 h 231"/>
                    <a:gd name="T32" fmla="*/ 1 w 72"/>
                    <a:gd name="T33" fmla="*/ 1 h 231"/>
                    <a:gd name="T34" fmla="*/ 1 w 72"/>
                    <a:gd name="T35" fmla="*/ 1 h 231"/>
                    <a:gd name="T36" fmla="*/ 1 w 72"/>
                    <a:gd name="T37" fmla="*/ 1 h 231"/>
                    <a:gd name="T38" fmla="*/ 1 w 72"/>
                    <a:gd name="T39" fmla="*/ 1 h 231"/>
                    <a:gd name="T40" fmla="*/ 1 w 72"/>
                    <a:gd name="T41" fmla="*/ 1 h 231"/>
                    <a:gd name="T42" fmla="*/ 1 w 72"/>
                    <a:gd name="T43" fmla="*/ 1 h 231"/>
                    <a:gd name="T44" fmla="*/ 1 w 72"/>
                    <a:gd name="T45" fmla="*/ 1 h 231"/>
                    <a:gd name="T46" fmla="*/ 1 w 72"/>
                    <a:gd name="T47" fmla="*/ 1 h 231"/>
                    <a:gd name="T48" fmla="*/ 1 w 72"/>
                    <a:gd name="T49" fmla="*/ 1 h 231"/>
                    <a:gd name="T50" fmla="*/ 1 w 72"/>
                    <a:gd name="T51" fmla="*/ 1 h 231"/>
                    <a:gd name="T52" fmla="*/ 1 w 72"/>
                    <a:gd name="T53" fmla="*/ 1 h 2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
                    <a:gd name="T82" fmla="*/ 0 h 231"/>
                    <a:gd name="T83" fmla="*/ 72 w 72"/>
                    <a:gd name="T84" fmla="*/ 231 h 2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 h="231">
                      <a:moveTo>
                        <a:pt x="68" y="218"/>
                      </a:moveTo>
                      <a:lnTo>
                        <a:pt x="71" y="196"/>
                      </a:lnTo>
                      <a:lnTo>
                        <a:pt x="67" y="174"/>
                      </a:lnTo>
                      <a:lnTo>
                        <a:pt x="59" y="153"/>
                      </a:lnTo>
                      <a:lnTo>
                        <a:pt x="53" y="161"/>
                      </a:lnTo>
                      <a:lnTo>
                        <a:pt x="47" y="146"/>
                      </a:lnTo>
                      <a:lnTo>
                        <a:pt x="41" y="125"/>
                      </a:lnTo>
                      <a:lnTo>
                        <a:pt x="35" y="99"/>
                      </a:lnTo>
                      <a:lnTo>
                        <a:pt x="25" y="64"/>
                      </a:lnTo>
                      <a:lnTo>
                        <a:pt x="15" y="23"/>
                      </a:lnTo>
                      <a:lnTo>
                        <a:pt x="8" y="6"/>
                      </a:lnTo>
                      <a:lnTo>
                        <a:pt x="0" y="0"/>
                      </a:lnTo>
                      <a:lnTo>
                        <a:pt x="10" y="17"/>
                      </a:lnTo>
                      <a:lnTo>
                        <a:pt x="13" y="38"/>
                      </a:lnTo>
                      <a:lnTo>
                        <a:pt x="20" y="59"/>
                      </a:lnTo>
                      <a:lnTo>
                        <a:pt x="23" y="86"/>
                      </a:lnTo>
                      <a:lnTo>
                        <a:pt x="31" y="111"/>
                      </a:lnTo>
                      <a:lnTo>
                        <a:pt x="37" y="130"/>
                      </a:lnTo>
                      <a:lnTo>
                        <a:pt x="44" y="151"/>
                      </a:lnTo>
                      <a:lnTo>
                        <a:pt x="38" y="163"/>
                      </a:lnTo>
                      <a:lnTo>
                        <a:pt x="45" y="162"/>
                      </a:lnTo>
                      <a:lnTo>
                        <a:pt x="54" y="167"/>
                      </a:lnTo>
                      <a:lnTo>
                        <a:pt x="59" y="176"/>
                      </a:lnTo>
                      <a:lnTo>
                        <a:pt x="64" y="191"/>
                      </a:lnTo>
                      <a:lnTo>
                        <a:pt x="65" y="213"/>
                      </a:lnTo>
                      <a:lnTo>
                        <a:pt x="56" y="230"/>
                      </a:lnTo>
                      <a:lnTo>
                        <a:pt x="68" y="218"/>
                      </a:lnTo>
                    </a:path>
                  </a:pathLst>
                </a:custGeom>
                <a:solidFill>
                  <a:srgbClr val="339933"/>
                </a:solidFill>
                <a:ln w="9525" cap="rnd">
                  <a:solidFill>
                    <a:schemeClr val="tx1"/>
                  </a:solidFill>
                  <a:round/>
                  <a:headEnd/>
                  <a:tailEnd/>
                </a:ln>
              </p:spPr>
              <p:txBody>
                <a:bodyPr/>
                <a:lstStyle/>
                <a:p>
                  <a:pPr algn="just"/>
                  <a:endParaRPr lang="zh-CN" altLang="en-US" sz="2800">
                    <a:latin typeface="+mn-lt"/>
                    <a:ea typeface="+mn-ea"/>
                  </a:endParaRPr>
                </a:p>
              </p:txBody>
            </p:sp>
            <p:sp>
              <p:nvSpPr>
                <p:cNvPr id="19482" name="Freeform 158"/>
                <p:cNvSpPr>
                  <a:spLocks/>
                </p:cNvSpPr>
                <p:nvPr/>
              </p:nvSpPr>
              <p:spPr bwMode="auto">
                <a:xfrm>
                  <a:off x="4046" y="3670"/>
                  <a:ext cx="21" cy="41"/>
                </a:xfrm>
                <a:custGeom>
                  <a:avLst/>
                  <a:gdLst>
                    <a:gd name="T0" fmla="*/ 0 w 40"/>
                    <a:gd name="T1" fmla="*/ 1 h 55"/>
                    <a:gd name="T2" fmla="*/ 1 w 40"/>
                    <a:gd name="T3" fmla="*/ 0 h 55"/>
                    <a:gd name="T4" fmla="*/ 1 w 40"/>
                    <a:gd name="T5" fmla="*/ 1 h 55"/>
                    <a:gd name="T6" fmla="*/ 1 w 40"/>
                    <a:gd name="T7" fmla="*/ 1 h 55"/>
                    <a:gd name="T8" fmla="*/ 1 w 40"/>
                    <a:gd name="T9" fmla="*/ 1 h 55"/>
                    <a:gd name="T10" fmla="*/ 1 w 40"/>
                    <a:gd name="T11" fmla="*/ 1 h 55"/>
                    <a:gd name="T12" fmla="*/ 1 w 40"/>
                    <a:gd name="T13" fmla="*/ 1 h 55"/>
                    <a:gd name="T14" fmla="*/ 1 w 40"/>
                    <a:gd name="T15" fmla="*/ 1 h 55"/>
                    <a:gd name="T16" fmla="*/ 1 w 40"/>
                    <a:gd name="T17" fmla="*/ 1 h 55"/>
                    <a:gd name="T18" fmla="*/ 1 w 40"/>
                    <a:gd name="T19" fmla="*/ 1 h 55"/>
                    <a:gd name="T20" fmla="*/ 1 w 40"/>
                    <a:gd name="T21" fmla="*/ 1 h 55"/>
                    <a:gd name="T22" fmla="*/ 0 w 40"/>
                    <a:gd name="T23" fmla="*/ 1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0"/>
                    <a:gd name="T37" fmla="*/ 0 h 55"/>
                    <a:gd name="T38" fmla="*/ 40 w 40"/>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0" h="55">
                      <a:moveTo>
                        <a:pt x="0" y="11"/>
                      </a:moveTo>
                      <a:lnTo>
                        <a:pt x="4" y="0"/>
                      </a:lnTo>
                      <a:lnTo>
                        <a:pt x="6" y="10"/>
                      </a:lnTo>
                      <a:lnTo>
                        <a:pt x="13" y="20"/>
                      </a:lnTo>
                      <a:lnTo>
                        <a:pt x="19" y="30"/>
                      </a:lnTo>
                      <a:lnTo>
                        <a:pt x="26" y="33"/>
                      </a:lnTo>
                      <a:lnTo>
                        <a:pt x="39" y="54"/>
                      </a:lnTo>
                      <a:lnTo>
                        <a:pt x="28" y="38"/>
                      </a:lnTo>
                      <a:lnTo>
                        <a:pt x="22" y="35"/>
                      </a:lnTo>
                      <a:lnTo>
                        <a:pt x="12" y="31"/>
                      </a:lnTo>
                      <a:lnTo>
                        <a:pt x="4" y="21"/>
                      </a:lnTo>
                      <a:lnTo>
                        <a:pt x="0" y="11"/>
                      </a:lnTo>
                    </a:path>
                  </a:pathLst>
                </a:custGeom>
                <a:solidFill>
                  <a:srgbClr val="4362B1"/>
                </a:solidFill>
                <a:ln w="9525" cap="rnd">
                  <a:solidFill>
                    <a:schemeClr val="tx1"/>
                  </a:solidFill>
                  <a:round/>
                  <a:headEnd/>
                  <a:tailEnd/>
                </a:ln>
              </p:spPr>
              <p:txBody>
                <a:bodyPr/>
                <a:lstStyle/>
                <a:p>
                  <a:pPr algn="just"/>
                  <a:endParaRPr lang="zh-CN" altLang="en-US" sz="2800">
                    <a:latin typeface="+mn-lt"/>
                    <a:ea typeface="+mn-ea"/>
                  </a:endParaRPr>
                </a:p>
              </p:txBody>
            </p:sp>
          </p:grpSp>
        </p:grpSp>
      </p:grpSp>
      <p:sp>
        <p:nvSpPr>
          <p:cNvPr id="143" name="Text Box 24"/>
          <p:cNvSpPr txBox="1">
            <a:spLocks noChangeArrowheads="1"/>
          </p:cNvSpPr>
          <p:nvPr/>
        </p:nvSpPr>
        <p:spPr bwMode="auto">
          <a:xfrm>
            <a:off x="1881189" y="2636935"/>
            <a:ext cx="1760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大小：</a:t>
            </a:r>
            <a:endParaRPr lang="en-US" altLang="zh-CN" i="1" dirty="0">
              <a:solidFill>
                <a:srgbClr val="0000FF"/>
              </a:solidFill>
              <a:latin typeface="+mn-lt"/>
              <a:ea typeface="+mn-ea"/>
              <a:sym typeface="Symbol" panose="05050102010706020507" pitchFamily="18" charset="2"/>
            </a:endParaRPr>
          </a:p>
        </p:txBody>
      </p:sp>
      <p:sp>
        <p:nvSpPr>
          <p:cNvPr id="144" name="Text Box 38"/>
          <p:cNvSpPr txBox="1">
            <a:spLocks noChangeArrowheads="1"/>
          </p:cNvSpPr>
          <p:nvPr/>
        </p:nvSpPr>
        <p:spPr bwMode="auto">
          <a:xfrm>
            <a:off x="1881189" y="4231063"/>
            <a:ext cx="4181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方向：右手螺旋定则</a:t>
            </a:r>
          </a:p>
        </p:txBody>
      </p:sp>
      <mc:AlternateContent xmlns:mc="http://schemas.openxmlformats.org/markup-compatibility/2006" xmlns:a14="http://schemas.microsoft.com/office/drawing/2010/main">
        <mc:Choice Requires="a14">
          <p:sp>
            <p:nvSpPr>
              <p:cNvPr id="74" name="矩形 73"/>
              <p:cNvSpPr/>
              <p:nvPr/>
            </p:nvSpPr>
            <p:spPr>
              <a:xfrm>
                <a:off x="9400554" y="4169125"/>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oMath>
                  </m:oMathPara>
                </a14:m>
                <a:endParaRPr lang="zh-CN" altLang="en-US" sz="2800" dirty="0">
                  <a:solidFill>
                    <a:srgbClr val="FF0000"/>
                  </a:solidFill>
                  <a:latin typeface="+mn-lt"/>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9400554" y="4169125"/>
                <a:ext cx="45384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8494614" y="4459638"/>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8494614" y="4459638"/>
                <a:ext cx="5252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8837111" y="2957418"/>
                <a:ext cx="45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FF0000"/>
                  </a:solidFill>
                  <a:latin typeface="+mn-lt"/>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8837111" y="2957418"/>
                <a:ext cx="45371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8830322" y="4755403"/>
                <a:ext cx="494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FF0000"/>
                  </a:solidFill>
                  <a:latin typeface="+mn-lt"/>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8830322" y="4755403"/>
                <a:ext cx="49423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9930843" y="4590899"/>
                <a:ext cx="506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FF0000"/>
                  </a:solidFill>
                  <a:latin typeface="+mn-lt"/>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9930843" y="4590899"/>
                <a:ext cx="5060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0379917" y="4134480"/>
                <a:ext cx="5257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FF0000"/>
                  </a:solidFill>
                  <a:latin typeface="+mn-lt"/>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10379917" y="4134480"/>
                <a:ext cx="52578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10678328" y="3240195"/>
                <a:ext cx="5080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10678328" y="3240195"/>
                <a:ext cx="508088"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858808" y="3602040"/>
                <a:ext cx="5893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𝑀</m:t>
                          </m:r>
                        </m:e>
                      </m:acc>
                    </m:oMath>
                  </m:oMathPara>
                </a14:m>
                <a:endParaRPr lang="zh-CN" altLang="en-US" sz="2800" dirty="0">
                  <a:solidFill>
                    <a:srgbClr val="FF0000"/>
                  </a:solidFill>
                  <a:latin typeface="+mn-lt"/>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8858808" y="3602040"/>
                <a:ext cx="589392" cy="5754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0235020" y="2120311"/>
                <a:ext cx="5893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𝑀</m:t>
                          </m:r>
                        </m:e>
                      </m:acc>
                    </m:oMath>
                  </m:oMathPara>
                </a14:m>
                <a:endParaRPr lang="zh-CN" altLang="en-US" sz="2800" dirty="0">
                  <a:solidFill>
                    <a:srgbClr val="FF0000"/>
                  </a:solidFill>
                  <a:latin typeface="+mn-lt"/>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10235020" y="2120311"/>
                <a:ext cx="589392"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709089" y="1981644"/>
                <a:ext cx="188570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b="0" i="1" smtClean="0">
                              <a:solidFill>
                                <a:srgbClr val="FF0000"/>
                              </a:solidFill>
                              <a:latin typeface="Cambria Math" panose="02040503050406030204" pitchFamily="18" charset="0"/>
                            </a:rPr>
                            <m:t>𝑀</m:t>
                          </m:r>
                        </m:e>
                      </m:acc>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𝑟</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𝐹</m:t>
                          </m:r>
                        </m:e>
                      </m:acc>
                    </m:oMath>
                  </m:oMathPara>
                </a14:m>
                <a:endParaRPr lang="zh-CN" altLang="en-US" sz="2800" dirty="0">
                  <a:solidFill>
                    <a:srgbClr val="FF0000"/>
                  </a:solidFill>
                  <a:latin typeface="+mn-lt"/>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4709089" y="1981644"/>
                <a:ext cx="1885709"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546414" y="3185844"/>
                <a:ext cx="22803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𝑟</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in</m:t>
                          </m:r>
                        </m:fName>
                        <m:e>
                          <m:r>
                            <a:rPr lang="zh-CN" altLang="en-US" sz="2800" b="0" i="1" smtClean="0">
                              <a:solidFill>
                                <a:srgbClr val="0000FF"/>
                              </a:solidFill>
                              <a:latin typeface="Cambria Math" panose="02040503050406030204" pitchFamily="18" charset="0"/>
                              <a:ea typeface="Cambria Math" panose="02040503050406030204" pitchFamily="18" charset="0"/>
                            </a:rPr>
                            <m:t>𝜑</m:t>
                          </m:r>
                        </m:e>
                      </m:func>
                    </m:oMath>
                  </m:oMathPara>
                </a14:m>
                <a:endParaRPr lang="zh-CN" altLang="en-US" sz="2800" dirty="0">
                  <a:solidFill>
                    <a:srgbClr val="FF0000"/>
                  </a:solidFill>
                  <a:latin typeface="+mn-lt"/>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2546414" y="3185844"/>
                <a:ext cx="228030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670025" y="3210450"/>
                <a:ext cx="10813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FF0000"/>
                  </a:solidFill>
                  <a:latin typeface="+mn-lt"/>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4670025" y="3210450"/>
                <a:ext cx="1081322" cy="523220"/>
              </a:xfrm>
              <a:prstGeom prst="rect">
                <a:avLst/>
              </a:prstGeom>
              <a:blipFill>
                <a:blip r:embed="rId16"/>
                <a:stretch>
                  <a:fillRect/>
                </a:stretch>
              </a:blipFill>
            </p:spPr>
            <p:txBody>
              <a:bodyPr/>
              <a:lstStyle/>
              <a:p>
                <a:r>
                  <a:rPr lang="zh-CN" altLang="en-US">
                    <a:noFill/>
                  </a:rPr>
                  <a:t> </a:t>
                </a:r>
              </a:p>
            </p:txBody>
          </p:sp>
        </mc:Fallback>
      </mc:AlternateContent>
      <p:sp>
        <p:nvSpPr>
          <p:cNvPr id="2" name="矩形 1"/>
          <p:cNvSpPr/>
          <p:nvPr/>
        </p:nvSpPr>
        <p:spPr>
          <a:xfrm>
            <a:off x="1881189" y="4852509"/>
            <a:ext cx="578261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力矩概括了力的大小、方向、作用点三个要素，它才是刚体改变转动状态、产生角加速度的原因。</a:t>
            </a:r>
          </a:p>
        </p:txBody>
      </p:sp>
    </p:spTree>
    <p:extLst>
      <p:ext uri="{BB962C8B-B14F-4D97-AF65-F5344CB8AC3E}">
        <p14:creationId xmlns:p14="http://schemas.microsoft.com/office/powerpoint/2010/main" val="2133759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animEffect transition="in" filter="wipe(left)">
                                      <p:cBhvr>
                                        <p:cTn id="9" dur="500"/>
                                        <p:tgtEl>
                                          <p:spTgt spid="76"/>
                                        </p:tgtEl>
                                      </p:cBhvr>
                                    </p:animEffect>
                                  </p:childTnLst>
                                </p:cTn>
                              </p:par>
                              <p:par>
                                <p:cTn id="10" presetID="22" presetClass="entr" presetSubtype="8"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left)">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wipe(left)">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514"/>
                                        </p:tgtEl>
                                        <p:attrNameLst>
                                          <p:attrName>style.visibility</p:attrName>
                                        </p:attrNameLst>
                                      </p:cBhvr>
                                      <p:to>
                                        <p:strVal val="visible"/>
                                      </p:to>
                                    </p:set>
                                    <p:animEffect transition="in" filter="wipe(left)">
                                      <p:cBhvr>
                                        <p:cTn id="22" dur="500"/>
                                        <p:tgtEl>
                                          <p:spTgt spid="195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wipe(left)">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512"/>
                                        </p:tgtEl>
                                        <p:attrNameLst>
                                          <p:attrName>style.visibility</p:attrName>
                                        </p:attrNameLst>
                                      </p:cBhvr>
                                      <p:to>
                                        <p:strVal val="visible"/>
                                      </p:to>
                                    </p:set>
                                    <p:animEffect transition="in" filter="wipe(left)">
                                      <p:cBhvr>
                                        <p:cTn id="32" dur="500"/>
                                        <p:tgtEl>
                                          <p:spTgt spid="195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wipe(left)">
                                      <p:cBhvr>
                                        <p:cTn id="37" dur="500"/>
                                        <p:tgtEl>
                                          <p:spTgt spid="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503"/>
                                        </p:tgtEl>
                                        <p:attrNameLst>
                                          <p:attrName>style.visibility</p:attrName>
                                        </p:attrNameLst>
                                      </p:cBhvr>
                                      <p:to>
                                        <p:strVal val="visible"/>
                                      </p:to>
                                    </p:set>
                                    <p:animEffect transition="in" filter="wipe(left)">
                                      <p:cBhvr>
                                        <p:cTn id="42" dur="500"/>
                                        <p:tgtEl>
                                          <p:spTgt spid="1950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501"/>
                                        </p:tgtEl>
                                        <p:attrNameLst>
                                          <p:attrName>style.visibility</p:attrName>
                                        </p:attrNameLst>
                                      </p:cBhvr>
                                      <p:to>
                                        <p:strVal val="visible"/>
                                      </p:to>
                                    </p:set>
                                    <p:animEffect transition="in" filter="wipe(left)">
                                      <p:cBhvr>
                                        <p:cTn id="47" dur="500"/>
                                        <p:tgtEl>
                                          <p:spTgt spid="1950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510"/>
                                        </p:tgtEl>
                                        <p:attrNameLst>
                                          <p:attrName>style.visibility</p:attrName>
                                        </p:attrNameLst>
                                      </p:cBhvr>
                                      <p:to>
                                        <p:strVal val="visible"/>
                                      </p:to>
                                    </p:set>
                                    <p:animEffect transition="in" filter="wipe(left)">
                                      <p:cBhvr>
                                        <p:cTn id="57" dur="500"/>
                                        <p:tgtEl>
                                          <p:spTgt spid="195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Effect transition="in" filter="wipe(left)">
                                      <p:cBhvr>
                                        <p:cTn id="62" dur="500"/>
                                        <p:tgtEl>
                                          <p:spTgt spid="8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wipe(left)">
                                      <p:cBhvr>
                                        <p:cTn id="67" dur="500"/>
                                        <p:tgtEl>
                                          <p:spTgt spid="14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5"/>
                                        </p:tgtEl>
                                        <p:attrNameLst>
                                          <p:attrName>style.visibility</p:attrName>
                                        </p:attrNameLst>
                                      </p:cBhvr>
                                      <p:to>
                                        <p:strVal val="visible"/>
                                      </p:to>
                                    </p:set>
                                    <p:animEffect transition="in" filter="wipe(left)">
                                      <p:cBhvr>
                                        <p:cTn id="70" dur="500"/>
                                        <p:tgtEl>
                                          <p:spTgt spid="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96"/>
                                        </p:tgtEl>
                                        <p:attrNameLst>
                                          <p:attrName>style.visibility</p:attrName>
                                        </p:attrNameLst>
                                      </p:cBhvr>
                                      <p:to>
                                        <p:strVal val="visible"/>
                                      </p:to>
                                    </p:set>
                                    <p:animEffect transition="in" filter="wipe(left)">
                                      <p:cBhvr>
                                        <p:cTn id="75" dur="500"/>
                                        <p:tgtEl>
                                          <p:spTgt spid="9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9509"/>
                                        </p:tgtEl>
                                        <p:attrNameLst>
                                          <p:attrName>style.visibility</p:attrName>
                                        </p:attrNameLst>
                                      </p:cBhvr>
                                      <p:to>
                                        <p:strVal val="visible"/>
                                      </p:to>
                                    </p:set>
                                    <p:animEffect transition="in" filter="wipe(left)">
                                      <p:cBhvr>
                                        <p:cTn id="80" dur="500"/>
                                        <p:tgtEl>
                                          <p:spTgt spid="1950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wipe(left)">
                                      <p:cBhvr>
                                        <p:cTn id="85" dur="500"/>
                                        <p:tgtEl>
                                          <p:spTgt spid="7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87"/>
                                        </p:tgtEl>
                                        <p:attrNameLst>
                                          <p:attrName>style.visibility</p:attrName>
                                        </p:attrNameLst>
                                      </p:cBhvr>
                                      <p:to>
                                        <p:strVal val="visible"/>
                                      </p:to>
                                    </p:set>
                                    <p:animEffect transition="in" filter="wipe(left)">
                                      <p:cBhvr>
                                        <p:cTn id="90" dur="500"/>
                                        <p:tgtEl>
                                          <p:spTgt spid="8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19506"/>
                                        </p:tgtEl>
                                        <p:attrNameLst>
                                          <p:attrName>style.visibility</p:attrName>
                                        </p:attrNameLst>
                                      </p:cBhvr>
                                      <p:to>
                                        <p:strVal val="visible"/>
                                      </p:to>
                                    </p:set>
                                    <p:animEffect transition="in" filter="wipe(left)">
                                      <p:cBhvr>
                                        <p:cTn id="95" dur="500"/>
                                        <p:tgtEl>
                                          <p:spTgt spid="1950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44"/>
                                        </p:tgtEl>
                                        <p:attrNameLst>
                                          <p:attrName>style.visibility</p:attrName>
                                        </p:attrNameLst>
                                      </p:cBhvr>
                                      <p:to>
                                        <p:strVal val="visible"/>
                                      </p:to>
                                    </p:set>
                                    <p:animEffect transition="in" filter="wipe(left)">
                                      <p:cBhvr>
                                        <p:cTn id="100" dur="500"/>
                                        <p:tgtEl>
                                          <p:spTgt spid="144"/>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wipe(left)">
                                      <p:cBhvr>
                                        <p:cTn id="105" dur="500"/>
                                        <p:tgtEl>
                                          <p:spTgt spid="15"/>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83"/>
                                        </p:tgtEl>
                                        <p:attrNameLst>
                                          <p:attrName>style.visibility</p:attrName>
                                        </p:attrNameLst>
                                      </p:cBhvr>
                                      <p:to>
                                        <p:strVal val="visible"/>
                                      </p:to>
                                    </p:set>
                                    <p:animEffect transition="in" filter="wipe(left)">
                                      <p:cBhvr>
                                        <p:cTn id="110" dur="500"/>
                                        <p:tgtEl>
                                          <p:spTgt spid="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19516"/>
                                        </p:tgtEl>
                                        <p:attrNameLst>
                                          <p:attrName>style.visibility</p:attrName>
                                        </p:attrNameLst>
                                      </p:cBhvr>
                                      <p:to>
                                        <p:strVal val="visible"/>
                                      </p:to>
                                    </p:set>
                                    <p:animEffect transition="in" filter="wipe(down)">
                                      <p:cBhvr>
                                        <p:cTn id="115" dur="500"/>
                                        <p:tgtEl>
                                          <p:spTgt spid="1951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wipe(left)">
                                      <p:cBhvr>
                                        <p:cTn id="120" dur="5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2"/>
                                        </p:tgtEl>
                                        <p:attrNameLst>
                                          <p:attrName>style.visibility</p:attrName>
                                        </p:attrNameLst>
                                      </p:cBhvr>
                                      <p:to>
                                        <p:strVal val="visible"/>
                                      </p:to>
                                    </p:set>
                                    <p:animEffect transition="in" filter="wipe(left)">
                                      <p:cBhvr>
                                        <p:cTn id="1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16" grpId="0" animBg="1"/>
      <p:bldP spid="19514" grpId="0" animBg="1"/>
      <p:bldP spid="19512" grpId="0" animBg="1"/>
      <p:bldP spid="96" grpId="0" animBg="1"/>
      <p:bldP spid="19510" grpId="0" animBg="1"/>
      <p:bldP spid="19509" grpId="0" animBg="1"/>
      <p:bldP spid="19506" grpId="0"/>
      <p:bldP spid="19503" grpId="0"/>
      <p:bldP spid="19501" grpId="0"/>
      <p:bldP spid="143" grpId="0"/>
      <p:bldP spid="144" grpId="0"/>
      <p:bldP spid="74" grpId="0"/>
      <p:bldP spid="76" grpId="0"/>
      <p:bldP spid="77" grpId="0"/>
      <p:bldP spid="78" grpId="0"/>
      <p:bldP spid="79" grpId="0"/>
      <p:bldP spid="80" grpId="0"/>
      <p:bldP spid="81" grpId="0"/>
      <p:bldP spid="82" grpId="0"/>
      <p:bldP spid="83" grpId="0"/>
      <p:bldP spid="84" grpId="0"/>
      <p:bldP spid="85" grpId="0"/>
      <p:bldP spid="87" grpId="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09"/>
          <p:cNvGrpSpPr>
            <a:grpSpLocks/>
          </p:cNvGrpSpPr>
          <p:nvPr/>
        </p:nvGrpSpPr>
        <p:grpSpPr bwMode="auto">
          <a:xfrm>
            <a:off x="7986990" y="1753070"/>
            <a:ext cx="3581400" cy="3109913"/>
            <a:chOff x="3120" y="1399"/>
            <a:chExt cx="2256" cy="1959"/>
          </a:xfrm>
        </p:grpSpPr>
        <p:sp>
          <p:nvSpPr>
            <p:cNvPr id="20516" name="Rectangle 81"/>
            <p:cNvSpPr>
              <a:spLocks noChangeArrowheads="1"/>
            </p:cNvSpPr>
            <p:nvPr/>
          </p:nvSpPr>
          <p:spPr bwMode="auto">
            <a:xfrm>
              <a:off x="3120" y="1399"/>
              <a:ext cx="2256" cy="195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0517" name="Line 7"/>
            <p:cNvSpPr>
              <a:spLocks noChangeShapeType="1"/>
            </p:cNvSpPr>
            <p:nvPr/>
          </p:nvSpPr>
          <p:spPr bwMode="auto">
            <a:xfrm>
              <a:off x="4080" y="2887"/>
              <a:ext cx="0" cy="384"/>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18" name="Line 17"/>
            <p:cNvSpPr>
              <a:spLocks noChangeShapeType="1"/>
            </p:cNvSpPr>
            <p:nvPr/>
          </p:nvSpPr>
          <p:spPr bwMode="auto">
            <a:xfrm flipV="1">
              <a:off x="4083" y="1543"/>
              <a:ext cx="0" cy="1008"/>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0520" name="Group 93"/>
            <p:cNvGrpSpPr>
              <a:grpSpLocks/>
            </p:cNvGrpSpPr>
            <p:nvPr/>
          </p:nvGrpSpPr>
          <p:grpSpPr bwMode="auto">
            <a:xfrm>
              <a:off x="3216" y="2215"/>
              <a:ext cx="1776" cy="768"/>
              <a:chOff x="3216" y="2208"/>
              <a:chExt cx="1776" cy="768"/>
            </a:xfrm>
          </p:grpSpPr>
          <p:sp>
            <p:nvSpPr>
              <p:cNvPr id="20524" name="Oval 9"/>
              <p:cNvSpPr>
                <a:spLocks noChangeArrowheads="1"/>
              </p:cNvSpPr>
              <p:nvPr/>
            </p:nvSpPr>
            <p:spPr bwMode="auto">
              <a:xfrm>
                <a:off x="3216" y="2293"/>
                <a:ext cx="1776" cy="683"/>
              </a:xfrm>
              <a:prstGeom prst="ellipse">
                <a:avLst/>
              </a:prstGeom>
              <a:gradFill rotWithShape="0">
                <a:gsLst>
                  <a:gs pos="0">
                    <a:srgbClr val="7BAF13"/>
                  </a:gs>
                  <a:gs pos="50000">
                    <a:srgbClr val="FFFFFF"/>
                  </a:gs>
                  <a:gs pos="100000">
                    <a:srgbClr val="7BAF13"/>
                  </a:gs>
                </a:gsLst>
                <a:lin ang="0" scaled="1"/>
              </a:gradFill>
              <a:ln w="9525">
                <a:solidFill>
                  <a:srgbClr val="000000"/>
                </a:solidFill>
                <a:round/>
                <a:headEnd/>
                <a:tailE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0525" name="Oval 10"/>
              <p:cNvSpPr>
                <a:spLocks noChangeArrowheads="1"/>
              </p:cNvSpPr>
              <p:nvPr/>
            </p:nvSpPr>
            <p:spPr bwMode="auto">
              <a:xfrm>
                <a:off x="3216" y="2208"/>
                <a:ext cx="1776" cy="683"/>
              </a:xfrm>
              <a:prstGeom prst="ellipse">
                <a:avLst/>
              </a:prstGeom>
              <a:solidFill>
                <a:schemeClr val="accent1"/>
              </a:solidFill>
              <a:ln w="9525">
                <a:solidFill>
                  <a:srgbClr val="000000"/>
                </a:solidFill>
                <a:round/>
                <a:headEnd/>
                <a:tailEnd/>
              </a:ln>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sp>
          <p:nvSpPr>
            <p:cNvPr id="20523" name="Line 20"/>
            <p:cNvSpPr>
              <a:spLocks noChangeShapeType="1"/>
            </p:cNvSpPr>
            <p:nvPr/>
          </p:nvSpPr>
          <p:spPr bwMode="auto">
            <a:xfrm flipV="1">
              <a:off x="4080" y="2071"/>
              <a:ext cx="0" cy="480"/>
            </a:xfrm>
            <a:prstGeom prst="line">
              <a:avLst/>
            </a:prstGeom>
            <a:noFill/>
            <a:ln w="28575">
              <a:solidFill>
                <a:srgbClr val="FF99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0515" name="Line 18"/>
          <p:cNvSpPr>
            <a:spLocks noChangeShapeType="1"/>
          </p:cNvSpPr>
          <p:nvPr/>
        </p:nvSpPr>
        <p:spPr bwMode="auto">
          <a:xfrm flipV="1">
            <a:off x="10196790" y="2732557"/>
            <a:ext cx="581025" cy="106680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13" name="Line 19"/>
          <p:cNvSpPr>
            <a:spLocks noChangeShapeType="1"/>
          </p:cNvSpPr>
          <p:nvPr/>
        </p:nvSpPr>
        <p:spPr bwMode="auto">
          <a:xfrm>
            <a:off x="9510990" y="3570758"/>
            <a:ext cx="762000" cy="22860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0485" name="Group 105"/>
          <p:cNvGrpSpPr>
            <a:grpSpLocks/>
          </p:cNvGrpSpPr>
          <p:nvPr/>
        </p:nvGrpSpPr>
        <p:grpSpPr bwMode="auto">
          <a:xfrm>
            <a:off x="1892300" y="374650"/>
            <a:ext cx="1219200" cy="762000"/>
            <a:chOff x="192" y="432"/>
            <a:chExt cx="768" cy="480"/>
          </a:xfrm>
        </p:grpSpPr>
        <p:sp>
          <p:nvSpPr>
            <p:cNvPr id="20" name="AutoShape 2"/>
            <p:cNvSpPr>
              <a:spLocks noChangeArrowheads="1"/>
            </p:cNvSpPr>
            <p:nvPr/>
          </p:nvSpPr>
          <p:spPr bwMode="auto">
            <a:xfrm>
              <a:off x="192" y="432"/>
              <a:ext cx="768" cy="480"/>
            </a:xfrm>
            <a:prstGeom prst="horizontalScroll">
              <a:avLst>
                <a:gd name="adj" fmla="val 12500"/>
              </a:avLst>
            </a:prstGeom>
            <a:gradFill rotWithShape="0">
              <a:gsLst>
                <a:gs pos="0">
                  <a:schemeClr val="accent1"/>
                </a:gs>
                <a:gs pos="50000">
                  <a:schemeClr val="bg1"/>
                </a:gs>
                <a:gs pos="100000">
                  <a:schemeClr val="accent1"/>
                </a:gs>
              </a:gsLst>
              <a:lin ang="5400000" scaled="1"/>
            </a:gradFill>
            <a:ln w="9525">
              <a:solidFill>
                <a:schemeClr val="tx1"/>
              </a:solidFill>
              <a:round/>
              <a:headEnd/>
              <a:tailEnd/>
            </a:ln>
            <a:effectLst>
              <a:outerShdw dist="107763" dir="13500000" algn="ctr" rotWithShape="0">
                <a:srgbClr val="336600"/>
              </a:outerShdw>
            </a:effectLst>
          </p:spPr>
          <p:txBody>
            <a:bodyPr wrap="none" anchor="ctr"/>
            <a:lstStyle/>
            <a:p>
              <a:pPr algn="just">
                <a:defRPr/>
              </a:pPr>
              <a:endParaRPr lang="zh-CN" altLang="en-US" sz="2800">
                <a:solidFill>
                  <a:srgbClr val="0000FF"/>
                </a:solidFill>
                <a:latin typeface="+mn-lt"/>
                <a:ea typeface="+mn-ea"/>
              </a:endParaRPr>
            </a:p>
          </p:txBody>
        </p:sp>
        <p:sp>
          <p:nvSpPr>
            <p:cNvPr id="20511" name="Text Box 25"/>
            <p:cNvSpPr txBox="1">
              <a:spLocks noChangeArrowheads="1"/>
            </p:cNvSpPr>
            <p:nvPr/>
          </p:nvSpPr>
          <p:spPr bwMode="auto">
            <a:xfrm>
              <a:off x="246" y="510"/>
              <a:ext cx="6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0000FF"/>
                  </a:solidFill>
                  <a:latin typeface="+mn-lt"/>
                  <a:ea typeface="+mn-ea"/>
                </a:rPr>
                <a:t>讨论</a:t>
              </a:r>
            </a:p>
          </p:txBody>
        </p:sp>
      </p:grpSp>
      <p:grpSp>
        <p:nvGrpSpPr>
          <p:cNvPr id="7" name="Group 99"/>
          <p:cNvGrpSpPr>
            <a:grpSpLocks/>
          </p:cNvGrpSpPr>
          <p:nvPr/>
        </p:nvGrpSpPr>
        <p:grpSpPr bwMode="auto">
          <a:xfrm>
            <a:off x="10196793" y="2732557"/>
            <a:ext cx="603250" cy="1068387"/>
            <a:chOff x="4512" y="2016"/>
            <a:chExt cx="380" cy="673"/>
          </a:xfrm>
        </p:grpSpPr>
        <p:sp>
          <p:nvSpPr>
            <p:cNvPr id="20506" name="Line 49"/>
            <p:cNvSpPr>
              <a:spLocks noChangeShapeType="1"/>
            </p:cNvSpPr>
            <p:nvPr/>
          </p:nvSpPr>
          <p:spPr bwMode="auto">
            <a:xfrm flipH="1" flipV="1">
              <a:off x="4512" y="2208"/>
              <a:ext cx="0" cy="474"/>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7" name="Line 50"/>
            <p:cNvSpPr>
              <a:spLocks noChangeShapeType="1"/>
            </p:cNvSpPr>
            <p:nvPr/>
          </p:nvSpPr>
          <p:spPr bwMode="auto">
            <a:xfrm flipV="1">
              <a:off x="4512" y="2458"/>
              <a:ext cx="366" cy="231"/>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8" name="Line 51"/>
            <p:cNvSpPr>
              <a:spLocks noChangeShapeType="1"/>
            </p:cNvSpPr>
            <p:nvPr/>
          </p:nvSpPr>
          <p:spPr bwMode="auto">
            <a:xfrm flipV="1">
              <a:off x="4512" y="2016"/>
              <a:ext cx="380" cy="24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0509" name="Line 52"/>
            <p:cNvSpPr>
              <a:spLocks noChangeShapeType="1"/>
            </p:cNvSpPr>
            <p:nvPr/>
          </p:nvSpPr>
          <p:spPr bwMode="auto">
            <a:xfrm flipH="1" flipV="1">
              <a:off x="4878" y="2036"/>
              <a:ext cx="0" cy="422"/>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0503" name="Rectangle 60"/>
          <p:cNvSpPr>
            <a:spLocks noChangeArrowheads="1"/>
          </p:cNvSpPr>
          <p:nvPr/>
        </p:nvSpPr>
        <p:spPr bwMode="auto">
          <a:xfrm>
            <a:off x="4281488" y="1344615"/>
            <a:ext cx="897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a:solidFill>
                  <a:srgbClr val="0000FF"/>
                </a:solidFill>
                <a:latin typeface="+mn-lt"/>
                <a:ea typeface="+mn-ea"/>
              </a:rPr>
              <a:t> </a:t>
            </a:r>
          </a:p>
        </p:txBody>
      </p:sp>
      <p:sp>
        <p:nvSpPr>
          <p:cNvPr id="37" name="Rectangle 73"/>
          <p:cNvSpPr>
            <a:spLocks noChangeArrowheads="1"/>
          </p:cNvSpPr>
          <p:nvPr/>
        </p:nvSpPr>
        <p:spPr bwMode="auto">
          <a:xfrm>
            <a:off x="2501900" y="5054058"/>
            <a:ext cx="6324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2</a:t>
            </a:r>
            <a:r>
              <a:rPr lang="zh-CN" altLang="en-US" dirty="0">
                <a:solidFill>
                  <a:srgbClr val="0000FF"/>
                </a:solidFill>
                <a:latin typeface="+mn-lt"/>
                <a:ea typeface="+mn-ea"/>
              </a:rPr>
              <a:t>）合力矩等于各分力矩的矢量和</a:t>
            </a:r>
          </a:p>
        </p:txBody>
      </p:sp>
      <p:grpSp>
        <p:nvGrpSpPr>
          <p:cNvPr id="10" name="Group 100"/>
          <p:cNvGrpSpPr>
            <a:grpSpLocks/>
          </p:cNvGrpSpPr>
          <p:nvPr/>
        </p:nvGrpSpPr>
        <p:grpSpPr bwMode="auto">
          <a:xfrm>
            <a:off x="10180915" y="3629501"/>
            <a:ext cx="717550" cy="322263"/>
            <a:chOff x="4502" y="2581"/>
            <a:chExt cx="452" cy="203"/>
          </a:xfrm>
        </p:grpSpPr>
        <p:sp>
          <p:nvSpPr>
            <p:cNvPr id="20497" name="Arc 55"/>
            <p:cNvSpPr>
              <a:spLocks/>
            </p:cNvSpPr>
            <p:nvPr/>
          </p:nvSpPr>
          <p:spPr bwMode="auto">
            <a:xfrm>
              <a:off x="4688" y="2581"/>
              <a:ext cx="48" cy="168"/>
            </a:xfrm>
            <a:custGeom>
              <a:avLst/>
              <a:gdLst>
                <a:gd name="T0" fmla="*/ 0 w 21600"/>
                <a:gd name="T1" fmla="*/ 0 h 25151"/>
                <a:gd name="T2" fmla="*/ 0 w 21600"/>
                <a:gd name="T3" fmla="*/ 0 h 25151"/>
                <a:gd name="T4" fmla="*/ 0 w 21600"/>
                <a:gd name="T5" fmla="*/ 0 h 25151"/>
                <a:gd name="T6" fmla="*/ 0 60000 65536"/>
                <a:gd name="T7" fmla="*/ 0 60000 65536"/>
                <a:gd name="T8" fmla="*/ 0 60000 65536"/>
                <a:gd name="T9" fmla="*/ 0 w 21600"/>
                <a:gd name="T10" fmla="*/ 0 h 25151"/>
                <a:gd name="T11" fmla="*/ 21600 w 21600"/>
                <a:gd name="T12" fmla="*/ 25151 h 25151"/>
              </a:gdLst>
              <a:ahLst/>
              <a:cxnLst>
                <a:cxn ang="T6">
                  <a:pos x="T0" y="T1"/>
                </a:cxn>
                <a:cxn ang="T7">
                  <a:pos x="T2" y="T3"/>
                </a:cxn>
                <a:cxn ang="T8">
                  <a:pos x="T4" y="T5"/>
                </a:cxn>
              </a:cxnLst>
              <a:rect l="T9" t="T10" r="T11" b="T12"/>
              <a:pathLst>
                <a:path w="21600" h="25151" fill="none" extrusionOk="0">
                  <a:moveTo>
                    <a:pt x="-1" y="0"/>
                  </a:moveTo>
                  <a:cubicBezTo>
                    <a:pt x="11929" y="0"/>
                    <a:pt x="21600" y="9670"/>
                    <a:pt x="21600" y="21600"/>
                  </a:cubicBezTo>
                  <a:cubicBezTo>
                    <a:pt x="21600" y="22789"/>
                    <a:pt x="21501" y="23977"/>
                    <a:pt x="21306" y="25151"/>
                  </a:cubicBezTo>
                </a:path>
                <a:path w="21600" h="25151" stroke="0" extrusionOk="0">
                  <a:moveTo>
                    <a:pt x="-1" y="0"/>
                  </a:moveTo>
                  <a:cubicBezTo>
                    <a:pt x="11929" y="0"/>
                    <a:pt x="21600" y="9670"/>
                    <a:pt x="21600" y="21600"/>
                  </a:cubicBezTo>
                  <a:cubicBezTo>
                    <a:pt x="21600" y="22789"/>
                    <a:pt x="21501" y="23977"/>
                    <a:pt x="21306" y="25151"/>
                  </a:cubicBezTo>
                  <a:lnTo>
                    <a:pt x="0" y="21600"/>
                  </a:lnTo>
                  <a:lnTo>
                    <a:pt x="-1" y="0"/>
                  </a:lnTo>
                  <a:close/>
                </a:path>
              </a:pathLst>
            </a:custGeom>
            <a:noFill/>
            <a:ln w="28575">
              <a:solidFill>
                <a:srgbClr val="FF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20499" name="Line 78"/>
            <p:cNvSpPr>
              <a:spLocks noChangeShapeType="1"/>
            </p:cNvSpPr>
            <p:nvPr/>
          </p:nvSpPr>
          <p:spPr bwMode="auto">
            <a:xfrm>
              <a:off x="4502" y="2688"/>
              <a:ext cx="452" cy="96"/>
            </a:xfrm>
            <a:prstGeom prst="line">
              <a:avLst/>
            </a:prstGeom>
            <a:noFill/>
            <a:ln w="19050">
              <a:solidFill>
                <a:srgbClr val="0000FF"/>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20495" name="Text Box 83"/>
              <p:cNvSpPr txBox="1">
                <a:spLocks noChangeArrowheads="1"/>
              </p:cNvSpPr>
              <p:nvPr/>
            </p:nvSpPr>
            <p:spPr bwMode="auto">
              <a:xfrm>
                <a:off x="1724602" y="2280115"/>
                <a:ext cx="5885132" cy="1281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其中</a:t>
                </a:r>
                <a14:m>
                  <m:oMath xmlns:m="http://schemas.openxmlformats.org/officeDocument/2006/math">
                    <m:sSub>
                      <m:sSubPr>
                        <m:ctrlPr>
                          <a:rPr lang="en-US" altLang="zh-CN" i="1">
                            <a:solidFill>
                              <a:srgbClr val="0000FF"/>
                            </a:solidFill>
                            <a:latin typeface="Cambria Math"/>
                            <a:ea typeface="+mn-ea"/>
                          </a:rPr>
                        </m:ctrlPr>
                      </m:sSubPr>
                      <m:e>
                        <m:acc>
                          <m:accPr>
                            <m:chr m:val="⃑"/>
                            <m:ctrlPr>
                              <a:rPr lang="en-US" altLang="zh-CN" i="1">
                                <a:solidFill>
                                  <a:srgbClr val="0000FF"/>
                                </a:solidFill>
                                <a:latin typeface="Cambria Math"/>
                                <a:ea typeface="+mn-ea"/>
                              </a:rPr>
                            </m:ctrlPr>
                          </m:accPr>
                          <m:e>
                            <m:r>
                              <a:rPr lang="en-US" altLang="zh-CN" b="0" i="1">
                                <a:solidFill>
                                  <a:srgbClr val="0000FF"/>
                                </a:solidFill>
                                <a:latin typeface="Cambria Math" panose="02040503050406030204" pitchFamily="18" charset="0"/>
                                <a:ea typeface="+mn-ea"/>
                              </a:rPr>
                              <m:t>𝐹</m:t>
                            </m:r>
                          </m:e>
                        </m:acc>
                      </m:e>
                      <m:sub>
                        <m:r>
                          <a:rPr lang="en-US" altLang="zh-CN" b="0" i="1">
                            <a:solidFill>
                              <a:srgbClr val="0000FF"/>
                            </a:solidFill>
                            <a:latin typeface="Cambria Math" panose="02040503050406030204" pitchFamily="18" charset="0"/>
                            <a:ea typeface="+mn-ea"/>
                          </a:rPr>
                          <m:t>𝑧</m:t>
                        </m:r>
                      </m:sub>
                    </m:sSub>
                  </m:oMath>
                </a14:m>
                <a:r>
                  <a:rPr lang="zh-CN" altLang="en-US" dirty="0">
                    <a:solidFill>
                      <a:srgbClr val="0000FF"/>
                    </a:solidFill>
                    <a:latin typeface="+mn-lt"/>
                    <a:ea typeface="+mn-ea"/>
                  </a:rPr>
                  <a:t>对转轴的力矩为零，故力对转轴的力矩</a:t>
                </a:r>
              </a:p>
            </p:txBody>
          </p:sp>
        </mc:Choice>
        <mc:Fallback xmlns="">
          <p:sp>
            <p:nvSpPr>
              <p:cNvPr id="20495" name="Text Box 83"/>
              <p:cNvSpPr txBox="1">
                <a:spLocks noRot="1" noChangeAspect="1" noMove="1" noResize="1" noEditPoints="1" noAdjustHandles="1" noChangeArrowheads="1" noChangeShapeType="1" noTextEdit="1"/>
              </p:cNvSpPr>
              <p:nvPr/>
            </p:nvSpPr>
            <p:spPr bwMode="auto">
              <a:xfrm>
                <a:off x="1724602" y="2280115"/>
                <a:ext cx="5885132" cy="1281113"/>
              </a:xfrm>
              <a:prstGeom prst="rect">
                <a:avLst/>
              </a:prstGeom>
              <a:blipFill>
                <a:blip r:embed="rId2"/>
                <a:stretch>
                  <a:fillRect l="-2176" r="-2073" b="-80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9072069" y="3328991"/>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9072069" y="3328991"/>
                <a:ext cx="5413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126969" y="1799733"/>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𝑧</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9126969" y="1799733"/>
                <a:ext cx="46974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456564" y="3444085"/>
                <a:ext cx="5029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b="0" i="1">
                          <a:solidFill>
                            <a:srgbClr val="0000FF"/>
                          </a:solidFill>
                          <a:latin typeface="Cambria Math" panose="02040503050406030204" pitchFamily="18" charset="0"/>
                          <a:ea typeface="+mn-ea"/>
                        </a:rPr>
                        <m:t>𝜃</m:t>
                      </m:r>
                    </m:oMath>
                  </m:oMathPara>
                </a14:m>
                <a:endParaRPr lang="zh-CN" altLang="en-US" sz="2800" dirty="0">
                  <a:solidFill>
                    <a:srgbClr val="FF0000"/>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0456564" y="3444085"/>
                <a:ext cx="5029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0582553" y="2227321"/>
                <a:ext cx="52411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𝐹</m:t>
                          </m:r>
                        </m:e>
                      </m:acc>
                    </m:oMath>
                  </m:oMathPara>
                </a14:m>
                <a:endParaRPr lang="zh-CN" altLang="en-US" sz="2800" dirty="0">
                  <a:solidFill>
                    <a:srgbClr val="FF0000"/>
                  </a:solidFill>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10582553" y="2227321"/>
                <a:ext cx="524118"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516381" y="3606803"/>
                <a:ext cx="46987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𝑟</m:t>
                          </m:r>
                        </m:e>
                      </m:acc>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9516381" y="3606803"/>
                <a:ext cx="469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9092844" y="2523714"/>
                <a:ext cx="499752" cy="58689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𝑘</m:t>
                          </m:r>
                        </m:e>
                      </m:acc>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9092844" y="2523714"/>
                <a:ext cx="499752" cy="58689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863604" y="2489259"/>
                <a:ext cx="58400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𝑧</m:t>
                          </m:r>
                        </m:sub>
                      </m:sSub>
                    </m:oMath>
                  </m:oMathPara>
                </a14:m>
                <a:endParaRPr lang="zh-CN" altLang="en-US" sz="2800" dirty="0">
                  <a:solidFill>
                    <a:srgbClr val="FF0000"/>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9863604" y="2489259"/>
                <a:ext cx="584006"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726450" y="3003608"/>
                <a:ext cx="654025"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m:t>
                          </m:r>
                        </m:sub>
                      </m:sSub>
                    </m:oMath>
                  </m:oMathPara>
                </a14:m>
                <a:endParaRPr lang="zh-CN" altLang="en-US" sz="2800" dirty="0">
                  <a:solidFill>
                    <a:srgbClr val="FF0000"/>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726450" y="3003608"/>
                <a:ext cx="654025"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155239" y="1689057"/>
                <a:ext cx="209172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𝐹</m:t>
                              </m:r>
                            </m:e>
                          </m:acc>
                        </m:e>
                        <m:sub>
                          <m:r>
                            <a:rPr lang="en-US" altLang="zh-CN" sz="2800" b="0" i="1">
                              <a:solidFill>
                                <a:srgbClr val="0000FF"/>
                              </a:solidFill>
                              <a:latin typeface="Cambria Math" panose="02040503050406030204" pitchFamily="18" charset="0"/>
                              <a:ea typeface="+mn-ea"/>
                            </a:rPr>
                            <m:t>𝑧</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𝐹</m:t>
                              </m:r>
                            </m:e>
                          </m:acc>
                        </m:e>
                        <m:sub>
                          <m:r>
                            <a:rPr lang="en-US" altLang="zh-CN" sz="2800" b="0" i="1">
                              <a:solidFill>
                                <a:srgbClr val="0000FF"/>
                              </a:solidFill>
                              <a:latin typeface="Cambria Math" panose="02040503050406030204" pitchFamily="18" charset="0"/>
                              <a:ea typeface="+mn-ea"/>
                            </a:rPr>
                            <m:t>⊥</m:t>
                          </m:r>
                        </m:sub>
                      </m:sSub>
                    </m:oMath>
                  </m:oMathPara>
                </a14:m>
                <a:endParaRPr lang="zh-CN" altLang="en-US" sz="2800" dirty="0">
                  <a:solidFill>
                    <a:srgbClr val="0000FF"/>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3155239" y="1689057"/>
                <a:ext cx="2091726"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Rectangle 59"/>
              <p:cNvSpPr>
                <a:spLocks noChangeArrowheads="1"/>
              </p:cNvSpPr>
              <p:nvPr/>
            </p:nvSpPr>
            <p:spPr bwMode="auto">
              <a:xfrm>
                <a:off x="3290910" y="514906"/>
                <a:ext cx="8458200" cy="10969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dirty="0">
                    <a:solidFill>
                      <a:srgbClr val="0000FF"/>
                    </a:solidFill>
                    <a:latin typeface="+mn-lt"/>
                    <a:ea typeface="+mn-ea"/>
                  </a:rPr>
                  <a:t>1</a:t>
                </a:r>
                <a:r>
                  <a:rPr lang="zh-CN" altLang="en-US" dirty="0">
                    <a:solidFill>
                      <a:srgbClr val="0000FF"/>
                    </a:solidFill>
                    <a:latin typeface="+mn-lt"/>
                    <a:ea typeface="+mn-ea"/>
                  </a:rPr>
                  <a:t>）若力</a:t>
                </a:r>
                <a14:m>
                  <m:oMath xmlns:m="http://schemas.openxmlformats.org/officeDocument/2006/math">
                    <m:acc>
                      <m:accPr>
                        <m:chr m:val="⃑"/>
                        <m:ctrlPr>
                          <a:rPr lang="en-US" altLang="zh-CN" i="1">
                            <a:solidFill>
                              <a:srgbClr val="0000FF"/>
                            </a:solidFill>
                            <a:latin typeface="Cambria Math"/>
                            <a:ea typeface="+mn-ea"/>
                          </a:rPr>
                        </m:ctrlPr>
                      </m:accPr>
                      <m:e>
                        <m:r>
                          <a:rPr lang="en-US" altLang="zh-CN" b="0" i="1">
                            <a:solidFill>
                              <a:srgbClr val="0000FF"/>
                            </a:solidFill>
                            <a:latin typeface="Cambria Math" panose="02040503050406030204" pitchFamily="18" charset="0"/>
                            <a:ea typeface="+mn-ea"/>
                          </a:rPr>
                          <m:t>𝐹</m:t>
                        </m:r>
                      </m:e>
                    </m:acc>
                  </m:oMath>
                </a14:m>
                <a:r>
                  <a:rPr lang="zh-CN" altLang="en-US" dirty="0">
                    <a:solidFill>
                      <a:srgbClr val="0000FF"/>
                    </a:solidFill>
                    <a:latin typeface="+mn-lt"/>
                    <a:ea typeface="+mn-ea"/>
                  </a:rPr>
                  <a:t>不在转动平面内，可把力分解为平行于和垂直于转轴方向的两个分量 </a:t>
                </a:r>
              </a:p>
            </p:txBody>
          </p:sp>
        </mc:Choice>
        <mc:Fallback xmlns="">
          <p:sp>
            <p:nvSpPr>
              <p:cNvPr id="55" name="Rectangle 59"/>
              <p:cNvSpPr>
                <a:spLocks noRot="1" noChangeAspect="1" noMove="1" noResize="1" noEditPoints="1" noAdjustHandles="1" noChangeArrowheads="1" noChangeShapeType="1" noTextEdit="1"/>
              </p:cNvSpPr>
              <p:nvPr/>
            </p:nvSpPr>
            <p:spPr bwMode="auto">
              <a:xfrm>
                <a:off x="3290910" y="514906"/>
                <a:ext cx="8458200" cy="1096963"/>
              </a:xfrm>
              <a:prstGeom prst="rect">
                <a:avLst/>
              </a:prstGeom>
              <a:blipFill>
                <a:blip r:embed="rId12"/>
                <a:stretch>
                  <a:fillRect l="-2596" t="-1667" r="-2596" b="-1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155239" y="3477409"/>
                <a:ext cx="2371227"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𝑧</m:t>
                          </m:r>
                        </m:sub>
                      </m:sSub>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𝑘</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e>
                        <m:sub>
                          <m:r>
                            <a:rPr lang="en-US" altLang="zh-CN" sz="2800" i="1">
                              <a:solidFill>
                                <a:srgbClr val="0000FF"/>
                              </a:solidFill>
                              <a:latin typeface="Cambria Math" panose="02040503050406030204" pitchFamily="18" charset="0"/>
                            </a:rPr>
                            <m:t>⊥</m:t>
                          </m:r>
                        </m:sub>
                      </m:sSub>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3155239" y="3477409"/>
                <a:ext cx="2371227" cy="58689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155239" y="4280197"/>
                <a:ext cx="25317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3155239" y="4280197"/>
                <a:ext cx="253171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4281488" y="5742222"/>
                <a:ext cx="399474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𝑀</m:t>
                          </m:r>
                        </m:e>
                      </m:acc>
                      <m:r>
                        <a:rPr lang="en-US" altLang="zh-CN" sz="2800" i="1">
                          <a:solidFill>
                            <a:srgbClr val="0000FF"/>
                          </a:solidFill>
                          <a:latin typeface="Cambria Math" panose="02040503050406030204" pitchFamily="18" charset="0"/>
                        </a:rPr>
                        <m:t>=</m:t>
                      </m:r>
                      <m:sSub>
                        <m:sSubPr>
                          <m:ctrlPr>
                            <a:rPr lang="en-US" altLang="zh-CN" sz="2800" i="1" smtClean="0">
                              <a:solidFill>
                                <a:srgbClr val="0000FF"/>
                              </a:solidFill>
                              <a:latin typeface="Cambria Math"/>
                              <a:ea typeface="+mn-ea"/>
                            </a:rPr>
                          </m:ctrlPr>
                        </m:sSubPr>
                        <m:e>
                          <m:acc>
                            <m:accPr>
                              <m:chr m:val="⃑"/>
                              <m:ctrlPr>
                                <a:rPr lang="en-US" altLang="zh-CN" sz="280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𝑀</m:t>
                              </m:r>
                            </m:e>
                          </m:acc>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𝑀</m:t>
                              </m:r>
                            </m:e>
                          </m:acc>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𝑀</m:t>
                              </m:r>
                            </m:e>
                          </m:acc>
                        </m:e>
                        <m:sub>
                          <m:r>
                            <a:rPr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4281488" y="5742222"/>
                <a:ext cx="3994748" cy="57547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206222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trips(upRigh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95"/>
                                        </p:tgtEl>
                                        <p:attrNameLst>
                                          <p:attrName>style.visibility</p:attrName>
                                        </p:attrNameLst>
                                      </p:cBhvr>
                                      <p:to>
                                        <p:strVal val="visible"/>
                                      </p:to>
                                    </p:set>
                                    <p:animEffect transition="in" filter="wipe(left)">
                                      <p:cBhvr>
                                        <p:cTn id="32" dur="500"/>
                                        <p:tgtEl>
                                          <p:spTgt spid="2049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ntr" presetSubtype="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Righ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box(out)">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utoUpdateAnimBg="0"/>
      <p:bldP spid="20495" grpId="0"/>
      <p:bldP spid="48" grpId="0"/>
      <p:bldP spid="52" grpId="0"/>
      <p:bldP spid="53" grpId="0"/>
      <p:bldP spid="54" grpId="0"/>
      <p:bldP spid="55" grpId="0"/>
      <p:bldP spid="56" grpId="0"/>
      <p:bldP spid="57" grpId="0"/>
      <p:bldP spid="5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73"/>
          <p:cNvGrpSpPr>
            <a:grpSpLocks/>
          </p:cNvGrpSpPr>
          <p:nvPr/>
        </p:nvGrpSpPr>
        <p:grpSpPr bwMode="auto">
          <a:xfrm>
            <a:off x="4340074" y="1174010"/>
            <a:ext cx="5181600" cy="3670300"/>
            <a:chOff x="1200" y="912"/>
            <a:chExt cx="3264" cy="2312"/>
          </a:xfrm>
        </p:grpSpPr>
        <p:sp>
          <p:nvSpPr>
            <p:cNvPr id="21536" name="Rectangle 40"/>
            <p:cNvSpPr>
              <a:spLocks noChangeArrowheads="1"/>
            </p:cNvSpPr>
            <p:nvPr/>
          </p:nvSpPr>
          <p:spPr bwMode="auto">
            <a:xfrm>
              <a:off x="1200" y="912"/>
              <a:ext cx="3264" cy="231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37" name="Freeform 41"/>
            <p:cNvSpPr>
              <a:spLocks/>
            </p:cNvSpPr>
            <p:nvPr/>
          </p:nvSpPr>
          <p:spPr bwMode="auto">
            <a:xfrm>
              <a:off x="1728" y="1632"/>
              <a:ext cx="2386" cy="1152"/>
            </a:xfrm>
            <a:custGeom>
              <a:avLst/>
              <a:gdLst>
                <a:gd name="T0" fmla="*/ 172 w 2386"/>
                <a:gd name="T1" fmla="*/ 37 h 1352"/>
                <a:gd name="T2" fmla="*/ 185 w 2386"/>
                <a:gd name="T3" fmla="*/ 35 h 1352"/>
                <a:gd name="T4" fmla="*/ 213 w 2386"/>
                <a:gd name="T5" fmla="*/ 32 h 1352"/>
                <a:gd name="T6" fmla="*/ 295 w 2386"/>
                <a:gd name="T7" fmla="*/ 22 h 1352"/>
                <a:gd name="T8" fmla="*/ 357 w 2386"/>
                <a:gd name="T9" fmla="*/ 17 h 1352"/>
                <a:gd name="T10" fmla="*/ 487 w 2386"/>
                <a:gd name="T11" fmla="*/ 9 h 1352"/>
                <a:gd name="T12" fmla="*/ 679 w 2386"/>
                <a:gd name="T13" fmla="*/ 7 h 1352"/>
                <a:gd name="T14" fmla="*/ 871 w 2386"/>
                <a:gd name="T15" fmla="*/ 4 h 1352"/>
                <a:gd name="T16" fmla="*/ 1063 w 2386"/>
                <a:gd name="T17" fmla="*/ 3 h 1352"/>
                <a:gd name="T18" fmla="*/ 1276 w 2386"/>
                <a:gd name="T19" fmla="*/ 3 h 1352"/>
                <a:gd name="T20" fmla="*/ 1982 w 2386"/>
                <a:gd name="T21" fmla="*/ 3 h 1352"/>
                <a:gd name="T22" fmla="*/ 2023 w 2386"/>
                <a:gd name="T23" fmla="*/ 3 h 1352"/>
                <a:gd name="T24" fmla="*/ 2044 w 2386"/>
                <a:gd name="T25" fmla="*/ 4 h 1352"/>
                <a:gd name="T26" fmla="*/ 2126 w 2386"/>
                <a:gd name="T27" fmla="*/ 7 h 1352"/>
                <a:gd name="T28" fmla="*/ 2146 w 2386"/>
                <a:gd name="T29" fmla="*/ 8 h 1352"/>
                <a:gd name="T30" fmla="*/ 2174 w 2386"/>
                <a:gd name="T31" fmla="*/ 9 h 1352"/>
                <a:gd name="T32" fmla="*/ 2222 w 2386"/>
                <a:gd name="T33" fmla="*/ 12 h 1352"/>
                <a:gd name="T34" fmla="*/ 2304 w 2386"/>
                <a:gd name="T35" fmla="*/ 16 h 1352"/>
                <a:gd name="T36" fmla="*/ 2359 w 2386"/>
                <a:gd name="T37" fmla="*/ 22 h 1352"/>
                <a:gd name="T38" fmla="*/ 2366 w 2386"/>
                <a:gd name="T39" fmla="*/ 33 h 1352"/>
                <a:gd name="T40" fmla="*/ 2352 w 2386"/>
                <a:gd name="T41" fmla="*/ 37 h 1352"/>
                <a:gd name="T42" fmla="*/ 2345 w 2386"/>
                <a:gd name="T43" fmla="*/ 44 h 1352"/>
                <a:gd name="T44" fmla="*/ 2311 w 2386"/>
                <a:gd name="T45" fmla="*/ 64 h 1352"/>
                <a:gd name="T46" fmla="*/ 2263 w 2386"/>
                <a:gd name="T47" fmla="*/ 71 h 1352"/>
                <a:gd name="T48" fmla="*/ 2140 w 2386"/>
                <a:gd name="T49" fmla="*/ 77 h 1352"/>
                <a:gd name="T50" fmla="*/ 2071 w 2386"/>
                <a:gd name="T51" fmla="*/ 77 h 1352"/>
                <a:gd name="T52" fmla="*/ 1653 w 2386"/>
                <a:gd name="T53" fmla="*/ 83 h 1352"/>
                <a:gd name="T54" fmla="*/ 1063 w 2386"/>
                <a:gd name="T55" fmla="*/ 84 h 1352"/>
                <a:gd name="T56" fmla="*/ 418 w 2386"/>
                <a:gd name="T57" fmla="*/ 87 h 1352"/>
                <a:gd name="T58" fmla="*/ 281 w 2386"/>
                <a:gd name="T59" fmla="*/ 90 h 1352"/>
                <a:gd name="T60" fmla="*/ 103 w 2386"/>
                <a:gd name="T61" fmla="*/ 89 h 1352"/>
                <a:gd name="T62" fmla="*/ 34 w 2386"/>
                <a:gd name="T63" fmla="*/ 81 h 1352"/>
                <a:gd name="T64" fmla="*/ 0 w 2386"/>
                <a:gd name="T65" fmla="*/ 70 h 1352"/>
                <a:gd name="T66" fmla="*/ 48 w 2386"/>
                <a:gd name="T67" fmla="*/ 56 h 1352"/>
                <a:gd name="T68" fmla="*/ 76 w 2386"/>
                <a:gd name="T69" fmla="*/ 53 h 1352"/>
                <a:gd name="T70" fmla="*/ 124 w 2386"/>
                <a:gd name="T71" fmla="*/ 47 h 1352"/>
                <a:gd name="T72" fmla="*/ 178 w 2386"/>
                <a:gd name="T73" fmla="*/ 37 h 1352"/>
                <a:gd name="T74" fmla="*/ 172 w 2386"/>
                <a:gd name="T75" fmla="*/ 37 h 1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86"/>
                <a:gd name="T115" fmla="*/ 0 h 1352"/>
                <a:gd name="T116" fmla="*/ 2386 w 2386"/>
                <a:gd name="T117" fmla="*/ 1352 h 1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86" h="1352">
                  <a:moveTo>
                    <a:pt x="172" y="576"/>
                  </a:moveTo>
                  <a:cubicBezTo>
                    <a:pt x="176" y="562"/>
                    <a:pt x="181" y="549"/>
                    <a:pt x="185" y="535"/>
                  </a:cubicBezTo>
                  <a:cubicBezTo>
                    <a:pt x="190" y="519"/>
                    <a:pt x="213" y="494"/>
                    <a:pt x="213" y="494"/>
                  </a:cubicBezTo>
                  <a:cubicBezTo>
                    <a:pt x="235" y="429"/>
                    <a:pt x="254" y="377"/>
                    <a:pt x="295" y="322"/>
                  </a:cubicBezTo>
                  <a:cubicBezTo>
                    <a:pt x="306" y="292"/>
                    <a:pt x="336" y="273"/>
                    <a:pt x="357" y="247"/>
                  </a:cubicBezTo>
                  <a:cubicBezTo>
                    <a:pt x="393" y="202"/>
                    <a:pt x="437" y="166"/>
                    <a:pt x="487" y="137"/>
                  </a:cubicBezTo>
                  <a:cubicBezTo>
                    <a:pt x="542" y="105"/>
                    <a:pt x="618" y="111"/>
                    <a:pt x="679" y="96"/>
                  </a:cubicBezTo>
                  <a:cubicBezTo>
                    <a:pt x="816" y="62"/>
                    <a:pt x="751" y="72"/>
                    <a:pt x="871" y="62"/>
                  </a:cubicBezTo>
                  <a:cubicBezTo>
                    <a:pt x="942" y="38"/>
                    <a:pt x="974" y="39"/>
                    <a:pt x="1063" y="34"/>
                  </a:cubicBezTo>
                  <a:cubicBezTo>
                    <a:pt x="1134" y="24"/>
                    <a:pt x="1205" y="24"/>
                    <a:pt x="1276" y="14"/>
                  </a:cubicBezTo>
                  <a:cubicBezTo>
                    <a:pt x="1545" y="17"/>
                    <a:pt x="1743" y="0"/>
                    <a:pt x="1982" y="41"/>
                  </a:cubicBezTo>
                  <a:cubicBezTo>
                    <a:pt x="1996" y="46"/>
                    <a:pt x="2009" y="50"/>
                    <a:pt x="2023" y="55"/>
                  </a:cubicBezTo>
                  <a:cubicBezTo>
                    <a:pt x="2030" y="57"/>
                    <a:pt x="2044" y="62"/>
                    <a:pt x="2044" y="62"/>
                  </a:cubicBezTo>
                  <a:cubicBezTo>
                    <a:pt x="2068" y="79"/>
                    <a:pt x="2098" y="94"/>
                    <a:pt x="2126" y="103"/>
                  </a:cubicBezTo>
                  <a:cubicBezTo>
                    <a:pt x="2133" y="108"/>
                    <a:pt x="2139" y="113"/>
                    <a:pt x="2146" y="117"/>
                  </a:cubicBezTo>
                  <a:cubicBezTo>
                    <a:pt x="2155" y="122"/>
                    <a:pt x="2165" y="125"/>
                    <a:pt x="2174" y="130"/>
                  </a:cubicBezTo>
                  <a:cubicBezTo>
                    <a:pt x="2222" y="159"/>
                    <a:pt x="2182" y="141"/>
                    <a:pt x="2222" y="172"/>
                  </a:cubicBezTo>
                  <a:cubicBezTo>
                    <a:pt x="2259" y="200"/>
                    <a:pt x="2275" y="198"/>
                    <a:pt x="2304" y="240"/>
                  </a:cubicBezTo>
                  <a:cubicBezTo>
                    <a:pt x="2323" y="267"/>
                    <a:pt x="2340" y="295"/>
                    <a:pt x="2359" y="322"/>
                  </a:cubicBezTo>
                  <a:cubicBezTo>
                    <a:pt x="2386" y="403"/>
                    <a:pt x="2381" y="370"/>
                    <a:pt x="2366" y="508"/>
                  </a:cubicBezTo>
                  <a:cubicBezTo>
                    <a:pt x="2364" y="526"/>
                    <a:pt x="2352" y="562"/>
                    <a:pt x="2352" y="562"/>
                  </a:cubicBezTo>
                  <a:cubicBezTo>
                    <a:pt x="2350" y="601"/>
                    <a:pt x="2347" y="640"/>
                    <a:pt x="2345" y="679"/>
                  </a:cubicBezTo>
                  <a:cubicBezTo>
                    <a:pt x="2340" y="778"/>
                    <a:pt x="2341" y="879"/>
                    <a:pt x="2311" y="974"/>
                  </a:cubicBezTo>
                  <a:cubicBezTo>
                    <a:pt x="2305" y="991"/>
                    <a:pt x="2283" y="1057"/>
                    <a:pt x="2263" y="1070"/>
                  </a:cubicBezTo>
                  <a:cubicBezTo>
                    <a:pt x="2226" y="1095"/>
                    <a:pt x="2182" y="1136"/>
                    <a:pt x="2140" y="1152"/>
                  </a:cubicBezTo>
                  <a:cubicBezTo>
                    <a:pt x="2118" y="1161"/>
                    <a:pt x="2094" y="1160"/>
                    <a:pt x="2071" y="1166"/>
                  </a:cubicBezTo>
                  <a:cubicBezTo>
                    <a:pt x="1994" y="1223"/>
                    <a:pt x="1750" y="1253"/>
                    <a:pt x="1653" y="1255"/>
                  </a:cubicBezTo>
                  <a:cubicBezTo>
                    <a:pt x="1456" y="1259"/>
                    <a:pt x="1260" y="1260"/>
                    <a:pt x="1063" y="1262"/>
                  </a:cubicBezTo>
                  <a:cubicBezTo>
                    <a:pt x="847" y="1278"/>
                    <a:pt x="634" y="1320"/>
                    <a:pt x="418" y="1330"/>
                  </a:cubicBezTo>
                  <a:cubicBezTo>
                    <a:pt x="318" y="1347"/>
                    <a:pt x="364" y="1340"/>
                    <a:pt x="281" y="1351"/>
                  </a:cubicBezTo>
                  <a:cubicBezTo>
                    <a:pt x="222" y="1349"/>
                    <a:pt x="162" y="1352"/>
                    <a:pt x="103" y="1344"/>
                  </a:cubicBezTo>
                  <a:cubicBezTo>
                    <a:pt x="79" y="1341"/>
                    <a:pt x="39" y="1228"/>
                    <a:pt x="34" y="1214"/>
                  </a:cubicBezTo>
                  <a:cubicBezTo>
                    <a:pt x="28" y="1160"/>
                    <a:pt x="9" y="1116"/>
                    <a:pt x="0" y="1063"/>
                  </a:cubicBezTo>
                  <a:cubicBezTo>
                    <a:pt x="5" y="991"/>
                    <a:pt x="6" y="923"/>
                    <a:pt x="48" y="864"/>
                  </a:cubicBezTo>
                  <a:cubicBezTo>
                    <a:pt x="68" y="787"/>
                    <a:pt x="37" y="887"/>
                    <a:pt x="76" y="816"/>
                  </a:cubicBezTo>
                  <a:cubicBezTo>
                    <a:pt x="97" y="779"/>
                    <a:pt x="99" y="743"/>
                    <a:pt x="124" y="706"/>
                  </a:cubicBezTo>
                  <a:cubicBezTo>
                    <a:pt x="136" y="665"/>
                    <a:pt x="178" y="607"/>
                    <a:pt x="178" y="562"/>
                  </a:cubicBezTo>
                  <a:cubicBezTo>
                    <a:pt x="178" y="557"/>
                    <a:pt x="174" y="571"/>
                    <a:pt x="172" y="576"/>
                  </a:cubicBezTo>
                  <a:close/>
                </a:path>
              </a:pathLst>
            </a:custGeom>
            <a:gradFill rotWithShape="0">
              <a:gsLst>
                <a:gs pos="0">
                  <a:srgbClr val="67B92F"/>
                </a:gs>
                <a:gs pos="100000">
                  <a:schemeClr val="accent1"/>
                </a:gs>
              </a:gsLst>
              <a:lin ang="0" scaled="1"/>
            </a:gradFill>
            <a:ln w="19050">
              <a:solidFill>
                <a:schemeClr val="tx2"/>
              </a:solidFill>
              <a:round/>
              <a:headEnd/>
              <a:tailEnd/>
            </a:ln>
          </p:spPr>
          <p:txBody>
            <a:bodyPr wrap="none"/>
            <a:lstStyle/>
            <a:p>
              <a:pPr algn="just"/>
              <a:endParaRPr lang="zh-CN" altLang="en-US" sz="2800">
                <a:latin typeface="+mn-lt"/>
                <a:ea typeface="+mn-ea"/>
              </a:endParaRPr>
            </a:p>
          </p:txBody>
        </p:sp>
        <p:sp>
          <p:nvSpPr>
            <p:cNvPr id="21538" name="Freeform 42"/>
            <p:cNvSpPr>
              <a:spLocks/>
            </p:cNvSpPr>
            <p:nvPr/>
          </p:nvSpPr>
          <p:spPr bwMode="auto">
            <a:xfrm>
              <a:off x="1680" y="1536"/>
              <a:ext cx="2448" cy="1152"/>
            </a:xfrm>
            <a:custGeom>
              <a:avLst/>
              <a:gdLst>
                <a:gd name="T0" fmla="*/ 266 w 2386"/>
                <a:gd name="T1" fmla="*/ 37 h 1352"/>
                <a:gd name="T2" fmla="*/ 286 w 2386"/>
                <a:gd name="T3" fmla="*/ 35 h 1352"/>
                <a:gd name="T4" fmla="*/ 330 w 2386"/>
                <a:gd name="T5" fmla="*/ 32 h 1352"/>
                <a:gd name="T6" fmla="*/ 456 w 2386"/>
                <a:gd name="T7" fmla="*/ 22 h 1352"/>
                <a:gd name="T8" fmla="*/ 553 w 2386"/>
                <a:gd name="T9" fmla="*/ 17 h 1352"/>
                <a:gd name="T10" fmla="*/ 754 w 2386"/>
                <a:gd name="T11" fmla="*/ 9 h 1352"/>
                <a:gd name="T12" fmla="*/ 1052 w 2386"/>
                <a:gd name="T13" fmla="*/ 7 h 1352"/>
                <a:gd name="T14" fmla="*/ 1347 w 2386"/>
                <a:gd name="T15" fmla="*/ 4 h 1352"/>
                <a:gd name="T16" fmla="*/ 1647 w 2386"/>
                <a:gd name="T17" fmla="*/ 3 h 1352"/>
                <a:gd name="T18" fmla="*/ 1976 w 2386"/>
                <a:gd name="T19" fmla="*/ 3 h 1352"/>
                <a:gd name="T20" fmla="*/ 3068 w 2386"/>
                <a:gd name="T21" fmla="*/ 3 h 1352"/>
                <a:gd name="T22" fmla="*/ 3129 w 2386"/>
                <a:gd name="T23" fmla="*/ 3 h 1352"/>
                <a:gd name="T24" fmla="*/ 3160 w 2386"/>
                <a:gd name="T25" fmla="*/ 4 h 1352"/>
                <a:gd name="T26" fmla="*/ 3287 w 2386"/>
                <a:gd name="T27" fmla="*/ 7 h 1352"/>
                <a:gd name="T28" fmla="*/ 3319 w 2386"/>
                <a:gd name="T29" fmla="*/ 8 h 1352"/>
                <a:gd name="T30" fmla="*/ 3362 w 2386"/>
                <a:gd name="T31" fmla="*/ 9 h 1352"/>
                <a:gd name="T32" fmla="*/ 3439 w 2386"/>
                <a:gd name="T33" fmla="*/ 12 h 1352"/>
                <a:gd name="T34" fmla="*/ 3563 w 2386"/>
                <a:gd name="T35" fmla="*/ 16 h 1352"/>
                <a:gd name="T36" fmla="*/ 3648 w 2386"/>
                <a:gd name="T37" fmla="*/ 22 h 1352"/>
                <a:gd name="T38" fmla="*/ 3658 w 2386"/>
                <a:gd name="T39" fmla="*/ 33 h 1352"/>
                <a:gd name="T40" fmla="*/ 3636 w 2386"/>
                <a:gd name="T41" fmla="*/ 37 h 1352"/>
                <a:gd name="T42" fmla="*/ 3629 w 2386"/>
                <a:gd name="T43" fmla="*/ 44 h 1352"/>
                <a:gd name="T44" fmla="*/ 3577 w 2386"/>
                <a:gd name="T45" fmla="*/ 64 h 1352"/>
                <a:gd name="T46" fmla="*/ 3500 w 2386"/>
                <a:gd name="T47" fmla="*/ 71 h 1352"/>
                <a:gd name="T48" fmla="*/ 3313 w 2386"/>
                <a:gd name="T49" fmla="*/ 77 h 1352"/>
                <a:gd name="T50" fmla="*/ 3203 w 2386"/>
                <a:gd name="T51" fmla="*/ 77 h 1352"/>
                <a:gd name="T52" fmla="*/ 2557 w 2386"/>
                <a:gd name="T53" fmla="*/ 83 h 1352"/>
                <a:gd name="T54" fmla="*/ 1647 w 2386"/>
                <a:gd name="T55" fmla="*/ 84 h 1352"/>
                <a:gd name="T56" fmla="*/ 646 w 2386"/>
                <a:gd name="T57" fmla="*/ 87 h 1352"/>
                <a:gd name="T58" fmla="*/ 433 w 2386"/>
                <a:gd name="T59" fmla="*/ 90 h 1352"/>
                <a:gd name="T60" fmla="*/ 160 w 2386"/>
                <a:gd name="T61" fmla="*/ 89 h 1352"/>
                <a:gd name="T62" fmla="*/ 51 w 2386"/>
                <a:gd name="T63" fmla="*/ 81 h 1352"/>
                <a:gd name="T64" fmla="*/ 0 w 2386"/>
                <a:gd name="T65" fmla="*/ 70 h 1352"/>
                <a:gd name="T66" fmla="*/ 72 w 2386"/>
                <a:gd name="T67" fmla="*/ 56 h 1352"/>
                <a:gd name="T68" fmla="*/ 116 w 2386"/>
                <a:gd name="T69" fmla="*/ 53 h 1352"/>
                <a:gd name="T70" fmla="*/ 191 w 2386"/>
                <a:gd name="T71" fmla="*/ 47 h 1352"/>
                <a:gd name="T72" fmla="*/ 276 w 2386"/>
                <a:gd name="T73" fmla="*/ 37 h 1352"/>
                <a:gd name="T74" fmla="*/ 266 w 2386"/>
                <a:gd name="T75" fmla="*/ 37 h 13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86"/>
                <a:gd name="T115" fmla="*/ 0 h 1352"/>
                <a:gd name="T116" fmla="*/ 2386 w 2386"/>
                <a:gd name="T117" fmla="*/ 1352 h 13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86" h="1352">
                  <a:moveTo>
                    <a:pt x="172" y="576"/>
                  </a:moveTo>
                  <a:cubicBezTo>
                    <a:pt x="176" y="562"/>
                    <a:pt x="181" y="549"/>
                    <a:pt x="185" y="535"/>
                  </a:cubicBezTo>
                  <a:cubicBezTo>
                    <a:pt x="190" y="519"/>
                    <a:pt x="213" y="494"/>
                    <a:pt x="213" y="494"/>
                  </a:cubicBezTo>
                  <a:cubicBezTo>
                    <a:pt x="235" y="429"/>
                    <a:pt x="254" y="377"/>
                    <a:pt x="295" y="322"/>
                  </a:cubicBezTo>
                  <a:cubicBezTo>
                    <a:pt x="306" y="292"/>
                    <a:pt x="336" y="273"/>
                    <a:pt x="357" y="247"/>
                  </a:cubicBezTo>
                  <a:cubicBezTo>
                    <a:pt x="393" y="202"/>
                    <a:pt x="437" y="166"/>
                    <a:pt x="487" y="137"/>
                  </a:cubicBezTo>
                  <a:cubicBezTo>
                    <a:pt x="542" y="105"/>
                    <a:pt x="618" y="111"/>
                    <a:pt x="679" y="96"/>
                  </a:cubicBezTo>
                  <a:cubicBezTo>
                    <a:pt x="816" y="62"/>
                    <a:pt x="751" y="72"/>
                    <a:pt x="871" y="62"/>
                  </a:cubicBezTo>
                  <a:cubicBezTo>
                    <a:pt x="942" y="38"/>
                    <a:pt x="974" y="39"/>
                    <a:pt x="1063" y="34"/>
                  </a:cubicBezTo>
                  <a:cubicBezTo>
                    <a:pt x="1134" y="24"/>
                    <a:pt x="1205" y="24"/>
                    <a:pt x="1276" y="14"/>
                  </a:cubicBezTo>
                  <a:cubicBezTo>
                    <a:pt x="1545" y="17"/>
                    <a:pt x="1743" y="0"/>
                    <a:pt x="1982" y="41"/>
                  </a:cubicBezTo>
                  <a:cubicBezTo>
                    <a:pt x="1996" y="46"/>
                    <a:pt x="2009" y="50"/>
                    <a:pt x="2023" y="55"/>
                  </a:cubicBezTo>
                  <a:cubicBezTo>
                    <a:pt x="2030" y="57"/>
                    <a:pt x="2044" y="62"/>
                    <a:pt x="2044" y="62"/>
                  </a:cubicBezTo>
                  <a:cubicBezTo>
                    <a:pt x="2068" y="79"/>
                    <a:pt x="2098" y="94"/>
                    <a:pt x="2126" y="103"/>
                  </a:cubicBezTo>
                  <a:cubicBezTo>
                    <a:pt x="2133" y="108"/>
                    <a:pt x="2139" y="113"/>
                    <a:pt x="2146" y="117"/>
                  </a:cubicBezTo>
                  <a:cubicBezTo>
                    <a:pt x="2155" y="122"/>
                    <a:pt x="2165" y="125"/>
                    <a:pt x="2174" y="130"/>
                  </a:cubicBezTo>
                  <a:cubicBezTo>
                    <a:pt x="2222" y="159"/>
                    <a:pt x="2182" y="141"/>
                    <a:pt x="2222" y="172"/>
                  </a:cubicBezTo>
                  <a:cubicBezTo>
                    <a:pt x="2259" y="200"/>
                    <a:pt x="2275" y="198"/>
                    <a:pt x="2304" y="240"/>
                  </a:cubicBezTo>
                  <a:cubicBezTo>
                    <a:pt x="2323" y="267"/>
                    <a:pt x="2340" y="295"/>
                    <a:pt x="2359" y="322"/>
                  </a:cubicBezTo>
                  <a:cubicBezTo>
                    <a:pt x="2386" y="403"/>
                    <a:pt x="2381" y="370"/>
                    <a:pt x="2366" y="508"/>
                  </a:cubicBezTo>
                  <a:cubicBezTo>
                    <a:pt x="2364" y="526"/>
                    <a:pt x="2352" y="562"/>
                    <a:pt x="2352" y="562"/>
                  </a:cubicBezTo>
                  <a:cubicBezTo>
                    <a:pt x="2350" y="601"/>
                    <a:pt x="2347" y="640"/>
                    <a:pt x="2345" y="679"/>
                  </a:cubicBezTo>
                  <a:cubicBezTo>
                    <a:pt x="2340" y="778"/>
                    <a:pt x="2341" y="879"/>
                    <a:pt x="2311" y="974"/>
                  </a:cubicBezTo>
                  <a:cubicBezTo>
                    <a:pt x="2305" y="991"/>
                    <a:pt x="2283" y="1057"/>
                    <a:pt x="2263" y="1070"/>
                  </a:cubicBezTo>
                  <a:cubicBezTo>
                    <a:pt x="2226" y="1095"/>
                    <a:pt x="2182" y="1136"/>
                    <a:pt x="2140" y="1152"/>
                  </a:cubicBezTo>
                  <a:cubicBezTo>
                    <a:pt x="2118" y="1161"/>
                    <a:pt x="2094" y="1160"/>
                    <a:pt x="2071" y="1166"/>
                  </a:cubicBezTo>
                  <a:cubicBezTo>
                    <a:pt x="1994" y="1223"/>
                    <a:pt x="1750" y="1253"/>
                    <a:pt x="1653" y="1255"/>
                  </a:cubicBezTo>
                  <a:cubicBezTo>
                    <a:pt x="1456" y="1259"/>
                    <a:pt x="1260" y="1260"/>
                    <a:pt x="1063" y="1262"/>
                  </a:cubicBezTo>
                  <a:cubicBezTo>
                    <a:pt x="847" y="1278"/>
                    <a:pt x="634" y="1320"/>
                    <a:pt x="418" y="1330"/>
                  </a:cubicBezTo>
                  <a:cubicBezTo>
                    <a:pt x="318" y="1347"/>
                    <a:pt x="364" y="1340"/>
                    <a:pt x="281" y="1351"/>
                  </a:cubicBezTo>
                  <a:cubicBezTo>
                    <a:pt x="222" y="1349"/>
                    <a:pt x="162" y="1352"/>
                    <a:pt x="103" y="1344"/>
                  </a:cubicBezTo>
                  <a:cubicBezTo>
                    <a:pt x="79" y="1341"/>
                    <a:pt x="39" y="1228"/>
                    <a:pt x="34" y="1214"/>
                  </a:cubicBezTo>
                  <a:cubicBezTo>
                    <a:pt x="28" y="1160"/>
                    <a:pt x="9" y="1116"/>
                    <a:pt x="0" y="1063"/>
                  </a:cubicBezTo>
                  <a:cubicBezTo>
                    <a:pt x="5" y="991"/>
                    <a:pt x="6" y="923"/>
                    <a:pt x="48" y="864"/>
                  </a:cubicBezTo>
                  <a:cubicBezTo>
                    <a:pt x="68" y="787"/>
                    <a:pt x="37" y="887"/>
                    <a:pt x="76" y="816"/>
                  </a:cubicBezTo>
                  <a:cubicBezTo>
                    <a:pt x="97" y="779"/>
                    <a:pt x="99" y="743"/>
                    <a:pt x="124" y="706"/>
                  </a:cubicBezTo>
                  <a:cubicBezTo>
                    <a:pt x="136" y="665"/>
                    <a:pt x="178" y="607"/>
                    <a:pt x="178" y="562"/>
                  </a:cubicBezTo>
                  <a:cubicBezTo>
                    <a:pt x="178" y="557"/>
                    <a:pt x="174" y="571"/>
                    <a:pt x="172" y="576"/>
                  </a:cubicBezTo>
                  <a:close/>
                </a:path>
              </a:pathLst>
            </a:custGeom>
            <a:solidFill>
              <a:schemeClr val="accent1"/>
            </a:solidFill>
            <a:ln w="19050">
              <a:solidFill>
                <a:schemeClr val="tx2"/>
              </a:solidFill>
              <a:round/>
              <a:headEnd/>
              <a:tailEnd/>
            </a:ln>
          </p:spPr>
          <p:txBody>
            <a:bodyPr wrap="none"/>
            <a:lstStyle/>
            <a:p>
              <a:pPr algn="just"/>
              <a:endParaRPr lang="zh-CN" altLang="en-US" sz="2800">
                <a:latin typeface="+mn-lt"/>
                <a:ea typeface="+mn-ea"/>
              </a:endParaRPr>
            </a:p>
          </p:txBody>
        </p:sp>
        <p:sp>
          <p:nvSpPr>
            <p:cNvPr id="21539" name="Line 43"/>
            <p:cNvSpPr>
              <a:spLocks noChangeShapeType="1"/>
            </p:cNvSpPr>
            <p:nvPr/>
          </p:nvSpPr>
          <p:spPr bwMode="auto">
            <a:xfrm flipV="1">
              <a:off x="2256" y="1104"/>
              <a:ext cx="0" cy="1152"/>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40" name="Line 44"/>
            <p:cNvSpPr>
              <a:spLocks noChangeShapeType="1"/>
            </p:cNvSpPr>
            <p:nvPr/>
          </p:nvSpPr>
          <p:spPr bwMode="auto">
            <a:xfrm>
              <a:off x="2256" y="2744"/>
              <a:ext cx="0" cy="48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07" name="Rectangle 2"/>
          <p:cNvSpPr>
            <a:spLocks noChangeArrowheads="1"/>
          </p:cNvSpPr>
          <p:nvPr/>
        </p:nvSpPr>
        <p:spPr bwMode="auto">
          <a:xfrm>
            <a:off x="1853293" y="480231"/>
            <a:ext cx="7848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3</a:t>
            </a:r>
            <a:r>
              <a:rPr lang="zh-CN" altLang="en-US" dirty="0">
                <a:solidFill>
                  <a:srgbClr val="0000FF"/>
                </a:solidFill>
                <a:latin typeface="+mn-lt"/>
                <a:ea typeface="+mn-ea"/>
              </a:rPr>
              <a:t>） 刚体内</a:t>
            </a:r>
            <a:r>
              <a:rPr lang="zh-CN" altLang="en-US" dirty="0">
                <a:solidFill>
                  <a:srgbClr val="FF0000"/>
                </a:solidFill>
                <a:latin typeface="+mn-lt"/>
                <a:ea typeface="+mn-ea"/>
              </a:rPr>
              <a:t>作用力和反作用力的力矩互相抵消</a:t>
            </a:r>
          </a:p>
        </p:txBody>
      </p:sp>
      <p:grpSp>
        <p:nvGrpSpPr>
          <p:cNvPr id="3" name="Group 75"/>
          <p:cNvGrpSpPr>
            <a:grpSpLocks/>
          </p:cNvGrpSpPr>
          <p:nvPr/>
        </p:nvGrpSpPr>
        <p:grpSpPr bwMode="auto">
          <a:xfrm>
            <a:off x="6016474" y="2317009"/>
            <a:ext cx="2362200" cy="2057400"/>
            <a:chOff x="2256" y="1584"/>
            <a:chExt cx="1488" cy="1296"/>
          </a:xfrm>
        </p:grpSpPr>
        <p:sp>
          <p:nvSpPr>
            <p:cNvPr id="21527" name="Oval 46"/>
            <p:cNvSpPr>
              <a:spLocks noChangeArrowheads="1"/>
            </p:cNvSpPr>
            <p:nvPr/>
          </p:nvSpPr>
          <p:spPr bwMode="auto">
            <a:xfrm>
              <a:off x="3024" y="2352"/>
              <a:ext cx="96" cy="96"/>
            </a:xfrm>
            <a:prstGeom prst="ellipse">
              <a:avLst/>
            </a:prstGeom>
            <a:gradFill rotWithShape="0">
              <a:gsLst>
                <a:gs pos="0">
                  <a:srgbClr val="66FF66"/>
                </a:gs>
                <a:gs pos="100000">
                  <a:srgbClr val="2F762F"/>
                </a:gs>
              </a:gsLst>
              <a:path path="shape">
                <a:fillToRect l="50000" t="50000" r="50000" b="50000"/>
              </a:path>
            </a:gradFill>
            <a:ln w="9525">
              <a:solidFill>
                <a:srgbClr val="33CC33"/>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28" name="Oval 47"/>
            <p:cNvSpPr>
              <a:spLocks noChangeArrowheads="1"/>
            </p:cNvSpPr>
            <p:nvPr/>
          </p:nvSpPr>
          <p:spPr bwMode="auto">
            <a:xfrm>
              <a:off x="3504" y="1776"/>
              <a:ext cx="96" cy="96"/>
            </a:xfrm>
            <a:prstGeom prst="ellipse">
              <a:avLst/>
            </a:prstGeom>
            <a:gradFill rotWithShape="0">
              <a:gsLst>
                <a:gs pos="0">
                  <a:srgbClr val="66FF66"/>
                </a:gs>
                <a:gs pos="100000">
                  <a:srgbClr val="2F762F"/>
                </a:gs>
              </a:gsLst>
              <a:path path="shape">
                <a:fillToRect l="50000" t="50000" r="50000" b="50000"/>
              </a:path>
            </a:gradFill>
            <a:ln w="9525">
              <a:solidFill>
                <a:srgbClr val="33CC33"/>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1529" name="Line 48"/>
            <p:cNvSpPr>
              <a:spLocks noChangeShapeType="1"/>
            </p:cNvSpPr>
            <p:nvPr/>
          </p:nvSpPr>
          <p:spPr bwMode="auto">
            <a:xfrm flipH="1">
              <a:off x="2688" y="1584"/>
              <a:ext cx="1056" cy="1296"/>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30" name="Line 49"/>
            <p:cNvSpPr>
              <a:spLocks noChangeShapeType="1"/>
            </p:cNvSpPr>
            <p:nvPr/>
          </p:nvSpPr>
          <p:spPr bwMode="auto">
            <a:xfrm flipV="1">
              <a:off x="2256" y="1824"/>
              <a:ext cx="129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31" name="Line 50"/>
            <p:cNvSpPr>
              <a:spLocks noChangeShapeType="1"/>
            </p:cNvSpPr>
            <p:nvPr/>
          </p:nvSpPr>
          <p:spPr bwMode="auto">
            <a:xfrm>
              <a:off x="2256" y="2208"/>
              <a:ext cx="816" cy="192"/>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4" name="Group 55"/>
          <p:cNvGrpSpPr>
            <a:grpSpLocks/>
          </p:cNvGrpSpPr>
          <p:nvPr/>
        </p:nvGrpSpPr>
        <p:grpSpPr bwMode="auto">
          <a:xfrm>
            <a:off x="7311875" y="2698009"/>
            <a:ext cx="762000" cy="914400"/>
            <a:chOff x="3024" y="1440"/>
            <a:chExt cx="480" cy="576"/>
          </a:xfrm>
        </p:grpSpPr>
        <p:sp>
          <p:nvSpPr>
            <p:cNvPr id="21523" name="Line 56"/>
            <p:cNvSpPr>
              <a:spLocks noChangeShapeType="1"/>
            </p:cNvSpPr>
            <p:nvPr/>
          </p:nvSpPr>
          <p:spPr bwMode="auto">
            <a:xfrm flipV="1">
              <a:off x="3024" y="1728"/>
              <a:ext cx="240" cy="28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24" name="Line 57"/>
            <p:cNvSpPr>
              <a:spLocks noChangeShapeType="1"/>
            </p:cNvSpPr>
            <p:nvPr/>
          </p:nvSpPr>
          <p:spPr bwMode="auto">
            <a:xfrm flipH="1">
              <a:off x="3264" y="1440"/>
              <a:ext cx="240" cy="28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1521" name="Line 61"/>
          <p:cNvSpPr>
            <a:spLocks noChangeShapeType="1"/>
          </p:cNvSpPr>
          <p:nvPr/>
        </p:nvSpPr>
        <p:spPr bwMode="auto">
          <a:xfrm>
            <a:off x="6016474" y="3307609"/>
            <a:ext cx="914400" cy="838200"/>
          </a:xfrm>
          <a:prstGeom prst="line">
            <a:avLst/>
          </a:prstGeom>
          <a:noFill/>
          <a:ln w="19050">
            <a:solidFill>
              <a:srgbClr val="CC00CC"/>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6" name="Group 64"/>
          <p:cNvGrpSpPr>
            <a:grpSpLocks/>
          </p:cNvGrpSpPr>
          <p:nvPr/>
        </p:nvGrpSpPr>
        <p:grpSpPr bwMode="auto">
          <a:xfrm>
            <a:off x="6016474" y="1985914"/>
            <a:ext cx="0" cy="2552700"/>
            <a:chOff x="2256" y="1464"/>
            <a:chExt cx="0" cy="1608"/>
          </a:xfrm>
        </p:grpSpPr>
        <p:sp>
          <p:nvSpPr>
            <p:cNvPr id="21516" name="Line 65"/>
            <p:cNvSpPr>
              <a:spLocks noChangeShapeType="1"/>
            </p:cNvSpPr>
            <p:nvPr/>
          </p:nvSpPr>
          <p:spPr bwMode="auto">
            <a:xfrm>
              <a:off x="2256" y="2784"/>
              <a:ext cx="0" cy="288"/>
            </a:xfrm>
            <a:prstGeom prst="line">
              <a:avLst/>
            </a:prstGeom>
            <a:noFill/>
            <a:ln w="38100">
              <a:solidFill>
                <a:srgbClr val="FF99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17" name="Line 66"/>
            <p:cNvSpPr>
              <a:spLocks noChangeShapeType="1"/>
            </p:cNvSpPr>
            <p:nvPr/>
          </p:nvSpPr>
          <p:spPr bwMode="auto">
            <a:xfrm flipH="1">
              <a:off x="2256" y="1464"/>
              <a:ext cx="0" cy="816"/>
            </a:xfrm>
            <a:prstGeom prst="line">
              <a:avLst/>
            </a:prstGeom>
            <a:noFill/>
            <a:ln w="38100">
              <a:solidFill>
                <a:srgbClr val="FF9900"/>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1520" name="Line 69"/>
            <p:cNvSpPr>
              <a:spLocks noChangeShapeType="1"/>
            </p:cNvSpPr>
            <p:nvPr/>
          </p:nvSpPr>
          <p:spPr bwMode="auto">
            <a:xfrm>
              <a:off x="2256" y="2256"/>
              <a:ext cx="0" cy="480"/>
            </a:xfrm>
            <a:prstGeom prst="line">
              <a:avLst/>
            </a:prstGeom>
            <a:noFill/>
            <a:ln w="19050">
              <a:solidFill>
                <a:srgbClr val="FF99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lt"/>
                <a:ea typeface="+mn-ea"/>
              </a:endParaRPr>
            </a:p>
          </p:txBody>
        </p:sp>
      </p:grpSp>
      <p:sp>
        <p:nvSpPr>
          <p:cNvPr id="35" name="Text Box 71"/>
          <p:cNvSpPr txBox="1">
            <a:spLocks noChangeArrowheads="1"/>
          </p:cNvSpPr>
          <p:nvPr/>
        </p:nvSpPr>
        <p:spPr bwMode="auto">
          <a:xfrm>
            <a:off x="3082387" y="4985119"/>
            <a:ext cx="5868174"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30000"/>
              </a:lnSpc>
            </a:pPr>
            <a:r>
              <a:rPr lang="zh-CN" altLang="en-US" dirty="0">
                <a:solidFill>
                  <a:srgbClr val="0000FF"/>
                </a:solidFill>
                <a:latin typeface="+mn-lt"/>
                <a:ea typeface="+mn-ea"/>
              </a:rPr>
              <a:t>结论：</a:t>
            </a:r>
            <a:r>
              <a:rPr lang="zh-CN" altLang="en-US" dirty="0">
                <a:solidFill>
                  <a:srgbClr val="FF0000"/>
                </a:solidFill>
                <a:latin typeface="+mn-lt"/>
                <a:ea typeface="+mn-ea"/>
              </a:rPr>
              <a:t>刚体内各质点间的作用力对转轴的合内力矩为零</a:t>
            </a:r>
            <a:r>
              <a:rPr lang="zh-CN" altLang="en-US" dirty="0">
                <a:solidFill>
                  <a:srgbClr val="0000FF"/>
                </a:solidFill>
                <a:latin typeface="+mn-lt"/>
                <a:ea typeface="+mn-ea"/>
              </a:rPr>
              <a:t>。</a:t>
            </a:r>
            <a:endParaRPr lang="en-US" altLang="zh-CN"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7" name="矩形 36"/>
              <p:cNvSpPr/>
              <p:nvPr/>
            </p:nvSpPr>
            <p:spPr>
              <a:xfrm>
                <a:off x="5589627" y="3076608"/>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FF0000"/>
                  </a:solidFill>
                  <a:latin typeface="+mn-lt"/>
                  <a:ea typeface="+mn-ea"/>
                </a:endParaRPr>
              </a:p>
            </p:txBody>
          </p:sp>
        </mc:Choice>
        <mc:Fallback xmlns="">
          <p:sp>
            <p:nvSpPr>
              <p:cNvPr id="37" name="矩形 36"/>
              <p:cNvSpPr>
                <a:spLocks noRot="1" noChangeAspect="1" noMove="1" noResize="1" noEditPoints="1" noAdjustHandles="1" noChangeArrowheads="1" noChangeShapeType="1" noTextEdit="1"/>
              </p:cNvSpPr>
              <p:nvPr/>
            </p:nvSpPr>
            <p:spPr>
              <a:xfrm>
                <a:off x="5589627" y="3076608"/>
                <a:ext cx="541302"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306986" y="3807999"/>
                <a:ext cx="51026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FF0000"/>
                  </a:solidFill>
                  <a:latin typeface="+mn-lt"/>
                  <a:ea typeface="+mn-ea"/>
                </a:endParaRPr>
              </a:p>
            </p:txBody>
          </p:sp>
        </mc:Choice>
        <mc:Fallback xmlns="">
          <p:sp>
            <p:nvSpPr>
              <p:cNvPr id="38" name="矩形 37"/>
              <p:cNvSpPr>
                <a:spLocks noRot="1" noChangeAspect="1" noMove="1" noResize="1" noEditPoints="1" noAdjustHandles="1" noChangeArrowheads="1" noChangeShapeType="1" noTextEdit="1"/>
              </p:cNvSpPr>
              <p:nvPr/>
            </p:nvSpPr>
            <p:spPr>
              <a:xfrm>
                <a:off x="6306986" y="3807999"/>
                <a:ext cx="51026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324325" y="1777260"/>
                <a:ext cx="756874"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𝑖𝑗</m:t>
                          </m:r>
                        </m:sub>
                      </m:sSub>
                    </m:oMath>
                  </m:oMathPara>
                </a14:m>
                <a:endParaRPr lang="zh-CN" altLang="en-US" sz="2800" dirty="0">
                  <a:solidFill>
                    <a:srgbClr val="FF0000"/>
                  </a:solidFill>
                  <a:latin typeface="+mn-lt"/>
                  <a:ea typeface="+mn-ea"/>
                </a:endParaRPr>
              </a:p>
            </p:txBody>
          </p:sp>
        </mc:Choice>
        <mc:Fallback xmlns="">
          <p:sp>
            <p:nvSpPr>
              <p:cNvPr id="39" name="矩形 38"/>
              <p:cNvSpPr>
                <a:spLocks noRot="1" noChangeAspect="1" noMove="1" noResize="1" noEditPoints="1" noAdjustHandles="1" noChangeArrowheads="1" noChangeShapeType="1" noTextEdit="1"/>
              </p:cNvSpPr>
              <p:nvPr/>
            </p:nvSpPr>
            <p:spPr>
              <a:xfrm>
                <a:off x="5324325" y="1777260"/>
                <a:ext cx="756874" cy="62619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5273766" y="4175973"/>
                <a:ext cx="760657"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5273766" y="4175973"/>
                <a:ext cx="760657" cy="62619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424578" y="1285250"/>
                <a:ext cx="1978042"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𝑀</m:t>
                              </m:r>
                            </m:e>
                          </m:acc>
                        </m:e>
                        <m:sub>
                          <m:r>
                            <a:rPr lang="en-US" altLang="zh-CN" sz="2800" b="0" i="1" smtClean="0">
                              <a:solidFill>
                                <a:srgbClr val="FF0000"/>
                              </a:solidFill>
                              <a:latin typeface="Cambria Math" panose="02040503050406030204" pitchFamily="18" charset="0"/>
                              <a:ea typeface="+mn-ea"/>
                            </a:rPr>
                            <m:t>𝑖𝑗</m:t>
                          </m:r>
                        </m:sub>
                      </m:sSub>
                      <m:r>
                        <a:rPr lang="en-US" altLang="zh-CN" sz="2800" b="0" i="1" smtClean="0">
                          <a:solidFill>
                            <a:srgbClr val="FF0000"/>
                          </a:solidFill>
                          <a:latin typeface="Cambria Math" panose="02040503050406030204" pitchFamily="18" charset="0"/>
                          <a:ea typeface="+mn-ea"/>
                        </a:rPr>
                        <m:t>=−</m:t>
                      </m:r>
                      <m:sSub>
                        <m:sSubPr>
                          <m:ctrlPr>
                            <a:rPr lang="en-US" altLang="zh-CN" sz="2800" i="1">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a:solidFill>
                                    <a:srgbClr val="FF0000"/>
                                  </a:solidFill>
                                  <a:latin typeface="Cambria Math" panose="02040503050406030204" pitchFamily="18" charset="0"/>
                                  <a:ea typeface="+mn-ea"/>
                                </a:rPr>
                                <m:t>𝑀</m:t>
                              </m:r>
                            </m:e>
                          </m:acc>
                        </m:e>
                        <m:sub>
                          <m:r>
                            <a:rPr lang="en-US" altLang="zh-CN" sz="2800" b="0" i="1">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7424578" y="1285250"/>
                <a:ext cx="1978042" cy="62619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832712" y="2748115"/>
                <a:ext cx="655885"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𝑗𝑖</m:t>
                          </m:r>
                        </m:sub>
                      </m:sSub>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7832712" y="2748115"/>
                <a:ext cx="655885" cy="62619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429392" y="3219111"/>
                <a:ext cx="652102" cy="62619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𝐹</m:t>
                              </m:r>
                            </m:e>
                          </m:acc>
                        </m:e>
                        <m:sub>
                          <m:r>
                            <a:rPr lang="en-US" altLang="zh-CN" sz="2800" b="0" i="1" smtClean="0">
                              <a:solidFill>
                                <a:srgbClr val="FF0000"/>
                              </a:solidFill>
                              <a:latin typeface="Cambria Math" panose="02040503050406030204" pitchFamily="18" charset="0"/>
                              <a:ea typeface="+mn-ea"/>
                            </a:rPr>
                            <m:t>𝑖𝑗</m:t>
                          </m:r>
                        </m:sub>
                      </m:sSub>
                    </m:oMath>
                  </m:oMathPara>
                </a14:m>
                <a:endParaRPr lang="zh-CN" altLang="en-US" sz="2800" dirty="0">
                  <a:solidFill>
                    <a:srgbClr val="FF0000"/>
                  </a:solidFill>
                  <a:latin typeface="+mn-lt"/>
                  <a:ea typeface="+mn-ea"/>
                </a:endParaRPr>
              </a:p>
            </p:txBody>
          </p:sp>
        </mc:Choice>
        <mc:Fallback xmlns="">
          <p:sp>
            <p:nvSpPr>
              <p:cNvPr id="43" name="矩形 42"/>
              <p:cNvSpPr>
                <a:spLocks noRot="1" noChangeAspect="1" noMove="1" noResize="1" noEditPoints="1" noAdjustHandles="1" noChangeArrowheads="1" noChangeShapeType="1" noTextEdit="1"/>
              </p:cNvSpPr>
              <p:nvPr/>
            </p:nvSpPr>
            <p:spPr>
              <a:xfrm>
                <a:off x="7429392" y="3219111"/>
                <a:ext cx="652102" cy="62619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691333" y="3045999"/>
                <a:ext cx="5130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𝑟</m:t>
                              </m:r>
                            </m:e>
                          </m:acc>
                        </m:e>
                        <m:sub>
                          <m:r>
                            <a:rPr lang="en-US" altLang="zh-CN" sz="2800" b="0" i="1" smtClean="0">
                              <a:solidFill>
                                <a:srgbClr val="FF0000"/>
                              </a:solidFill>
                              <a:latin typeface="Cambria Math" panose="02040503050406030204" pitchFamily="18" charset="0"/>
                              <a:ea typeface="+mn-ea"/>
                            </a:rPr>
                            <m:t>𝑖</m:t>
                          </m:r>
                        </m:sub>
                      </m:sSub>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6691333" y="3045999"/>
                <a:ext cx="51302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801374" y="2412704"/>
                <a:ext cx="520462" cy="5640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acc>
                            <m:accPr>
                              <m:chr m:val="⃑"/>
                              <m:ctrlPr>
                                <a:rPr lang="en-US" altLang="zh-CN" sz="2800" i="1">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𝑟</m:t>
                              </m:r>
                            </m:e>
                          </m:acc>
                        </m:e>
                        <m:sub>
                          <m:r>
                            <a:rPr lang="en-US" altLang="zh-CN" sz="2800" b="0" i="1" smtClean="0">
                              <a:solidFill>
                                <a:srgbClr val="FF0000"/>
                              </a:solidFill>
                              <a:latin typeface="Cambria Math" panose="02040503050406030204" pitchFamily="18" charset="0"/>
                              <a:ea typeface="+mn-ea"/>
                            </a:rPr>
                            <m:t>𝑗</m:t>
                          </m:r>
                        </m:sub>
                      </m:sSub>
                    </m:oMath>
                  </m:oMathPara>
                </a14:m>
                <a:endParaRPr lang="zh-CN" altLang="en-US" sz="2800" dirty="0">
                  <a:solidFill>
                    <a:srgbClr val="FF0000"/>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6801374" y="2412704"/>
                <a:ext cx="520462" cy="56400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752374" y="2169700"/>
                <a:ext cx="42646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𝑗</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7752374" y="2169700"/>
                <a:ext cx="42646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070556" y="3090449"/>
                <a:ext cx="40748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7070556" y="3090449"/>
                <a:ext cx="40748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966049" y="5062273"/>
                <a:ext cx="2827312"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i="1">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𝑀</m:t>
                                  </m:r>
                                </m:e>
                              </m:acc>
                            </m:e>
                            <m:sub>
                              <m:r>
                                <a:rPr lang="en-US" altLang="zh-CN" sz="2800" i="1">
                                  <a:solidFill>
                                    <a:srgbClr val="0000FF"/>
                                  </a:solidFill>
                                  <a:latin typeface="Cambria Math" panose="02040503050406030204" pitchFamily="18" charset="0"/>
                                </a:rPr>
                                <m:t>𝑖𝑗</m:t>
                              </m:r>
                            </m:sub>
                          </m:sSub>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8966049" y="5062273"/>
                <a:ext cx="2827312" cy="113569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987969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childTnLst>
                                </p:cTn>
                              </p:par>
                              <p:par>
                                <p:cTn id="7" presetID="22" presetClass="entr" presetSubtype="8"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animEffect transition="in" filter="wipe(left)">
                                      <p:cBhvr>
                                        <p:cTn id="9" dur="500"/>
                                        <p:tgtEl>
                                          <p:spTgt spid="37"/>
                                        </p:tgtEl>
                                      </p:cBhvr>
                                    </p:animEffect>
                                  </p:childTnLst>
                                </p:cTn>
                              </p:par>
                            </p:childTnLst>
                          </p:cTn>
                        </p:par>
                      </p:childTnLst>
                    </p:cTn>
                  </p:par>
                  <p:par>
                    <p:cTn id="10" fill="hold">
                      <p:stCondLst>
                        <p:cond delay="indefinite"/>
                      </p:stCondLst>
                      <p:childTnLst>
                        <p:par>
                          <p:cTn id="11" fill="hold">
                            <p:stCondLst>
                              <p:cond delay="0"/>
                            </p:stCondLst>
                            <p:childTnLst>
                              <p:par>
                                <p:cTn id="12" presetID="18" presetClass="entr" presetSubtype="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strips(down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wipe(left)">
                                      <p:cBhvr>
                                        <p:cTn id="24" dur="500"/>
                                        <p:tgtEl>
                                          <p:spTgt spid="4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500"/>
                                        <p:tgtEl>
                                          <p:spTgt spid="4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left)">
                                      <p:cBhvr>
                                        <p:cTn id="34" dur="500"/>
                                        <p:tgtEl>
                                          <p:spTgt spid="4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box(in)">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wipe(left)">
                                      <p:cBhvr>
                                        <p:cTn id="44" dur="500"/>
                                        <p:tgtEl>
                                          <p:spTgt spid="4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wipe(left)">
                                      <p:cBhvr>
                                        <p:cTn id="49" dur="500"/>
                                        <p:tgtEl>
                                          <p:spTgt spid="42"/>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521"/>
                                        </p:tgtEl>
                                        <p:attrNameLst>
                                          <p:attrName>style.visibility</p:attrName>
                                        </p:attrNameLst>
                                      </p:cBhvr>
                                      <p:to>
                                        <p:strVal val="visible"/>
                                      </p:to>
                                    </p:set>
                                    <p:animEffect transition="in" filter="wipe(left)">
                                      <p:cBhvr>
                                        <p:cTn id="54" dur="500"/>
                                        <p:tgtEl>
                                          <p:spTgt spid="215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32"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box(out)">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wipe(left)">
                                      <p:cBhvr>
                                        <p:cTn id="69" dur="500"/>
                                        <p:tgtEl>
                                          <p:spTgt spid="39"/>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wipe(left)">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grpId="0" nodeType="clickEffect">
                                  <p:stCondLst>
                                    <p:cond delay="0"/>
                                  </p:stCondLst>
                                  <p:childTnLst>
                                    <p:set>
                                      <p:cBhvr>
                                        <p:cTn id="83" dur="1" fill="hold">
                                          <p:stCondLst>
                                            <p:cond delay="0"/>
                                          </p:stCondLst>
                                        </p:cTn>
                                        <p:tgtEl>
                                          <p:spTgt spid="35"/>
                                        </p:tgtEl>
                                        <p:attrNameLst>
                                          <p:attrName>style.visibility</p:attrName>
                                        </p:attrNameLst>
                                      </p:cBhvr>
                                      <p:to>
                                        <p:strVal val="visible"/>
                                      </p:to>
                                    </p:set>
                                    <p:animEffect transition="in" filter="blinds(horizontal)">
                                      <p:cBhvr>
                                        <p:cTn id="84" dur="500"/>
                                        <p:tgtEl>
                                          <p:spTgt spid="35"/>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wipe(left)">
                                      <p:cBhvr>
                                        <p:cTn id="8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1" grpId="0" animBg="1"/>
      <p:bldP spid="35" grpId="0" autoUpdateAnimBg="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1032"/>
          <p:cNvSpPr txBox="1">
            <a:spLocks noChangeArrowheads="1"/>
          </p:cNvSpPr>
          <p:nvPr/>
        </p:nvSpPr>
        <p:spPr bwMode="auto">
          <a:xfrm>
            <a:off x="1619249" y="54885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二、转动定律 </a:t>
            </a:r>
          </a:p>
        </p:txBody>
      </p:sp>
      <mc:AlternateContent xmlns:mc="http://schemas.openxmlformats.org/markup-compatibility/2006" xmlns:a14="http://schemas.microsoft.com/office/drawing/2010/main">
        <mc:Choice Requires="a14">
          <p:sp>
            <p:nvSpPr>
              <p:cNvPr id="37937" name="Text Box 1073"/>
              <p:cNvSpPr txBox="1">
                <a:spLocks noChangeArrowheads="1"/>
              </p:cNvSpPr>
              <p:nvPr/>
            </p:nvSpPr>
            <p:spPr bwMode="auto">
              <a:xfrm>
                <a:off x="1619250" y="1198564"/>
                <a:ext cx="4648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对</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m:t>
                    </m:r>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𝑖</m:t>
                        </m:r>
                      </m:sub>
                    </m:sSub>
                  </m:oMath>
                </a14:m>
                <a:r>
                  <a:rPr lang="zh-CN" altLang="zh-CN" dirty="0">
                    <a:solidFill>
                      <a:srgbClr val="0000FF"/>
                    </a:solidFill>
                    <a:latin typeface="+mn-lt"/>
                    <a:ea typeface="+mn-ea"/>
                  </a:rPr>
                  <a:t>用牛顿第二定律：</a:t>
                </a:r>
                <a:endParaRPr lang="zh-CN" altLang="en-US" i="1" baseline="-25000" dirty="0">
                  <a:solidFill>
                    <a:srgbClr val="0000FF"/>
                  </a:solidFill>
                  <a:latin typeface="+mn-lt"/>
                  <a:ea typeface="+mn-ea"/>
                </a:endParaRPr>
              </a:p>
            </p:txBody>
          </p:sp>
        </mc:Choice>
        <mc:Fallback xmlns="">
          <p:sp>
            <p:nvSpPr>
              <p:cNvPr id="37937" name="Text Box 1073"/>
              <p:cNvSpPr txBox="1">
                <a:spLocks noRot="1" noChangeAspect="1" noMove="1" noResize="1" noEditPoints="1" noAdjustHandles="1" noChangeArrowheads="1" noChangeShapeType="1" noTextEdit="1"/>
              </p:cNvSpPr>
              <p:nvPr/>
            </p:nvSpPr>
            <p:spPr bwMode="auto">
              <a:xfrm>
                <a:off x="1619250" y="1198564"/>
                <a:ext cx="4648200" cy="523220"/>
              </a:xfrm>
              <a:prstGeom prst="rect">
                <a:avLst/>
              </a:prstGeom>
              <a:blipFill>
                <a:blip r:embed="rId2"/>
                <a:stretch>
                  <a:fillRect l="-275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7938" name="Text Box 1074"/>
          <p:cNvSpPr txBox="1">
            <a:spLocks noChangeArrowheads="1"/>
          </p:cNvSpPr>
          <p:nvPr/>
        </p:nvSpPr>
        <p:spPr bwMode="auto">
          <a:xfrm>
            <a:off x="1619250" y="2497986"/>
            <a:ext cx="3167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切向分量式为：</a:t>
            </a:r>
          </a:p>
        </p:txBody>
      </p:sp>
      <p:sp>
        <p:nvSpPr>
          <p:cNvPr id="37940" name="Text Box 1076"/>
          <p:cNvSpPr txBox="1">
            <a:spLocks noChangeArrowheads="1"/>
          </p:cNvSpPr>
          <p:nvPr/>
        </p:nvSpPr>
        <p:spPr bwMode="auto">
          <a:xfrm>
            <a:off x="1619249" y="3741542"/>
            <a:ext cx="574608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cs typeface="创艺简粗黑"/>
              </a:rPr>
              <a:t>切向分力与圆的半径及转轴三者互相垂直</a:t>
            </a:r>
          </a:p>
        </p:txBody>
      </p:sp>
      <mc:AlternateContent xmlns:mc="http://schemas.openxmlformats.org/markup-compatibility/2006" xmlns:a14="http://schemas.microsoft.com/office/drawing/2010/main">
        <mc:Choice Requires="a14">
          <p:sp>
            <p:nvSpPr>
              <p:cNvPr id="37941" name="Text Box 1077"/>
              <p:cNvSpPr txBox="1">
                <a:spLocks noChangeArrowheads="1"/>
              </p:cNvSpPr>
              <p:nvPr/>
            </p:nvSpPr>
            <p:spPr bwMode="auto">
              <a:xfrm>
                <a:off x="1619249" y="4777434"/>
                <a:ext cx="3429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两边乘以</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𝑟</m:t>
                        </m:r>
                      </m:e>
                      <m:sub>
                        <m:r>
                          <a:rPr lang="en-US" altLang="zh-CN" i="1">
                            <a:solidFill>
                              <a:srgbClr val="0000FF"/>
                            </a:solidFill>
                            <a:latin typeface="Cambria Math" panose="02040503050406030204" pitchFamily="18" charset="0"/>
                            <a:ea typeface="Cambria Math" panose="02040503050406030204" pitchFamily="18" charset="0"/>
                          </a:rPr>
                          <m:t>𝑖</m:t>
                        </m:r>
                      </m:sub>
                    </m:sSub>
                  </m:oMath>
                </a14:m>
                <a:r>
                  <a:rPr lang="zh-CN" altLang="en-US" dirty="0">
                    <a:solidFill>
                      <a:srgbClr val="0000FF"/>
                    </a:solidFill>
                    <a:latin typeface="+mn-lt"/>
                    <a:ea typeface="+mn-ea"/>
                    <a:sym typeface="Symbol" panose="05050102010706020507" pitchFamily="18" charset="2"/>
                  </a:rPr>
                  <a:t>，</a:t>
                </a:r>
                <a:r>
                  <a:rPr lang="zh-CN" altLang="zh-CN" dirty="0">
                    <a:solidFill>
                      <a:srgbClr val="0000FF"/>
                    </a:solidFill>
                    <a:latin typeface="+mn-lt"/>
                    <a:ea typeface="+mn-ea"/>
                    <a:sym typeface="Symbol" panose="05050102010706020507" pitchFamily="18" charset="2"/>
                  </a:rPr>
                  <a:t>有：</a:t>
                </a:r>
                <a:endParaRPr lang="zh-CN" altLang="en-US" i="1" baseline="-25000" dirty="0">
                  <a:solidFill>
                    <a:srgbClr val="0000FF"/>
                  </a:solidFill>
                  <a:latin typeface="+mn-lt"/>
                  <a:ea typeface="+mn-ea"/>
                </a:endParaRPr>
              </a:p>
            </p:txBody>
          </p:sp>
        </mc:Choice>
        <mc:Fallback xmlns="">
          <p:sp>
            <p:nvSpPr>
              <p:cNvPr id="37941" name="Text Box 1077"/>
              <p:cNvSpPr txBox="1">
                <a:spLocks noRot="1" noChangeAspect="1" noMove="1" noResize="1" noEditPoints="1" noAdjustHandles="1" noChangeArrowheads="1" noChangeShapeType="1" noTextEdit="1"/>
              </p:cNvSpPr>
              <p:nvPr/>
            </p:nvSpPr>
            <p:spPr bwMode="auto">
              <a:xfrm>
                <a:off x="1619249" y="4777434"/>
                <a:ext cx="3429000" cy="523220"/>
              </a:xfrm>
              <a:prstGeom prst="rect">
                <a:avLst/>
              </a:prstGeom>
              <a:blipFill>
                <a:blip r:embed="rId3"/>
                <a:stretch>
                  <a:fillRect l="-373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464590" y="1764455"/>
                <a:ext cx="2657266" cy="58798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acc>
                            <m:accPr>
                              <m:chr m:val="⃑"/>
                              <m:ctrlPr>
                                <a:rPr lang="en-US" altLang="zh-CN" sz="280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e>
                        <m:sub>
                          <m:r>
                            <a:rPr lang="en-US" altLang="zh-CN" sz="2800" i="1">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𝑎</m:t>
                              </m:r>
                            </m:e>
                          </m:acc>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2464590" y="1764455"/>
                <a:ext cx="2657266" cy="5879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464590" y="3103528"/>
                <a:ext cx="303442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𝑎</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2464590" y="3103528"/>
                <a:ext cx="303442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260512" y="3103528"/>
                <a:ext cx="174778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5260512" y="3103528"/>
                <a:ext cx="174778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337485" y="5233993"/>
                <a:ext cx="3665491" cy="5464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𝑖</m:t>
                          </m:r>
                        </m:sub>
                      </m:sSub>
                      <m:sSubSup>
                        <m:sSubSupPr>
                          <m:ctrlPr>
                            <a:rPr lang="en-US" altLang="zh-CN" sz="280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4337485" y="5233993"/>
                <a:ext cx="3665491" cy="546496"/>
              </a:xfrm>
              <a:prstGeom prst="rect">
                <a:avLst/>
              </a:prstGeom>
              <a:blipFill>
                <a:blip r:embed="rId7"/>
                <a:stretch>
                  <a:fillRect/>
                </a:stretch>
              </a:blipFill>
            </p:spPr>
            <p:txBody>
              <a:bodyPr/>
              <a:lstStyle/>
              <a:p>
                <a:r>
                  <a:rPr lang="zh-CN" altLang="en-US">
                    <a:noFill/>
                  </a:rPr>
                  <a:t> </a:t>
                </a:r>
              </a:p>
            </p:txBody>
          </p:sp>
        </mc:Fallback>
      </mc:AlternateContent>
      <p:grpSp>
        <p:nvGrpSpPr>
          <p:cNvPr id="4" name="组合 3"/>
          <p:cNvGrpSpPr/>
          <p:nvPr/>
        </p:nvGrpSpPr>
        <p:grpSpPr>
          <a:xfrm>
            <a:off x="7602537" y="1011508"/>
            <a:ext cx="4589463" cy="4530456"/>
            <a:chOff x="7602537" y="1011508"/>
            <a:chExt cx="4589463" cy="4530456"/>
          </a:xfrm>
        </p:grpSpPr>
        <p:grpSp>
          <p:nvGrpSpPr>
            <p:cNvPr id="2" name="Group 1037"/>
            <p:cNvGrpSpPr>
              <a:grpSpLocks/>
            </p:cNvGrpSpPr>
            <p:nvPr/>
          </p:nvGrpSpPr>
          <p:grpSpPr bwMode="auto">
            <a:xfrm>
              <a:off x="7602537" y="1198564"/>
              <a:ext cx="4294188" cy="4343400"/>
              <a:chOff x="2880" y="768"/>
              <a:chExt cx="2705" cy="2736"/>
            </a:xfrm>
          </p:grpSpPr>
          <p:sp>
            <p:nvSpPr>
              <p:cNvPr id="22578" name="Line 1039"/>
              <p:cNvSpPr>
                <a:spLocks noChangeShapeType="1"/>
              </p:cNvSpPr>
              <p:nvPr/>
            </p:nvSpPr>
            <p:spPr bwMode="auto">
              <a:xfrm flipV="1">
                <a:off x="4401" y="2400"/>
                <a:ext cx="1152" cy="48"/>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2546" name="Group 1041"/>
              <p:cNvGrpSpPr>
                <a:grpSpLocks/>
              </p:cNvGrpSpPr>
              <p:nvPr/>
            </p:nvGrpSpPr>
            <p:grpSpPr bwMode="auto">
              <a:xfrm>
                <a:off x="2880" y="768"/>
                <a:ext cx="2705" cy="2736"/>
                <a:chOff x="2880" y="768"/>
                <a:chExt cx="2705" cy="2736"/>
              </a:xfrm>
            </p:grpSpPr>
            <p:sp>
              <p:nvSpPr>
                <p:cNvPr id="22547" name="Freeform 1042"/>
                <p:cNvSpPr>
                  <a:spLocks/>
                </p:cNvSpPr>
                <p:nvPr/>
              </p:nvSpPr>
              <p:spPr bwMode="auto">
                <a:xfrm>
                  <a:off x="2880" y="1392"/>
                  <a:ext cx="2077" cy="1488"/>
                </a:xfrm>
                <a:custGeom>
                  <a:avLst/>
                  <a:gdLst>
                    <a:gd name="T0" fmla="*/ 22 w 2077"/>
                    <a:gd name="T1" fmla="*/ 911 h 1488"/>
                    <a:gd name="T2" fmla="*/ 55 w 2077"/>
                    <a:gd name="T3" fmla="*/ 744 h 1488"/>
                    <a:gd name="T4" fmla="*/ 99 w 2077"/>
                    <a:gd name="T5" fmla="*/ 633 h 1488"/>
                    <a:gd name="T6" fmla="*/ 111 w 2077"/>
                    <a:gd name="T7" fmla="*/ 588 h 1488"/>
                    <a:gd name="T8" fmla="*/ 177 w 2077"/>
                    <a:gd name="T9" fmla="*/ 500 h 1488"/>
                    <a:gd name="T10" fmla="*/ 222 w 2077"/>
                    <a:gd name="T11" fmla="*/ 344 h 1488"/>
                    <a:gd name="T12" fmla="*/ 511 w 2077"/>
                    <a:gd name="T13" fmla="*/ 177 h 1488"/>
                    <a:gd name="T14" fmla="*/ 555 w 2077"/>
                    <a:gd name="T15" fmla="*/ 144 h 1488"/>
                    <a:gd name="T16" fmla="*/ 711 w 2077"/>
                    <a:gd name="T17" fmla="*/ 122 h 1488"/>
                    <a:gd name="T18" fmla="*/ 855 w 2077"/>
                    <a:gd name="T19" fmla="*/ 88 h 1488"/>
                    <a:gd name="T20" fmla="*/ 1077 w 2077"/>
                    <a:gd name="T21" fmla="*/ 22 h 1488"/>
                    <a:gd name="T22" fmla="*/ 1355 w 2077"/>
                    <a:gd name="T23" fmla="*/ 0 h 1488"/>
                    <a:gd name="T24" fmla="*/ 1655 w 2077"/>
                    <a:gd name="T25" fmla="*/ 22 h 1488"/>
                    <a:gd name="T26" fmla="*/ 1733 w 2077"/>
                    <a:gd name="T27" fmla="*/ 33 h 1488"/>
                    <a:gd name="T28" fmla="*/ 1855 w 2077"/>
                    <a:gd name="T29" fmla="*/ 133 h 1488"/>
                    <a:gd name="T30" fmla="*/ 1889 w 2077"/>
                    <a:gd name="T31" fmla="*/ 200 h 1488"/>
                    <a:gd name="T32" fmla="*/ 1933 w 2077"/>
                    <a:gd name="T33" fmla="*/ 311 h 1488"/>
                    <a:gd name="T34" fmla="*/ 1955 w 2077"/>
                    <a:gd name="T35" fmla="*/ 355 h 1488"/>
                    <a:gd name="T36" fmla="*/ 2000 w 2077"/>
                    <a:gd name="T37" fmla="*/ 422 h 1488"/>
                    <a:gd name="T38" fmla="*/ 2011 w 2077"/>
                    <a:gd name="T39" fmla="*/ 522 h 1488"/>
                    <a:gd name="T40" fmla="*/ 2033 w 2077"/>
                    <a:gd name="T41" fmla="*/ 633 h 1488"/>
                    <a:gd name="T42" fmla="*/ 1977 w 2077"/>
                    <a:gd name="T43" fmla="*/ 1111 h 1488"/>
                    <a:gd name="T44" fmla="*/ 1900 w 2077"/>
                    <a:gd name="T45" fmla="*/ 1199 h 1488"/>
                    <a:gd name="T46" fmla="*/ 1822 w 2077"/>
                    <a:gd name="T47" fmla="*/ 1288 h 1488"/>
                    <a:gd name="T48" fmla="*/ 1477 w 2077"/>
                    <a:gd name="T49" fmla="*/ 1433 h 1488"/>
                    <a:gd name="T50" fmla="*/ 1222 w 2077"/>
                    <a:gd name="T51" fmla="*/ 1477 h 1488"/>
                    <a:gd name="T52" fmla="*/ 1133 w 2077"/>
                    <a:gd name="T53" fmla="*/ 1488 h 1488"/>
                    <a:gd name="T54" fmla="*/ 566 w 2077"/>
                    <a:gd name="T55" fmla="*/ 1444 h 1488"/>
                    <a:gd name="T56" fmla="*/ 433 w 2077"/>
                    <a:gd name="T57" fmla="*/ 1411 h 1488"/>
                    <a:gd name="T58" fmla="*/ 277 w 2077"/>
                    <a:gd name="T59" fmla="*/ 1366 h 1488"/>
                    <a:gd name="T60" fmla="*/ 199 w 2077"/>
                    <a:gd name="T61" fmla="*/ 1311 h 1488"/>
                    <a:gd name="T62" fmla="*/ 188 w 2077"/>
                    <a:gd name="T63" fmla="*/ 1277 h 1488"/>
                    <a:gd name="T64" fmla="*/ 155 w 2077"/>
                    <a:gd name="T65" fmla="*/ 1244 h 1488"/>
                    <a:gd name="T66" fmla="*/ 111 w 2077"/>
                    <a:gd name="T67" fmla="*/ 1177 h 1488"/>
                    <a:gd name="T68" fmla="*/ 66 w 2077"/>
                    <a:gd name="T69" fmla="*/ 1088 h 1488"/>
                    <a:gd name="T70" fmla="*/ 22 w 2077"/>
                    <a:gd name="T71" fmla="*/ 911 h 148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77"/>
                    <a:gd name="T109" fmla="*/ 0 h 1488"/>
                    <a:gd name="T110" fmla="*/ 2077 w 2077"/>
                    <a:gd name="T111" fmla="*/ 1488 h 148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77" h="1488">
                      <a:moveTo>
                        <a:pt x="22" y="911"/>
                      </a:moveTo>
                      <a:cubicBezTo>
                        <a:pt x="89" y="674"/>
                        <a:pt x="0" y="1004"/>
                        <a:pt x="55" y="744"/>
                      </a:cubicBezTo>
                      <a:cubicBezTo>
                        <a:pt x="74" y="654"/>
                        <a:pt x="72" y="704"/>
                        <a:pt x="99" y="633"/>
                      </a:cubicBezTo>
                      <a:cubicBezTo>
                        <a:pt x="105" y="618"/>
                        <a:pt x="103" y="601"/>
                        <a:pt x="111" y="588"/>
                      </a:cubicBezTo>
                      <a:cubicBezTo>
                        <a:pt x="130" y="556"/>
                        <a:pt x="177" y="500"/>
                        <a:pt x="177" y="500"/>
                      </a:cubicBezTo>
                      <a:cubicBezTo>
                        <a:pt x="201" y="356"/>
                        <a:pt x="166" y="397"/>
                        <a:pt x="222" y="344"/>
                      </a:cubicBezTo>
                      <a:cubicBezTo>
                        <a:pt x="267" y="210"/>
                        <a:pt x="393" y="217"/>
                        <a:pt x="511" y="177"/>
                      </a:cubicBezTo>
                      <a:cubicBezTo>
                        <a:pt x="526" y="166"/>
                        <a:pt x="537" y="149"/>
                        <a:pt x="555" y="144"/>
                      </a:cubicBezTo>
                      <a:cubicBezTo>
                        <a:pt x="606" y="130"/>
                        <a:pt x="711" y="122"/>
                        <a:pt x="711" y="122"/>
                      </a:cubicBezTo>
                      <a:cubicBezTo>
                        <a:pt x="783" y="74"/>
                        <a:pt x="709" y="116"/>
                        <a:pt x="855" y="88"/>
                      </a:cubicBezTo>
                      <a:cubicBezTo>
                        <a:pt x="930" y="74"/>
                        <a:pt x="1003" y="39"/>
                        <a:pt x="1077" y="22"/>
                      </a:cubicBezTo>
                      <a:cubicBezTo>
                        <a:pt x="1148" y="6"/>
                        <a:pt x="1314" y="2"/>
                        <a:pt x="1355" y="0"/>
                      </a:cubicBezTo>
                      <a:cubicBezTo>
                        <a:pt x="1455" y="7"/>
                        <a:pt x="1555" y="13"/>
                        <a:pt x="1655" y="22"/>
                      </a:cubicBezTo>
                      <a:cubicBezTo>
                        <a:pt x="1681" y="24"/>
                        <a:pt x="1708" y="24"/>
                        <a:pt x="1733" y="33"/>
                      </a:cubicBezTo>
                      <a:cubicBezTo>
                        <a:pt x="1779" y="50"/>
                        <a:pt x="1813" y="105"/>
                        <a:pt x="1855" y="133"/>
                      </a:cubicBezTo>
                      <a:cubicBezTo>
                        <a:pt x="1882" y="215"/>
                        <a:pt x="1845" y="114"/>
                        <a:pt x="1889" y="200"/>
                      </a:cubicBezTo>
                      <a:cubicBezTo>
                        <a:pt x="1909" y="238"/>
                        <a:pt x="1909" y="269"/>
                        <a:pt x="1933" y="311"/>
                      </a:cubicBezTo>
                      <a:cubicBezTo>
                        <a:pt x="1941" y="325"/>
                        <a:pt x="1947" y="341"/>
                        <a:pt x="1955" y="355"/>
                      </a:cubicBezTo>
                      <a:cubicBezTo>
                        <a:pt x="1969" y="378"/>
                        <a:pt x="2000" y="422"/>
                        <a:pt x="2000" y="422"/>
                      </a:cubicBezTo>
                      <a:cubicBezTo>
                        <a:pt x="2004" y="455"/>
                        <a:pt x="2006" y="489"/>
                        <a:pt x="2011" y="522"/>
                      </a:cubicBezTo>
                      <a:cubicBezTo>
                        <a:pt x="2017" y="559"/>
                        <a:pt x="2033" y="633"/>
                        <a:pt x="2033" y="633"/>
                      </a:cubicBezTo>
                      <a:cubicBezTo>
                        <a:pt x="2032" y="667"/>
                        <a:pt x="2077" y="1011"/>
                        <a:pt x="1977" y="1111"/>
                      </a:cubicBezTo>
                      <a:cubicBezTo>
                        <a:pt x="1948" y="1285"/>
                        <a:pt x="2002" y="1081"/>
                        <a:pt x="1900" y="1199"/>
                      </a:cubicBezTo>
                      <a:cubicBezTo>
                        <a:pt x="1797" y="1318"/>
                        <a:pt x="2002" y="1229"/>
                        <a:pt x="1822" y="1288"/>
                      </a:cubicBezTo>
                      <a:cubicBezTo>
                        <a:pt x="1717" y="1397"/>
                        <a:pt x="1621" y="1415"/>
                        <a:pt x="1477" y="1433"/>
                      </a:cubicBezTo>
                      <a:cubicBezTo>
                        <a:pt x="1343" y="1471"/>
                        <a:pt x="1426" y="1452"/>
                        <a:pt x="1222" y="1477"/>
                      </a:cubicBezTo>
                      <a:cubicBezTo>
                        <a:pt x="1192" y="1481"/>
                        <a:pt x="1133" y="1488"/>
                        <a:pt x="1133" y="1488"/>
                      </a:cubicBezTo>
                      <a:cubicBezTo>
                        <a:pt x="951" y="1480"/>
                        <a:pt x="747" y="1482"/>
                        <a:pt x="566" y="1444"/>
                      </a:cubicBezTo>
                      <a:cubicBezTo>
                        <a:pt x="521" y="1435"/>
                        <a:pt x="477" y="1422"/>
                        <a:pt x="433" y="1411"/>
                      </a:cubicBezTo>
                      <a:cubicBezTo>
                        <a:pt x="380" y="1398"/>
                        <a:pt x="277" y="1366"/>
                        <a:pt x="277" y="1366"/>
                      </a:cubicBezTo>
                      <a:cubicBezTo>
                        <a:pt x="251" y="1348"/>
                        <a:pt x="225" y="1329"/>
                        <a:pt x="199" y="1311"/>
                      </a:cubicBezTo>
                      <a:cubicBezTo>
                        <a:pt x="189" y="1304"/>
                        <a:pt x="195" y="1287"/>
                        <a:pt x="188" y="1277"/>
                      </a:cubicBezTo>
                      <a:cubicBezTo>
                        <a:pt x="179" y="1264"/>
                        <a:pt x="166" y="1255"/>
                        <a:pt x="155" y="1244"/>
                      </a:cubicBezTo>
                      <a:cubicBezTo>
                        <a:pt x="120" y="1140"/>
                        <a:pt x="178" y="1296"/>
                        <a:pt x="111" y="1177"/>
                      </a:cubicBezTo>
                      <a:cubicBezTo>
                        <a:pt x="46" y="1060"/>
                        <a:pt x="122" y="1146"/>
                        <a:pt x="66" y="1088"/>
                      </a:cubicBezTo>
                      <a:cubicBezTo>
                        <a:pt x="49" y="1038"/>
                        <a:pt x="22" y="961"/>
                        <a:pt x="22" y="911"/>
                      </a:cubicBezTo>
                      <a:close/>
                    </a:path>
                  </a:pathLst>
                </a:custGeom>
                <a:noFill/>
                <a:ln w="28575">
                  <a:solidFill>
                    <a:srgbClr val="0000FF"/>
                  </a:solidFill>
                  <a:round/>
                  <a:headEnd/>
                  <a:tailEnd/>
                </a:ln>
                <a:extLst/>
              </p:spPr>
              <p:txBody>
                <a:bodyPr wrap="none" anchor="ctr"/>
                <a:lstStyle/>
                <a:p>
                  <a:pPr algn="just"/>
                  <a:endParaRPr lang="zh-CN" altLang="en-US" sz="2800">
                    <a:latin typeface="+mn-lt"/>
                    <a:ea typeface="+mn-ea"/>
                  </a:endParaRPr>
                </a:p>
              </p:txBody>
            </p:sp>
            <p:grpSp>
              <p:nvGrpSpPr>
                <p:cNvPr id="22548" name="Group 1043"/>
                <p:cNvGrpSpPr>
                  <a:grpSpLocks/>
                </p:cNvGrpSpPr>
                <p:nvPr/>
              </p:nvGrpSpPr>
              <p:grpSpPr bwMode="auto">
                <a:xfrm>
                  <a:off x="3880" y="2161"/>
                  <a:ext cx="1705" cy="527"/>
                  <a:chOff x="3880" y="2161"/>
                  <a:chExt cx="1705" cy="527"/>
                </a:xfrm>
              </p:grpSpPr>
              <p:sp>
                <p:nvSpPr>
                  <p:cNvPr id="22575" name="Line 1044"/>
                  <p:cNvSpPr>
                    <a:spLocks noChangeShapeType="1"/>
                  </p:cNvSpPr>
                  <p:nvPr/>
                </p:nvSpPr>
                <p:spPr bwMode="auto">
                  <a:xfrm flipH="1">
                    <a:off x="4961" y="2400"/>
                    <a:ext cx="624" cy="288"/>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6" name="Line 1045"/>
                  <p:cNvSpPr>
                    <a:spLocks noChangeShapeType="1"/>
                  </p:cNvSpPr>
                  <p:nvPr/>
                </p:nvSpPr>
                <p:spPr bwMode="auto">
                  <a:xfrm>
                    <a:off x="4433" y="2448"/>
                    <a:ext cx="576" cy="24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7" name="Line 1046"/>
                  <p:cNvSpPr>
                    <a:spLocks noChangeShapeType="1"/>
                  </p:cNvSpPr>
                  <p:nvPr/>
                </p:nvSpPr>
                <p:spPr bwMode="auto">
                  <a:xfrm flipH="1">
                    <a:off x="3880" y="2161"/>
                    <a:ext cx="336" cy="143"/>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22549" name="Group 1047"/>
                <p:cNvGrpSpPr>
                  <a:grpSpLocks/>
                </p:cNvGrpSpPr>
                <p:nvPr/>
              </p:nvGrpSpPr>
              <p:grpSpPr bwMode="auto">
                <a:xfrm>
                  <a:off x="3629" y="768"/>
                  <a:ext cx="528" cy="2736"/>
                  <a:chOff x="3629" y="768"/>
                  <a:chExt cx="528" cy="2736"/>
                </a:xfrm>
              </p:grpSpPr>
              <p:sp>
                <p:nvSpPr>
                  <p:cNvPr id="22571" name="Line 1048"/>
                  <p:cNvSpPr>
                    <a:spLocks noChangeShapeType="1"/>
                  </p:cNvSpPr>
                  <p:nvPr/>
                </p:nvSpPr>
                <p:spPr bwMode="auto">
                  <a:xfrm flipV="1">
                    <a:off x="3852" y="768"/>
                    <a:ext cx="0" cy="1536"/>
                  </a:xfrm>
                  <a:prstGeom prst="line">
                    <a:avLst/>
                  </a:prstGeom>
                  <a:noFill/>
                  <a:ln w="38100">
                    <a:solidFill>
                      <a:srgbClr val="0000FF"/>
                    </a:solidFill>
                    <a:prstDash val="dashDot"/>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2" name="Line 1049"/>
                  <p:cNvSpPr>
                    <a:spLocks noChangeShapeType="1"/>
                  </p:cNvSpPr>
                  <p:nvPr/>
                </p:nvSpPr>
                <p:spPr bwMode="auto">
                  <a:xfrm>
                    <a:off x="3888" y="2880"/>
                    <a:ext cx="0" cy="624"/>
                  </a:xfrm>
                  <a:prstGeom prst="line">
                    <a:avLst/>
                  </a:prstGeom>
                  <a:noFill/>
                  <a:ln w="38100">
                    <a:solidFill>
                      <a:srgbClr val="0000FF"/>
                    </a:solidFill>
                    <a:prstDash val="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73" name="AutoShape 1050"/>
                  <p:cNvSpPr>
                    <a:spLocks noChangeArrowheads="1"/>
                  </p:cNvSpPr>
                  <p:nvPr/>
                </p:nvSpPr>
                <p:spPr bwMode="auto">
                  <a:xfrm rot="-5400000">
                    <a:off x="3797" y="840"/>
                    <a:ext cx="192" cy="528"/>
                  </a:xfrm>
                  <a:prstGeom prst="curvedRightArrow">
                    <a:avLst>
                      <a:gd name="adj1" fmla="val 55000"/>
                      <a:gd name="adj2" fmla="val 110000"/>
                      <a:gd name="adj3" fmla="val 22917"/>
                    </a:avLst>
                  </a:prstGeom>
                  <a:solidFill>
                    <a:schemeClr val="tx1"/>
                  </a:solidFill>
                  <a:ln w="9525">
                    <a:solidFill>
                      <a:schemeClr val="bg2"/>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sp>
              <p:nvSpPr>
                <p:cNvPr id="22569" name="Oval 1053"/>
                <p:cNvSpPr>
                  <a:spLocks noChangeArrowheads="1"/>
                </p:cNvSpPr>
                <p:nvPr/>
              </p:nvSpPr>
              <p:spPr bwMode="auto">
                <a:xfrm>
                  <a:off x="3139" y="2112"/>
                  <a:ext cx="1536" cy="384"/>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endParaRPr lang="zh-CN" altLang="zh-CN">
                    <a:solidFill>
                      <a:srgbClr val="0000FF"/>
                    </a:solidFill>
                    <a:latin typeface="+mn-lt"/>
                    <a:ea typeface="+mn-ea"/>
                  </a:endParaRPr>
                </a:p>
              </p:txBody>
            </p:sp>
            <p:sp>
              <p:nvSpPr>
                <p:cNvPr id="22567" name="Line 1056"/>
                <p:cNvSpPr>
                  <a:spLocks noChangeShapeType="1"/>
                </p:cNvSpPr>
                <p:nvPr/>
              </p:nvSpPr>
              <p:spPr bwMode="auto">
                <a:xfrm>
                  <a:off x="3864" y="2304"/>
                  <a:ext cx="480" cy="144"/>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65" name="Line 1059"/>
                <p:cNvSpPr>
                  <a:spLocks noChangeShapeType="1"/>
                </p:cNvSpPr>
                <p:nvPr/>
              </p:nvSpPr>
              <p:spPr bwMode="auto">
                <a:xfrm flipH="1" flipV="1">
                  <a:off x="4192" y="2153"/>
                  <a:ext cx="224" cy="24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22553" name="Group 1061"/>
                <p:cNvGrpSpPr>
                  <a:grpSpLocks/>
                </p:cNvGrpSpPr>
                <p:nvPr/>
              </p:nvGrpSpPr>
              <p:grpSpPr bwMode="auto">
                <a:xfrm>
                  <a:off x="4512" y="2112"/>
                  <a:ext cx="1073" cy="336"/>
                  <a:chOff x="4512" y="2112"/>
                  <a:chExt cx="1073" cy="336"/>
                </a:xfrm>
              </p:grpSpPr>
              <p:sp>
                <p:nvSpPr>
                  <p:cNvPr id="22561" name="Line 1062"/>
                  <p:cNvSpPr>
                    <a:spLocks noChangeShapeType="1"/>
                  </p:cNvSpPr>
                  <p:nvPr/>
                </p:nvSpPr>
                <p:spPr bwMode="auto">
                  <a:xfrm>
                    <a:off x="5105" y="2112"/>
                    <a:ext cx="480" cy="28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63" name="Line 1064"/>
                  <p:cNvSpPr>
                    <a:spLocks noChangeShapeType="1"/>
                  </p:cNvSpPr>
                  <p:nvPr/>
                </p:nvSpPr>
                <p:spPr bwMode="auto">
                  <a:xfrm flipV="1">
                    <a:off x="4512" y="2112"/>
                    <a:ext cx="672" cy="336"/>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22560" name="Oval 1068"/>
                <p:cNvSpPr>
                  <a:spLocks noChangeArrowheads="1"/>
                </p:cNvSpPr>
                <p:nvPr/>
              </p:nvSpPr>
              <p:spPr bwMode="auto">
                <a:xfrm>
                  <a:off x="4303" y="2400"/>
                  <a:ext cx="192" cy="144"/>
                </a:xfrm>
                <a:prstGeom prst="ellipse">
                  <a:avLst/>
                </a:prstGeom>
                <a:solidFill>
                  <a:srgbClr val="FF0000"/>
                </a:solidFill>
                <a:ln w="9525">
                  <a:solidFill>
                    <a:srgbClr val="FF0000"/>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grpSp>
              <p:nvGrpSpPr>
                <p:cNvPr id="22555" name="Group 1069"/>
                <p:cNvGrpSpPr>
                  <a:grpSpLocks/>
                </p:cNvGrpSpPr>
                <p:nvPr/>
              </p:nvGrpSpPr>
              <p:grpSpPr bwMode="auto">
                <a:xfrm>
                  <a:off x="4224" y="2160"/>
                  <a:ext cx="576" cy="288"/>
                  <a:chOff x="4224" y="2160"/>
                  <a:chExt cx="576" cy="288"/>
                </a:xfrm>
              </p:grpSpPr>
              <p:sp>
                <p:nvSpPr>
                  <p:cNvPr id="22556" name="Line 1070"/>
                  <p:cNvSpPr>
                    <a:spLocks noChangeShapeType="1"/>
                  </p:cNvSpPr>
                  <p:nvPr/>
                </p:nvSpPr>
                <p:spPr bwMode="auto">
                  <a:xfrm>
                    <a:off x="4224" y="2160"/>
                    <a:ext cx="552" cy="171"/>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2557" name="Line 1071"/>
                  <p:cNvSpPr>
                    <a:spLocks noChangeShapeType="1"/>
                  </p:cNvSpPr>
                  <p:nvPr/>
                </p:nvSpPr>
                <p:spPr bwMode="auto">
                  <a:xfrm rot="21329032" flipV="1">
                    <a:off x="4512" y="2352"/>
                    <a:ext cx="288" cy="96"/>
                  </a:xfrm>
                  <a:prstGeom prst="line">
                    <a:avLst/>
                  </a:prstGeom>
                  <a:noFill/>
                  <a:ln w="38100">
                    <a:solidFill>
                      <a:srgbClr val="990033"/>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grpSp>
        <mc:AlternateContent xmlns:mc="http://schemas.openxmlformats.org/markup-compatibility/2006" xmlns:a14="http://schemas.microsoft.com/office/drawing/2010/main">
          <mc:Choice Requires="a14">
            <p:sp>
              <p:nvSpPr>
                <p:cNvPr id="56" name="矩形 55"/>
                <p:cNvSpPr/>
                <p:nvPr/>
              </p:nvSpPr>
              <p:spPr>
                <a:xfrm>
                  <a:off x="9610638" y="3876991"/>
                  <a:ext cx="9041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9610638" y="3876991"/>
                  <a:ext cx="90415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971486" y="2863584"/>
                  <a:ext cx="67890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r>
                              <a:rPr lang="zh-CN" altLang="en-US" sz="2800" b="0" i="1" smtClean="0">
                                <a:solidFill>
                                  <a:srgbClr val="0000FF"/>
                                </a:solidFill>
                                <a:latin typeface="Cambria Math" panose="02040503050406030204" pitchFamily="18" charset="0"/>
                                <a:ea typeface="+mn-ea"/>
                              </a:rPr>
                              <m:t>𝜏</m:t>
                            </m:r>
                          </m:sub>
                        </m:sSub>
                      </m:oMath>
                    </m:oMathPara>
                  </a14:m>
                  <a:endParaRPr lang="zh-CN" altLang="en-US" sz="2800" dirty="0">
                    <a:solidFill>
                      <a:srgbClr val="0000FF"/>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10971486" y="2863584"/>
                  <a:ext cx="67890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0207605" y="3078461"/>
                  <a:ext cx="66043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oMath>
                    </m:oMathPara>
                  </a14:m>
                  <a:endParaRPr lang="zh-CN" altLang="en-US" sz="2800" dirty="0">
                    <a:solidFill>
                      <a:srgbClr val="0000FF"/>
                    </a:solidFill>
                    <a:latin typeface="+mn-lt"/>
                    <a:ea typeface="+mn-ea"/>
                  </a:endParaRPr>
                </a:p>
              </p:txBody>
            </p:sp>
          </mc:Choice>
          <mc:Fallback xmlns="">
            <p:sp>
              <p:nvSpPr>
                <p:cNvPr id="58" name="矩形 57"/>
                <p:cNvSpPr>
                  <a:spLocks noRot="1" noChangeAspect="1" noMove="1" noResize="1" noEditPoints="1" noAdjustHandles="1" noChangeArrowheads="1" noChangeShapeType="1" noTextEdit="1"/>
                </p:cNvSpPr>
                <p:nvPr/>
              </p:nvSpPr>
              <p:spPr>
                <a:xfrm>
                  <a:off x="10207605" y="3078461"/>
                  <a:ext cx="66043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1630692" y="3780612"/>
                  <a:ext cx="561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𝐹</m:t>
                            </m:r>
                          </m:e>
                          <m:sub>
                            <m:r>
                              <a:rPr lang="en-US" altLang="zh-CN" sz="2800" b="0" i="1" smtClean="0">
                                <a:solidFill>
                                  <a:srgbClr val="0000FF"/>
                                </a:solidFill>
                                <a:latin typeface="Cambria Math" panose="02040503050406030204" pitchFamily="18" charset="0"/>
                                <a:ea typeface="+mn-ea"/>
                              </a:rPr>
                              <m:t>𝑖</m:t>
                            </m:r>
                          </m:sub>
                        </m:sSub>
                      </m:oMath>
                    </m:oMathPara>
                  </a14:m>
                  <a:endParaRPr lang="zh-CN" altLang="en-US" sz="2800" dirty="0">
                    <a:solidFill>
                      <a:srgbClr val="0000FF"/>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11630692" y="3780612"/>
                  <a:ext cx="56130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495983" y="2789239"/>
                  <a:ext cx="53065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9495983" y="2789239"/>
                  <a:ext cx="53065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304209" y="3417285"/>
                  <a:ext cx="5130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𝑟</m:t>
                            </m:r>
                          </m:e>
                          <m:sub>
                            <m:r>
                              <a:rPr lang="en-US" altLang="zh-CN" sz="2800" b="0" i="1" smtClean="0">
                                <a:solidFill>
                                  <a:srgbClr val="0000FF"/>
                                </a:solidFill>
                                <a:latin typeface="Cambria Math" panose="02040503050406030204" pitchFamily="18" charset="0"/>
                                <a:ea typeface="+mn-ea"/>
                              </a:rPr>
                              <m:t>𝑖</m:t>
                            </m:r>
                          </m:sub>
                        </m:sSub>
                      </m:oMath>
                    </m:oMathPara>
                  </a14:m>
                  <a:endParaRPr lang="zh-CN" altLang="en-US" sz="2800" dirty="0">
                    <a:solidFill>
                      <a:srgbClr val="0000FF"/>
                    </a:solidFill>
                    <a:latin typeface="+mn-lt"/>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9304209" y="3417285"/>
                  <a:ext cx="51302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672883" y="3378353"/>
                  <a:ext cx="61587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𝑖</m:t>
                            </m:r>
                          </m:sub>
                        </m:sSub>
                      </m:oMath>
                    </m:oMathPara>
                  </a14:m>
                  <a:endParaRPr lang="zh-CN" altLang="en-US" sz="2800" dirty="0">
                    <a:solidFill>
                      <a:srgbClr val="0000FF"/>
                    </a:solidFill>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8672883" y="3378353"/>
                  <a:ext cx="61587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090978" y="1011508"/>
                  <a:ext cx="46974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𝑧</m:t>
                        </m:r>
                      </m:oMath>
                    </m:oMathPara>
                  </a14:m>
                  <a:endParaRPr lang="zh-CN" altLang="en-US" sz="2800" dirty="0">
                    <a:solidFill>
                      <a:srgbClr val="FF0000"/>
                    </a:solidFill>
                    <a:latin typeface="+mn-lt"/>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9090978" y="1011508"/>
                  <a:ext cx="469744" cy="523220"/>
                </a:xfrm>
                <a:prstGeom prst="rect">
                  <a:avLst/>
                </a:prstGeom>
                <a:blipFill>
                  <a:blip r:embed="rId15"/>
                  <a:stretch>
                    <a:fillRect/>
                  </a:stretch>
                </a:blipFill>
              </p:spPr>
              <p:txBody>
                <a:bodyPr/>
                <a:lstStyle/>
                <a:p>
                  <a:r>
                    <a:rPr lang="zh-CN" altLang="en-US">
                      <a:noFill/>
                    </a:rPr>
                    <a:t> </a:t>
                  </a:r>
                </a:p>
              </p:txBody>
            </p:sp>
          </mc:Fallback>
        </mc:AlternateContent>
      </p:grpSp>
      <p:sp>
        <p:nvSpPr>
          <p:cNvPr id="3" name="矩形标注 2"/>
          <p:cNvSpPr/>
          <p:nvPr/>
        </p:nvSpPr>
        <p:spPr>
          <a:xfrm>
            <a:off x="3796401" y="6014505"/>
            <a:ext cx="1837406" cy="624569"/>
          </a:xfrm>
          <a:prstGeom prst="wedgeRectCallout">
            <a:avLst>
              <a:gd name="adj1" fmla="val -4368"/>
              <a:gd name="adj2" fmla="val -100495"/>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外力矩</a:t>
            </a:r>
          </a:p>
        </p:txBody>
      </p:sp>
      <p:sp>
        <p:nvSpPr>
          <p:cNvPr id="48" name="矩形标注 47"/>
          <p:cNvSpPr/>
          <p:nvPr/>
        </p:nvSpPr>
        <p:spPr>
          <a:xfrm>
            <a:off x="6087992" y="6014504"/>
            <a:ext cx="1837406" cy="624569"/>
          </a:xfrm>
          <a:prstGeom prst="wedgeRectCallout">
            <a:avLst>
              <a:gd name="adj1" fmla="val -49362"/>
              <a:gd name="adj2" fmla="val -88860"/>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内力矩</a:t>
            </a:r>
          </a:p>
        </p:txBody>
      </p:sp>
    </p:spTree>
    <p:extLst>
      <p:ext uri="{BB962C8B-B14F-4D97-AF65-F5344CB8AC3E}">
        <p14:creationId xmlns:p14="http://schemas.microsoft.com/office/powerpoint/2010/main" val="5024514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937"/>
                                        </p:tgtEl>
                                        <p:attrNameLst>
                                          <p:attrName>style.visibility</p:attrName>
                                        </p:attrNameLst>
                                      </p:cBhvr>
                                      <p:to>
                                        <p:strVal val="visible"/>
                                      </p:to>
                                    </p:set>
                                    <p:animEffect transition="in" filter="wipe(left)">
                                      <p:cBhvr>
                                        <p:cTn id="12" dur="500"/>
                                        <p:tgtEl>
                                          <p:spTgt spid="37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38"/>
                                        </p:tgtEl>
                                        <p:attrNameLst>
                                          <p:attrName>style.visibility</p:attrName>
                                        </p:attrNameLst>
                                      </p:cBhvr>
                                      <p:to>
                                        <p:strVal val="visible"/>
                                      </p:to>
                                    </p:set>
                                    <p:animEffect transition="in" filter="wipe(left)">
                                      <p:cBhvr>
                                        <p:cTn id="22" dur="500"/>
                                        <p:tgtEl>
                                          <p:spTgt spid="379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wipe(left)">
                                      <p:cBhvr>
                                        <p:cTn id="27" dur="500"/>
                                        <p:tgtEl>
                                          <p:spTgt spid="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40"/>
                                        </p:tgtEl>
                                        <p:attrNameLst>
                                          <p:attrName>style.visibility</p:attrName>
                                        </p:attrNameLst>
                                      </p:cBhvr>
                                      <p:to>
                                        <p:strVal val="visible"/>
                                      </p:to>
                                    </p:set>
                                    <p:animEffect transition="in" filter="wipe(left)">
                                      <p:cBhvr>
                                        <p:cTn id="37" dur="500"/>
                                        <p:tgtEl>
                                          <p:spTgt spid="379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941"/>
                                        </p:tgtEl>
                                        <p:attrNameLst>
                                          <p:attrName>style.visibility</p:attrName>
                                        </p:attrNameLst>
                                      </p:cBhvr>
                                      <p:to>
                                        <p:strVal val="visible"/>
                                      </p:to>
                                    </p:set>
                                    <p:animEffect transition="in" filter="wipe(left)">
                                      <p:cBhvr>
                                        <p:cTn id="42" dur="500"/>
                                        <p:tgtEl>
                                          <p:spTgt spid="379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wipe(left)">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wipe(left)">
                                      <p:cBhvr>
                                        <p:cTn id="52" dur="500"/>
                                        <p:tgtEl>
                                          <p:spTgt spid="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wipe(left)">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37" grpId="0"/>
      <p:bldP spid="37938" grpId="0"/>
      <p:bldP spid="37940" grpId="0"/>
      <p:bldP spid="37941" grpId="0"/>
      <p:bldP spid="52" grpId="0"/>
      <p:bldP spid="53" grpId="0"/>
      <p:bldP spid="54" grpId="0"/>
      <p:bldP spid="55" grpId="0"/>
      <p:bldP spid="3" grpId="0" animBg="1"/>
      <p:bldP spid="4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1" name="Text Box 1035"/>
          <p:cNvSpPr txBox="1">
            <a:spLocks noChangeArrowheads="1"/>
          </p:cNvSpPr>
          <p:nvPr/>
        </p:nvSpPr>
        <p:spPr bwMode="auto">
          <a:xfrm>
            <a:off x="2111497" y="565763"/>
            <a:ext cx="670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对所有质元的同样的式子求和：</a:t>
            </a:r>
          </a:p>
        </p:txBody>
      </p:sp>
      <p:sp>
        <p:nvSpPr>
          <p:cNvPr id="35853" name="Text Box 1037"/>
          <p:cNvSpPr txBox="1">
            <a:spLocks noChangeArrowheads="1"/>
          </p:cNvSpPr>
          <p:nvPr/>
        </p:nvSpPr>
        <p:spPr bwMode="auto">
          <a:xfrm>
            <a:off x="2111497" y="1985530"/>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一对内力的力矩之和为零，所以有</a:t>
            </a:r>
          </a:p>
        </p:txBody>
      </p:sp>
      <p:sp>
        <p:nvSpPr>
          <p:cNvPr id="35855" name="Text Box 1039"/>
          <p:cNvSpPr txBox="1">
            <a:spLocks noChangeArrowheads="1"/>
          </p:cNvSpPr>
          <p:nvPr/>
        </p:nvSpPr>
        <p:spPr bwMode="auto">
          <a:xfrm>
            <a:off x="2111497" y="3786806"/>
            <a:ext cx="7770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zh-CN" dirty="0">
                <a:solidFill>
                  <a:srgbClr val="0000FF"/>
                </a:solidFill>
                <a:latin typeface="+mn-lt"/>
                <a:ea typeface="+mn-ea"/>
              </a:rPr>
              <a:t>即</a:t>
            </a:r>
            <a:endParaRPr lang="en-US" altLang="zh-CN" i="1" dirty="0">
              <a:solidFill>
                <a:srgbClr val="0000FF"/>
              </a:solidFill>
              <a:latin typeface="+mn-lt"/>
              <a:ea typeface="+mn-ea"/>
              <a:sym typeface="Symbol" panose="05050102010706020507" pitchFamily="18" charset="2"/>
            </a:endParaRPr>
          </a:p>
        </p:txBody>
      </p:sp>
      <p:sp>
        <p:nvSpPr>
          <p:cNvPr id="35856" name="Text Box 1040"/>
          <p:cNvSpPr txBox="1">
            <a:spLocks noChangeArrowheads="1"/>
          </p:cNvSpPr>
          <p:nvPr/>
        </p:nvSpPr>
        <p:spPr bwMode="auto">
          <a:xfrm>
            <a:off x="2111497" y="4571229"/>
            <a:ext cx="5218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cs typeface="创艺简粗黑"/>
              </a:rPr>
              <a:t>刚体定轴转动的转动定律：</a:t>
            </a:r>
            <a:endParaRPr lang="zh-CN" altLang="en-US" dirty="0">
              <a:solidFill>
                <a:srgbClr val="0000FF"/>
              </a:solidFill>
              <a:latin typeface="+mn-lt"/>
              <a:ea typeface="+mn-ea"/>
            </a:endParaRPr>
          </a:p>
        </p:txBody>
      </p:sp>
      <p:sp>
        <p:nvSpPr>
          <p:cNvPr id="35858" name="Text Box 1042"/>
          <p:cNvSpPr txBox="1">
            <a:spLocks noChangeArrowheads="1"/>
          </p:cNvSpPr>
          <p:nvPr/>
        </p:nvSpPr>
        <p:spPr bwMode="auto">
          <a:xfrm>
            <a:off x="2111497" y="5139846"/>
            <a:ext cx="955318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刚体绕固定轴转动时，刚体的角加速度与它所受的合外力矩成正比，与刚体的转动惯量成反比，角加速度的方向与合外力矩方向相同 </a:t>
            </a:r>
          </a:p>
        </p:txBody>
      </p:sp>
      <mc:AlternateContent xmlns:mc="http://schemas.openxmlformats.org/markup-compatibility/2006" xmlns:a14="http://schemas.microsoft.com/office/drawing/2010/main">
        <mc:Choice Requires="a14">
          <p:sp>
            <p:nvSpPr>
              <p:cNvPr id="10" name="矩形 9"/>
              <p:cNvSpPr/>
              <p:nvPr/>
            </p:nvSpPr>
            <p:spPr>
              <a:xfrm>
                <a:off x="2886919" y="1017292"/>
                <a:ext cx="5297091"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𝑓</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r>
                            <a:rPr lang="zh-CN" altLang="en-US" sz="2800" i="1">
                              <a:solidFill>
                                <a:srgbClr val="0000FF"/>
                              </a:solidFill>
                              <a:latin typeface="Cambria Math" panose="02040503050406030204" pitchFamily="18" charset="0"/>
                            </a:rPr>
                            <m:t>𝛽</m:t>
                          </m:r>
                        </m:e>
                      </m:nary>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2886919" y="1017292"/>
                <a:ext cx="5297091" cy="113569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86919" y="2394155"/>
                <a:ext cx="4198265" cy="123578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hr m:val="∑"/>
                          <m:subHide m:val="on"/>
                          <m:supHide m:val="on"/>
                          <m:ctrlPr>
                            <a:rPr lang="en-US" altLang="zh-CN" sz="280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𝐹</m:t>
                              </m:r>
                            </m:e>
                            <m:sub>
                              <m:r>
                                <a:rPr lang="en-US" altLang="zh-CN" sz="2800" i="1">
                                  <a:solidFill>
                                    <a:srgbClr val="0000FF"/>
                                  </a:solidFill>
                                  <a:latin typeface="Cambria Math" panose="02040503050406030204" pitchFamily="18" charset="0"/>
                                </a:rPr>
                                <m:t>𝑖</m:t>
                              </m:r>
                              <m:r>
                                <a:rPr lang="zh-CN" altLang="en-US" sz="2800" i="1">
                                  <a:solidFill>
                                    <a:srgbClr val="0000FF"/>
                                  </a:solidFill>
                                  <a:latin typeface="Cambria Math" panose="02040503050406030204" pitchFamily="18" charset="0"/>
                                </a:rPr>
                                <m:t>𝜏</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Sub>
                        </m:e>
                      </m:nary>
                      <m:r>
                        <a:rPr lang="en-US" altLang="zh-CN" sz="2800" b="0" i="1">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e>
                      </m:d>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886919" y="2394155"/>
                <a:ext cx="4198265" cy="123578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143175" y="3786806"/>
                <a:ext cx="142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𝐼</m:t>
                      </m:r>
                      <m:r>
                        <a:rPr lang="zh-CN" altLang="en-US" sz="2800" i="1" smtClean="0">
                          <a:solidFill>
                            <a:srgbClr val="FF0000"/>
                          </a:solidFill>
                          <a:latin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3143175" y="3786806"/>
                <a:ext cx="142179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084556" y="2206212"/>
                <a:ext cx="2408288" cy="113569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nary>
                        <m:naryPr>
                          <m:chr m:val="∑"/>
                          <m:subHide m:val="on"/>
                          <m:supHide m:val="on"/>
                          <m:ctrlPr>
                            <a:rPr lang="en-US" altLang="zh-CN" sz="2800" i="1">
                              <a:solidFill>
                                <a:srgbClr val="0000FF"/>
                              </a:solidFill>
                              <a:latin typeface="Cambria Math"/>
                            </a:rPr>
                          </m:ctrlPr>
                        </m:naryPr>
                        <m:sub/>
                        <m:sup/>
                        <m:e>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𝑖</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e>
                      </m:nary>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8084556" y="2206212"/>
                <a:ext cx="2408288" cy="1135696"/>
              </a:xfrm>
              <a:prstGeom prst="rect">
                <a:avLst/>
              </a:prstGeom>
              <a:blipFill>
                <a:blip r:embed="rId5"/>
                <a:stretch>
                  <a:fillRect/>
                </a:stretch>
              </a:blipFill>
            </p:spPr>
            <p:txBody>
              <a:bodyPr/>
              <a:lstStyle/>
              <a:p>
                <a:r>
                  <a:rPr lang="zh-CN" altLang="en-US">
                    <a:noFill/>
                  </a:rPr>
                  <a:t> </a:t>
                </a:r>
              </a:p>
            </p:txBody>
          </p:sp>
        </mc:Fallback>
      </mc:AlternateContent>
      <p:sp>
        <p:nvSpPr>
          <p:cNvPr id="2" name="矩形标注 1"/>
          <p:cNvSpPr/>
          <p:nvPr/>
        </p:nvSpPr>
        <p:spPr>
          <a:xfrm>
            <a:off x="9609560" y="1088983"/>
            <a:ext cx="1766568" cy="720093"/>
          </a:xfrm>
          <a:prstGeom prst="wedgeRectCallout">
            <a:avLst>
              <a:gd name="adj1" fmla="val -50281"/>
              <a:gd name="adj2" fmla="val 13129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rPr>
              <a:t>转动惯量</a:t>
            </a:r>
            <a:endParaRPr lang="zh-CN" altLang="en-US" sz="2800" dirty="0"/>
          </a:p>
        </p:txBody>
      </p:sp>
      <mc:AlternateContent xmlns:mc="http://schemas.openxmlformats.org/markup-compatibility/2006" xmlns:a14="http://schemas.microsoft.com/office/drawing/2010/main">
        <mc:Choice Requires="a14">
          <p:sp>
            <p:nvSpPr>
              <p:cNvPr id="13" name="矩形 12"/>
              <p:cNvSpPr/>
              <p:nvPr/>
            </p:nvSpPr>
            <p:spPr>
              <a:xfrm>
                <a:off x="4394293" y="3595663"/>
                <a:ext cx="132696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𝐼</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m:t>
                          </m:r>
                          <m:r>
                            <a:rPr lang="zh-CN" altLang="en-US" sz="2800" b="0" i="1" smtClean="0">
                              <a:solidFill>
                                <a:srgbClr val="FF0000"/>
                              </a:solidFill>
                              <a:latin typeface="Cambria Math" panose="02040503050406030204" pitchFamily="18" charset="0"/>
                              <a:ea typeface="Cambria Math" panose="02040503050406030204" pitchFamily="18" charset="0"/>
                            </a:rPr>
                            <m:t>𝜔</m:t>
                          </m:r>
                        </m:num>
                        <m:den>
                          <m:r>
                            <a:rPr lang="en-US" altLang="zh-CN" sz="2800" b="0" i="1" smtClean="0">
                              <a:solidFill>
                                <a:srgbClr val="FF0000"/>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FF0000"/>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4394293" y="3595663"/>
                <a:ext cx="1326966" cy="907556"/>
              </a:xfrm>
              <a:prstGeom prst="rect">
                <a:avLst/>
              </a:prstGeom>
              <a:blipFill>
                <a:blip r:embed="rId6"/>
                <a:stretch>
                  <a:fillRect/>
                </a:stretch>
              </a:blipFill>
            </p:spPr>
            <p:txBody>
              <a:bodyPr/>
              <a:lstStyle/>
              <a:p>
                <a:r>
                  <a:rPr lang="zh-CN" altLang="en-US">
                    <a:noFill/>
                  </a:rPr>
                  <a:t> </a:t>
                </a:r>
              </a:p>
            </p:txBody>
          </p:sp>
        </mc:Fallback>
      </mc:AlternateContent>
      <p:sp>
        <p:nvSpPr>
          <p:cNvPr id="14" name="AutoShape 7"/>
          <p:cNvSpPr>
            <a:spLocks noChangeArrowheads="1"/>
          </p:cNvSpPr>
          <p:nvPr/>
        </p:nvSpPr>
        <p:spPr bwMode="auto">
          <a:xfrm>
            <a:off x="6720631" y="3346174"/>
            <a:ext cx="2514600" cy="1437910"/>
          </a:xfrm>
          <a:prstGeom prst="cloudCallout">
            <a:avLst>
              <a:gd name="adj1" fmla="val -87588"/>
              <a:gd name="adj2" fmla="val 4032"/>
            </a:avLst>
          </a:prstGeom>
          <a:solidFill>
            <a:schemeClr val="bg1"/>
          </a:solidFill>
          <a:ln w="12700">
            <a:solidFill>
              <a:schemeClr val="tx1"/>
            </a:solidFill>
            <a:round/>
            <a:headEnd type="none" w="sm" len="sm"/>
            <a:tailEnd type="none" w="sm" len="sm"/>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r>
              <a:rPr lang="zh-CN" altLang="en-US" sz="2800" b="1" dirty="0">
                <a:solidFill>
                  <a:srgbClr val="0000FF"/>
                </a:solidFill>
                <a:latin typeface="Bookman Old Style" panose="02050604050505020204" pitchFamily="18" charset="0"/>
                <a:ea typeface="华文行楷" panose="02010800040101010101" pitchFamily="2" charset="-122"/>
              </a:rPr>
              <a:t>刚体定轴转动定律</a:t>
            </a:r>
          </a:p>
        </p:txBody>
      </p:sp>
    </p:spTree>
    <p:extLst>
      <p:ext uri="{BB962C8B-B14F-4D97-AF65-F5344CB8AC3E}">
        <p14:creationId xmlns:p14="http://schemas.microsoft.com/office/powerpoint/2010/main" val="4155367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51"/>
                                        </p:tgtEl>
                                        <p:attrNameLst>
                                          <p:attrName>style.visibility</p:attrName>
                                        </p:attrNameLst>
                                      </p:cBhvr>
                                      <p:to>
                                        <p:strVal val="visible"/>
                                      </p:to>
                                    </p:set>
                                    <p:animEffect transition="in" filter="wipe(left)">
                                      <p:cBhvr>
                                        <p:cTn id="7" dur="500"/>
                                        <p:tgtEl>
                                          <p:spTgt spid="358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53"/>
                                        </p:tgtEl>
                                        <p:attrNameLst>
                                          <p:attrName>style.visibility</p:attrName>
                                        </p:attrNameLst>
                                      </p:cBhvr>
                                      <p:to>
                                        <p:strVal val="visible"/>
                                      </p:to>
                                    </p:set>
                                    <p:animEffect transition="in" filter="wipe(left)">
                                      <p:cBhvr>
                                        <p:cTn id="17" dur="500"/>
                                        <p:tgtEl>
                                          <p:spTgt spid="358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855"/>
                                        </p:tgtEl>
                                        <p:attrNameLst>
                                          <p:attrName>style.visibility</p:attrName>
                                        </p:attrNameLst>
                                      </p:cBhvr>
                                      <p:to>
                                        <p:strVal val="visible"/>
                                      </p:to>
                                    </p:set>
                                    <p:animEffect transition="in" filter="wipe(left)">
                                      <p:cBhvr>
                                        <p:cTn id="37" dur="500"/>
                                        <p:tgtEl>
                                          <p:spTgt spid="3585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righ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856"/>
                                        </p:tgtEl>
                                        <p:attrNameLst>
                                          <p:attrName>style.visibility</p:attrName>
                                        </p:attrNameLst>
                                      </p:cBhvr>
                                      <p:to>
                                        <p:strVal val="visible"/>
                                      </p:to>
                                    </p:set>
                                    <p:animEffect transition="in" filter="wipe(left)">
                                      <p:cBhvr>
                                        <p:cTn id="57" dur="500"/>
                                        <p:tgtEl>
                                          <p:spTgt spid="358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5858"/>
                                        </p:tgtEl>
                                        <p:attrNameLst>
                                          <p:attrName>style.visibility</p:attrName>
                                        </p:attrNameLst>
                                      </p:cBhvr>
                                      <p:to>
                                        <p:strVal val="visible"/>
                                      </p:to>
                                    </p:set>
                                    <p:animEffect transition="in" filter="wipe(left)">
                                      <p:cBhvr>
                                        <p:cTn id="62" dur="500"/>
                                        <p:tgtEl>
                                          <p:spTgt spid="358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1" grpId="0"/>
      <p:bldP spid="35853" grpId="0"/>
      <p:bldP spid="35855" grpId="0"/>
      <p:bldP spid="35856" grpId="0"/>
      <p:bldP spid="35858" grpId="0"/>
      <p:bldP spid="10" grpId="0"/>
      <p:bldP spid="11" grpId="0"/>
      <p:bldP spid="15" grpId="0"/>
      <p:bldP spid="16" grpId="0"/>
      <p:bldP spid="2" grpId="0" animBg="1"/>
      <p:bldP spid="1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7148470" y="3089644"/>
              <a:ext cx="503214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刚体的定轴转动</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3" name="Text Box 1037"/>
          <p:cNvSpPr txBox="1">
            <a:spLocks noChangeArrowheads="1"/>
          </p:cNvSpPr>
          <p:nvPr/>
        </p:nvSpPr>
        <p:spPr bwMode="auto">
          <a:xfrm>
            <a:off x="2111497" y="1362158"/>
            <a:ext cx="955318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转动定律是刚体动力学的基本定律，指明了刚体所受合外力矩与其角加速度的瞬时关系。</a:t>
            </a:r>
          </a:p>
        </p:txBody>
      </p:sp>
      <p:sp>
        <p:nvSpPr>
          <p:cNvPr id="35858" name="Text Box 1042"/>
          <p:cNvSpPr txBox="1">
            <a:spLocks noChangeArrowheads="1"/>
          </p:cNvSpPr>
          <p:nvPr/>
        </p:nvSpPr>
        <p:spPr bwMode="auto">
          <a:xfrm>
            <a:off x="2111497" y="2606350"/>
            <a:ext cx="95531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应用转动定律的基本步骤：</a:t>
            </a:r>
          </a:p>
        </p:txBody>
      </p:sp>
      <p:sp>
        <p:nvSpPr>
          <p:cNvPr id="17" name="Text Box 1032"/>
          <p:cNvSpPr txBox="1">
            <a:spLocks noChangeArrowheads="1"/>
          </p:cNvSpPr>
          <p:nvPr/>
        </p:nvSpPr>
        <p:spPr bwMode="auto">
          <a:xfrm>
            <a:off x="1619249" y="54885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三、转动定律的应用 </a:t>
            </a:r>
          </a:p>
        </p:txBody>
      </p:sp>
      <p:sp>
        <p:nvSpPr>
          <p:cNvPr id="18" name="Text Box 44"/>
          <p:cNvSpPr txBox="1">
            <a:spLocks noChangeArrowheads="1"/>
          </p:cNvSpPr>
          <p:nvPr/>
        </p:nvSpPr>
        <p:spPr bwMode="auto">
          <a:xfrm>
            <a:off x="2834443" y="3516637"/>
            <a:ext cx="5342011"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marL="457200" indent="-457200">
              <a:buFont typeface="Wingdings" panose="05000000000000000000" pitchFamily="2" charset="2"/>
              <a:buChar char="Ø"/>
            </a:pPr>
            <a:r>
              <a:rPr lang="zh-CN" altLang="en-US" dirty="0"/>
              <a:t>确定转轴</a:t>
            </a:r>
            <a:endParaRPr lang="en-US" altLang="zh-CN" dirty="0"/>
          </a:p>
          <a:p>
            <a:pPr marL="457200" indent="-457200">
              <a:buFont typeface="Wingdings" panose="05000000000000000000" pitchFamily="2" charset="2"/>
              <a:buChar char="Ø"/>
            </a:pPr>
            <a:r>
              <a:rPr lang="zh-CN" altLang="en-US" dirty="0"/>
              <a:t>分析受力，求合外力矩</a:t>
            </a:r>
            <a:endParaRPr lang="en-US" altLang="zh-CN" dirty="0"/>
          </a:p>
          <a:p>
            <a:pPr marL="457200" indent="-457200">
              <a:buFont typeface="Wingdings" panose="05000000000000000000" pitchFamily="2" charset="2"/>
              <a:buChar char="Ø"/>
            </a:pPr>
            <a:r>
              <a:rPr lang="zh-CN" altLang="en-US" dirty="0"/>
              <a:t>用转动定律求角加速度</a:t>
            </a:r>
            <a:endParaRPr lang="en-US" altLang="zh-CN" dirty="0"/>
          </a:p>
          <a:p>
            <a:pPr marL="457200" indent="-457200">
              <a:buFont typeface="Wingdings" panose="05000000000000000000" pitchFamily="2" charset="2"/>
              <a:buChar char="Ø"/>
            </a:pPr>
            <a:r>
              <a:rPr lang="zh-CN" altLang="en-US" dirty="0"/>
              <a:t>确定刚体的转动状态</a:t>
            </a:r>
          </a:p>
        </p:txBody>
      </p:sp>
    </p:spTree>
    <p:extLst>
      <p:ext uri="{BB962C8B-B14F-4D97-AF65-F5344CB8AC3E}">
        <p14:creationId xmlns:p14="http://schemas.microsoft.com/office/powerpoint/2010/main" val="11592572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5853">
                                            <p:txEl>
                                              <p:pRg st="0" end="0"/>
                                            </p:txEl>
                                          </p:spTgt>
                                        </p:tgtEl>
                                        <p:attrNameLst>
                                          <p:attrName>style.visibility</p:attrName>
                                        </p:attrNameLst>
                                      </p:cBhvr>
                                      <p:to>
                                        <p:strVal val="visible"/>
                                      </p:to>
                                    </p:set>
                                    <p:anim calcmode="lin" valueType="num">
                                      <p:cBhvr additive="base">
                                        <p:cTn id="7" dur="500" fill="hold"/>
                                        <p:tgtEl>
                                          <p:spTgt spid="3585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585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iterate type="wd">
                                    <p:tmPct val="100000"/>
                                  </p:iterate>
                                  <p:childTnLst>
                                    <p:set>
                                      <p:cBhvr>
                                        <p:cTn id="12" dur="1" fill="hold">
                                          <p:stCondLst>
                                            <p:cond delay="0"/>
                                          </p:stCondLst>
                                        </p:cTn>
                                        <p:tgtEl>
                                          <p:spTgt spid="35858"/>
                                        </p:tgtEl>
                                        <p:attrNameLst>
                                          <p:attrName>style.visibility</p:attrName>
                                        </p:attrNameLst>
                                      </p:cBhvr>
                                      <p:to>
                                        <p:strVal val="visible"/>
                                      </p:to>
                                    </p:set>
                                    <p:animEffect transition="in" filter="wipe(up)">
                                      <p:cBhvr>
                                        <p:cTn id="13" dur="300"/>
                                        <p:tgtEl>
                                          <p:spTgt spid="3585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53" grpId="0" build="p" autoUpdateAnimBg="0"/>
      <p:bldP spid="35858" grpId="0" autoUpdateAnimBg="0"/>
      <p:bldP spid="18"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2"/>
          <p:cNvSpPr txBox="1">
            <a:spLocks noChangeArrowheads="1"/>
          </p:cNvSpPr>
          <p:nvPr/>
        </p:nvSpPr>
        <p:spPr bwMode="auto">
          <a:xfrm>
            <a:off x="11040329" y="487537"/>
            <a:ext cx="615553" cy="5715000"/>
          </a:xfrm>
          <a:prstGeom prst="rect">
            <a:avLst/>
          </a:prstGeom>
          <a:gradFill rotWithShape="0">
            <a:gsLst>
              <a:gs pos="0">
                <a:schemeClr val="accent1"/>
              </a:gs>
              <a:gs pos="50000">
                <a:srgbClr val="FFFFFF"/>
              </a:gs>
              <a:gs pos="100000">
                <a:schemeClr val="accent1"/>
              </a:gs>
            </a:gsLst>
            <a:lin ang="0" scaled="1"/>
          </a:gradFill>
          <a:ln w="12700">
            <a:solidFill>
              <a:schemeClr val="tx2"/>
            </a:solidFill>
            <a:miter lim="800000"/>
            <a:headEnd/>
            <a:tailEnd/>
          </a:ln>
          <a:effectLst/>
        </p:spPr>
        <p:txBody>
          <a:bodyPr vert="eaVert">
            <a:spAutoFit/>
          </a:bodyPr>
          <a:lstStyle/>
          <a:p>
            <a:pPr algn="just">
              <a:defRPr/>
            </a:pPr>
            <a:r>
              <a:rPr lang="zh-CN" altLang="en-US" sz="2800">
                <a:solidFill>
                  <a:srgbClr val="0000FF"/>
                </a:solidFill>
                <a:latin typeface="+mn-lt"/>
                <a:ea typeface="+mn-ea"/>
              </a:rPr>
              <a:t>竿子长些还是短些较安全？</a:t>
            </a:r>
          </a:p>
        </p:txBody>
      </p:sp>
      <p:sp>
        <p:nvSpPr>
          <p:cNvPr id="5" name="Text Box 3"/>
          <p:cNvSpPr txBox="1">
            <a:spLocks noChangeArrowheads="1"/>
          </p:cNvSpPr>
          <p:nvPr/>
        </p:nvSpPr>
        <p:spPr bwMode="auto">
          <a:xfrm>
            <a:off x="3324094" y="5012589"/>
            <a:ext cx="3505200" cy="954107"/>
          </a:xfrm>
          <a:prstGeom prst="rect">
            <a:avLst/>
          </a:prstGeom>
          <a:gradFill rotWithShape="0">
            <a:gsLst>
              <a:gs pos="0">
                <a:schemeClr val="accent1"/>
              </a:gs>
              <a:gs pos="50000">
                <a:srgbClr val="FFFFFF"/>
              </a:gs>
              <a:gs pos="100000">
                <a:schemeClr val="accent1"/>
              </a:gs>
            </a:gsLst>
            <a:lin ang="5400000" scaled="1"/>
          </a:gradFill>
          <a:ln w="12700">
            <a:solidFill>
              <a:schemeClr val="tx2"/>
            </a:solidFill>
            <a:miter lim="800000"/>
            <a:headEnd/>
            <a:tailEnd/>
          </a:ln>
          <a:effectLst/>
        </p:spPr>
        <p:txBody>
          <a:bodyPr>
            <a:spAutoFit/>
          </a:bodyPr>
          <a:lstStyle/>
          <a:p>
            <a:pPr algn="just">
              <a:defRPr/>
            </a:pPr>
            <a:r>
              <a:rPr lang="zh-CN" altLang="en-US" sz="2800" dirty="0">
                <a:solidFill>
                  <a:srgbClr val="0000FF"/>
                </a:solidFill>
                <a:latin typeface="+mn-lt"/>
                <a:ea typeface="+mn-ea"/>
              </a:rPr>
              <a:t>飞轮的质量为什么大都分布于外轮缘？</a:t>
            </a:r>
          </a:p>
        </p:txBody>
      </p:sp>
    </p:spTree>
    <p:controls>
      <mc:AlternateContent xmlns:mc="http://schemas.openxmlformats.org/markup-compatibility/2006">
        <mc:Choice xmlns:v="urn:schemas-microsoft-com:vml" Requires="v">
          <p:control spid="5220" name="ShockwaveFlash1" r:id="rId2" imgW="3276720" imgH="3733920"/>
        </mc:Choice>
        <mc:Fallback>
          <p:control name="ShockwaveFlash1" r:id="rId2" imgW="3276720" imgH="37339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438525" y="915988"/>
                  <a:ext cx="3276600" cy="3733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5221" name="ShockwaveFlash2" r:id="rId3" imgW="3200400" imgH="5867280"/>
        </mc:Choice>
        <mc:Fallback>
          <p:control name="ShockwaveFlash2" r:id="rId3" imgW="3200400" imgH="5867280">
            <p:pic>
              <p:nvPicPr>
                <p:cNvPr id="0" name="ShockwaveFlash2"/>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7620000" y="463550"/>
                  <a:ext cx="3200400" cy="5867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0241948"/>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6"/>
          <p:cNvSpPr>
            <a:spLocks noChangeArrowheads="1"/>
          </p:cNvSpPr>
          <p:nvPr/>
        </p:nvSpPr>
        <p:spPr bwMode="auto">
          <a:xfrm>
            <a:off x="7035865" y="3473625"/>
            <a:ext cx="350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r>
              <a:rPr lang="en-US" altLang="zh-CN" dirty="0">
                <a:solidFill>
                  <a:srgbClr val="0000FF"/>
                </a:solidFill>
                <a:latin typeface="+mn-lt"/>
                <a:ea typeface="+mn-ea"/>
              </a:rPr>
              <a:t>1</a:t>
            </a:r>
            <a:r>
              <a:rPr lang="zh-CN" altLang="en-US" dirty="0">
                <a:solidFill>
                  <a:srgbClr val="0000FF"/>
                </a:solidFill>
                <a:latin typeface="+mn-lt"/>
                <a:ea typeface="+mn-ea"/>
              </a:rPr>
              <a:t>） 分析受力</a:t>
            </a:r>
          </a:p>
        </p:txBody>
      </p:sp>
      <mc:AlternateContent xmlns:mc="http://schemas.openxmlformats.org/markup-compatibility/2006" xmlns:a14="http://schemas.microsoft.com/office/drawing/2010/main">
        <mc:Choice Requires="a14">
          <p:sp>
            <p:nvSpPr>
              <p:cNvPr id="29736" name="Text Box 4"/>
              <p:cNvSpPr txBox="1">
                <a:spLocks noChangeArrowheads="1"/>
              </p:cNvSpPr>
              <p:nvPr/>
            </p:nvSpPr>
            <p:spPr bwMode="auto">
              <a:xfrm>
                <a:off x="1866964" y="433561"/>
                <a:ext cx="9832345" cy="2677656"/>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type="none" w="med" len="lg"/>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例：如图，有一半径为</a:t>
                </a:r>
                <a14:m>
                  <m:oMath xmlns:m="http://schemas.openxmlformats.org/officeDocument/2006/math">
                    <m:r>
                      <a:rPr lang="en-US" altLang="zh-CN" b="0" i="1" smtClean="0">
                        <a:solidFill>
                          <a:srgbClr val="0000FF"/>
                        </a:solidFill>
                        <a:latin typeface="Cambria Math" panose="02040503050406030204" pitchFamily="18" charset="0"/>
                      </a:rPr>
                      <m:t>𝑅</m:t>
                    </m:r>
                  </m:oMath>
                </a14:m>
                <a:r>
                  <a:rPr lang="zh-CN" altLang="en-US" dirty="0">
                    <a:solidFill>
                      <a:srgbClr val="0000FF"/>
                    </a:solidFill>
                    <a:latin typeface="+mn-lt"/>
                    <a:ea typeface="+mn-ea"/>
                  </a:rPr>
                  <a:t>质量为</a:t>
                </a:r>
                <a14:m>
                  <m:oMath xmlns:m="http://schemas.openxmlformats.org/officeDocument/2006/math">
                    <m:r>
                      <a:rPr lang="en-US" altLang="zh-CN" b="0" i="1" smtClean="0">
                        <a:solidFill>
                          <a:srgbClr val="0000FF"/>
                        </a:solidFill>
                        <a:latin typeface="Cambria Math" panose="02040503050406030204" pitchFamily="18" charset="0"/>
                      </a:rPr>
                      <m:t>𝑚</m:t>
                    </m:r>
                    <m:r>
                      <a:rPr lang="en-US" altLang="zh-CN" b="0" i="1" smtClean="0">
                        <a:solidFill>
                          <a:srgbClr val="0000FF"/>
                        </a:solidFill>
                        <a:latin typeface="Cambria Math" panose="02040503050406030204" pitchFamily="18" charset="0"/>
                      </a:rPr>
                      <m:t>′</m:t>
                    </m:r>
                  </m:oMath>
                </a14:m>
                <a:r>
                  <a:rPr lang="zh-CN" altLang="en-US" dirty="0">
                    <a:solidFill>
                      <a:srgbClr val="0000FF"/>
                    </a:solidFill>
                    <a:latin typeface="+mn-lt"/>
                    <a:ea typeface="+mn-ea"/>
                  </a:rPr>
                  <a:t>的匀质圆盘，可绕通过盘心</a:t>
                </a:r>
                <a14:m>
                  <m:oMath xmlns:m="http://schemas.openxmlformats.org/officeDocument/2006/math">
                    <m:r>
                      <a:rPr lang="en-US" altLang="zh-CN" b="0" i="1" smtClean="0">
                        <a:solidFill>
                          <a:srgbClr val="0000FF"/>
                        </a:solidFill>
                        <a:latin typeface="Cambria Math" panose="02040503050406030204" pitchFamily="18" charset="0"/>
                      </a:rPr>
                      <m:t>𝑂</m:t>
                    </m:r>
                  </m:oMath>
                </a14:m>
                <a:r>
                  <a:rPr lang="zh-CN" altLang="en-US" dirty="0">
                    <a:solidFill>
                      <a:srgbClr val="0000FF"/>
                    </a:solidFill>
                    <a:latin typeface="+mn-lt"/>
                    <a:ea typeface="+mn-ea"/>
                  </a:rPr>
                  <a:t>垂直盘面的水平轴转动。转轴与圆盘之间的摩擦略去不计。圆盘上绕有轻而细的绳索，绳的一端固定在圆盘上，另一端系质量为</a:t>
                </a:r>
                <a14:m>
                  <m:oMath xmlns:m="http://schemas.openxmlformats.org/officeDocument/2006/math">
                    <m:r>
                      <a:rPr lang="en-US" altLang="zh-CN" i="1">
                        <a:solidFill>
                          <a:srgbClr val="0000FF"/>
                        </a:solidFill>
                        <a:latin typeface="Cambria Math" panose="02040503050406030204" pitchFamily="18" charset="0"/>
                      </a:rPr>
                      <m:t>𝑚</m:t>
                    </m:r>
                  </m:oMath>
                </a14:m>
                <a:r>
                  <a:rPr lang="zh-CN" altLang="en-US" dirty="0">
                    <a:solidFill>
                      <a:srgbClr val="0000FF"/>
                    </a:solidFill>
                    <a:latin typeface="+mn-lt"/>
                    <a:ea typeface="+mn-ea"/>
                  </a:rPr>
                  <a:t>的物体。试求物体下落时的加速度、绳中的张力和圆盘的角加速度。</a:t>
                </a:r>
                <a:endParaRPr lang="en-US" altLang="zh-CN" dirty="0">
                  <a:solidFill>
                    <a:srgbClr val="0000FF"/>
                  </a:solidFill>
                  <a:latin typeface="+mn-lt"/>
                  <a:ea typeface="+mn-ea"/>
                </a:endParaRPr>
              </a:p>
            </p:txBody>
          </p:sp>
        </mc:Choice>
        <mc:Fallback xmlns="">
          <p:sp>
            <p:nvSpPr>
              <p:cNvPr id="29736" name="Text Box 4"/>
              <p:cNvSpPr txBox="1">
                <a:spLocks noRot="1" noChangeAspect="1" noMove="1" noResize="1" noEditPoints="1" noAdjustHandles="1" noChangeArrowheads="1" noChangeShapeType="1" noTextEdit="1"/>
              </p:cNvSpPr>
              <p:nvPr/>
            </p:nvSpPr>
            <p:spPr bwMode="auto">
              <a:xfrm>
                <a:off x="1866964" y="433561"/>
                <a:ext cx="9832345" cy="2677656"/>
              </a:xfrm>
              <a:prstGeom prst="rect">
                <a:avLst/>
              </a:prstGeom>
              <a:blipFill>
                <a:blip r:embed="rId2"/>
                <a:stretch>
                  <a:fillRect l="-1240" t="-683" r="-1302" b="-38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lstStyle/>
              <a:p>
                <a:r>
                  <a:rPr lang="zh-CN" altLang="en-US">
                    <a:noFill/>
                  </a:rPr>
                  <a:t> </a:t>
                </a:r>
              </a:p>
            </p:txBody>
          </p:sp>
        </mc:Fallback>
      </mc:AlternateContent>
      <p:sp>
        <p:nvSpPr>
          <p:cNvPr id="29723" name="Line 88"/>
          <p:cNvSpPr>
            <a:spLocks noChangeShapeType="1"/>
          </p:cNvSpPr>
          <p:nvPr/>
        </p:nvSpPr>
        <p:spPr bwMode="auto">
          <a:xfrm flipH="1">
            <a:off x="6573613" y="3850983"/>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a:grpSpLocks/>
          </p:cNvGrpSpPr>
          <p:nvPr/>
        </p:nvGrpSpPr>
        <p:grpSpPr bwMode="auto">
          <a:xfrm>
            <a:off x="4132327" y="4049889"/>
            <a:ext cx="1114425" cy="1157288"/>
            <a:chOff x="1956" y="2463"/>
            <a:chExt cx="702" cy="729"/>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408"/>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802"/>
              <a:ext cx="3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a:grpSpLocks/>
          </p:cNvGrpSpPr>
          <p:nvPr/>
        </p:nvGrpSpPr>
        <p:grpSpPr bwMode="auto">
          <a:xfrm>
            <a:off x="5783327" y="3924475"/>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3"/>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a:spLocks/>
          </p:cNvSpPr>
          <p:nvPr/>
        </p:nvSpPr>
        <p:spPr bwMode="auto">
          <a:xfrm>
            <a:off x="4259327" y="3748263"/>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44" name="Text Box 114"/>
          <p:cNvSpPr txBox="1">
            <a:spLocks noChangeArrowheads="1"/>
          </p:cNvSpPr>
          <p:nvPr/>
        </p:nvSpPr>
        <p:spPr bwMode="auto">
          <a:xfrm>
            <a:off x="7753937" y="4130850"/>
            <a:ext cx="2514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2</a:t>
            </a:r>
            <a:r>
              <a:rPr lang="zh-CN" altLang="en-US" dirty="0">
                <a:solidFill>
                  <a:srgbClr val="0000FF"/>
                </a:solidFill>
                <a:latin typeface="+mn-lt"/>
                <a:ea typeface="+mn-ea"/>
              </a:rPr>
              <a:t>）选取坐标</a:t>
            </a:r>
          </a:p>
        </p:txBody>
      </p:sp>
      <p:sp>
        <p:nvSpPr>
          <p:cNvPr id="45" name="Text Box 115"/>
          <p:cNvSpPr txBox="1">
            <a:spLocks noChangeArrowheads="1"/>
          </p:cNvSpPr>
          <p:nvPr/>
        </p:nvSpPr>
        <p:spPr bwMode="auto">
          <a:xfrm>
            <a:off x="7035865" y="4845224"/>
            <a:ext cx="4663444"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注意：转动和平动的坐标取向要一致。</a:t>
            </a:r>
            <a:endParaRPr lang="en-US" altLang="zh-CN"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6" name="矩形 45"/>
              <p:cNvSpPr/>
              <p:nvPr/>
            </p:nvSpPr>
            <p:spPr>
              <a:xfrm>
                <a:off x="4338704" y="4525670"/>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4338704" y="4525670"/>
                <a:ext cx="5252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219998" y="4050217"/>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4219998" y="4050217"/>
                <a:ext cx="66877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302220" y="4374039"/>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5302220" y="4374039"/>
                <a:ext cx="5819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710348" y="4503678"/>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4710348" y="4503678"/>
                <a:ext cx="514179" cy="523220"/>
              </a:xfrm>
              <a:prstGeom prst="rect">
                <a:avLst/>
              </a:prstGeom>
              <a:blipFill>
                <a:blip r:embed="rId9"/>
                <a:stretch>
                  <a:fillRect/>
                </a:stretch>
              </a:blipFill>
            </p:spPr>
            <p:txBody>
              <a:bodyPr/>
              <a:lstStyle/>
              <a:p>
                <a:r>
                  <a:rPr lang="zh-CN" altLang="en-US">
                    <a:noFill/>
                  </a:rPr>
                  <a:t> </a:t>
                </a:r>
              </a:p>
            </p:txBody>
          </p:sp>
        </mc:Fallback>
      </mc:AlternateContent>
      <p:grpSp>
        <p:nvGrpSpPr>
          <p:cNvPr id="2" name="组合 1"/>
          <p:cNvGrpSpPr/>
          <p:nvPr/>
        </p:nvGrpSpPr>
        <p:grpSpPr>
          <a:xfrm>
            <a:off x="2159065" y="3375200"/>
            <a:ext cx="4640262" cy="2689225"/>
            <a:chOff x="2159065" y="3375200"/>
            <a:chExt cx="4640262" cy="2689225"/>
          </a:xfrm>
        </p:grpSpPr>
        <p:sp>
          <p:nvSpPr>
            <p:cNvPr id="29698" name="Rectangle 65"/>
            <p:cNvSpPr>
              <a:spLocks noChangeArrowheads="1"/>
            </p:cNvSpPr>
            <p:nvPr/>
          </p:nvSpPr>
          <p:spPr bwMode="auto">
            <a:xfrm>
              <a:off x="2159065" y="3375200"/>
              <a:ext cx="4640262" cy="2689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a:grpSpLocks/>
            </p:cNvGrpSpPr>
            <p:nvPr/>
          </p:nvGrpSpPr>
          <p:grpSpPr bwMode="auto">
            <a:xfrm>
              <a:off x="2451166" y="3519664"/>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3"/>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42" name="矩形 41"/>
                <p:cNvSpPr/>
                <p:nvPr/>
              </p:nvSpPr>
              <p:spPr>
                <a:xfrm>
                  <a:off x="2946657" y="4382003"/>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2946657" y="4382003"/>
                  <a:ext cx="52527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3311590" y="3704795"/>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3311590" y="3704795"/>
                  <a:ext cx="66877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812981" y="5482080"/>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812981" y="5482080"/>
                  <a:ext cx="5819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416242" y="4215970"/>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2416242" y="4215970"/>
                  <a:ext cx="514179"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5854545" y="3455359"/>
                <a:ext cx="49552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𝑇</m:t>
                          </m:r>
                        </m:e>
                      </m:acc>
                    </m:oMath>
                  </m:oMathPara>
                </a14:m>
                <a:endParaRPr lang="zh-CN" altLang="en-US" sz="2800" dirty="0">
                  <a:solidFill>
                    <a:srgbClr val="FF0000"/>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5854545" y="3455359"/>
                <a:ext cx="495520"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768434" y="5371470"/>
                <a:ext cx="50603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𝑃</m:t>
                          </m:r>
                        </m:e>
                      </m:acc>
                    </m:oMath>
                  </m:oMathPara>
                </a14:m>
                <a:endParaRPr lang="zh-CN" altLang="en-US" sz="2800" dirty="0">
                  <a:solidFill>
                    <a:srgbClr val="FF0000"/>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5768434" y="5371470"/>
                <a:ext cx="506036"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966234" y="5159676"/>
                <a:ext cx="5884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𝑇</m:t>
                          </m:r>
                        </m:e>
                      </m:acc>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4966234" y="5159676"/>
                <a:ext cx="588494"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308479" y="5468182"/>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6308479" y="5468182"/>
                <a:ext cx="480966"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99196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left)">
                                      <p:cBhvr>
                                        <p:cTn id="18" dur="500"/>
                                        <p:tgtEl>
                                          <p:spTgt spid="5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wipe(left)">
                                      <p:cBhvr>
                                        <p:cTn id="31" dur="500"/>
                                        <p:tgtEl>
                                          <p:spTgt spid="55"/>
                                        </p:tgtEl>
                                      </p:cBhvr>
                                    </p:animEffect>
                                  </p:childTnLst>
                                </p:cTn>
                              </p:par>
                            </p:childTnLst>
                          </p:cTn>
                        </p:par>
                      </p:childTnLst>
                    </p:cTn>
                  </p:par>
                  <p:par>
                    <p:cTn id="32" fill="hold">
                      <p:stCondLst>
                        <p:cond delay="indefinite"/>
                      </p:stCondLst>
                      <p:childTnLst>
                        <p:par>
                          <p:cTn id="33" fill="hold">
                            <p:stCondLst>
                              <p:cond delay="0"/>
                            </p:stCondLst>
                            <p:childTnLst>
                              <p:par>
                                <p:cTn id="34" presetID="4" presetClass="entr" presetSubtype="32"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box(out)">
                                      <p:cBhvr>
                                        <p:cTn id="36" dur="500"/>
                                        <p:tgtEl>
                                          <p:spTgt spid="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wipe(left)">
                                      <p:cBhvr>
                                        <p:cTn id="51" dur="500"/>
                                        <p:tgtEl>
                                          <p:spTgt spid="53"/>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blinds(horizontal)">
                                      <p:cBhvr>
                                        <p:cTn id="56" dur="500"/>
                                        <p:tgtEl>
                                          <p:spTgt spid="4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29723"/>
                                        </p:tgtEl>
                                        <p:attrNameLst>
                                          <p:attrName>style.visibility</p:attrName>
                                        </p:attrNameLst>
                                      </p:cBhvr>
                                      <p:to>
                                        <p:strVal val="visible"/>
                                      </p:to>
                                    </p:set>
                                    <p:animEffect transition="in" filter="wipe(up)">
                                      <p:cBhvr>
                                        <p:cTn id="61" dur="500"/>
                                        <p:tgtEl>
                                          <p:spTgt spid="2972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grpId="0"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wipe(up)">
                                      <p:cBhvr>
                                        <p:cTn id="66" dur="500"/>
                                        <p:tgtEl>
                                          <p:spTgt spid="56"/>
                                        </p:tgtEl>
                                      </p:cBhvr>
                                    </p:animEffect>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blinds(horizontal)">
                                      <p:cBhvr>
                                        <p:cTn id="7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29723" grpId="0" animBg="1"/>
      <p:bldP spid="43" grpId="0" animBg="1"/>
      <p:bldP spid="44" grpId="0" autoUpdateAnimBg="0"/>
      <p:bldP spid="45" grpId="0" autoUpdateAnimBg="0"/>
      <p:bldP spid="46" grpId="0"/>
      <p:bldP spid="48" grpId="0"/>
      <p:bldP spid="49" grpId="0"/>
      <p:bldP spid="51" grpId="0"/>
      <p:bldP spid="53" grpId="0"/>
      <p:bldP spid="54" grpId="0"/>
      <p:bldP spid="55"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p:cNvSpPr>
          <p:nvPr/>
        </p:nvSpPr>
        <p:spPr bwMode="auto">
          <a:xfrm>
            <a:off x="3162000" y="1219510"/>
            <a:ext cx="373063" cy="1906587"/>
          </a:xfrm>
          <a:prstGeom prst="leftBrace">
            <a:avLst>
              <a:gd name="adj1" fmla="val 42589"/>
              <a:gd name="adj2" fmla="val 50000"/>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30778" name="AutoShape 14"/>
          <p:cNvSpPr>
            <a:spLocks/>
          </p:cNvSpPr>
          <p:nvPr/>
        </p:nvSpPr>
        <p:spPr bwMode="auto">
          <a:xfrm>
            <a:off x="7973612" y="4378180"/>
            <a:ext cx="282214" cy="1676375"/>
          </a:xfrm>
          <a:prstGeom prst="leftBrace">
            <a:avLst>
              <a:gd name="adj1" fmla="val 50347"/>
              <a:gd name="adj2" fmla="val 50000"/>
            </a:avLst>
          </a:prstGeom>
          <a:noFill/>
          <a:ln w="1905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30725" name="Text Box 50"/>
          <p:cNvSpPr txBox="1">
            <a:spLocks noChangeArrowheads="1"/>
          </p:cNvSpPr>
          <p:nvPr/>
        </p:nvSpPr>
        <p:spPr bwMode="auto">
          <a:xfrm>
            <a:off x="2988567" y="357188"/>
            <a:ext cx="457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3</a:t>
            </a:r>
            <a:r>
              <a:rPr lang="zh-CN" altLang="en-US" dirty="0">
                <a:solidFill>
                  <a:srgbClr val="0000FF"/>
                </a:solidFill>
                <a:latin typeface="+mn-lt"/>
                <a:ea typeface="+mn-ea"/>
              </a:rPr>
              <a:t>）列方程</a:t>
            </a:r>
          </a:p>
        </p:txBody>
      </p:sp>
      <p:sp>
        <p:nvSpPr>
          <p:cNvPr id="30740" name="Text Box 51"/>
          <p:cNvSpPr txBox="1">
            <a:spLocks noChangeArrowheads="1"/>
          </p:cNvSpPr>
          <p:nvPr/>
        </p:nvSpPr>
        <p:spPr bwMode="auto">
          <a:xfrm>
            <a:off x="3521402" y="1045680"/>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牛顿第二定律（质点）</a:t>
            </a:r>
          </a:p>
        </p:txBody>
      </p:sp>
      <p:sp>
        <p:nvSpPr>
          <p:cNvPr id="30738" name="Text Box 52"/>
          <p:cNvSpPr txBox="1">
            <a:spLocks noChangeArrowheads="1"/>
          </p:cNvSpPr>
          <p:nvPr/>
        </p:nvSpPr>
        <p:spPr bwMode="auto">
          <a:xfrm>
            <a:off x="3521402" y="1609242"/>
            <a:ext cx="330297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转动定律（刚体）</a:t>
            </a:r>
          </a:p>
        </p:txBody>
      </p:sp>
      <p:sp>
        <p:nvSpPr>
          <p:cNvPr id="30736" name="Rectangle 54"/>
          <p:cNvSpPr>
            <a:spLocks noChangeArrowheads="1"/>
          </p:cNvSpPr>
          <p:nvPr/>
        </p:nvSpPr>
        <p:spPr bwMode="auto">
          <a:xfrm>
            <a:off x="3521402" y="2736365"/>
            <a:ext cx="213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a:solidFill>
                  <a:srgbClr val="0000FF"/>
                </a:solidFill>
                <a:latin typeface="+mn-lt"/>
                <a:ea typeface="+mn-ea"/>
              </a:rPr>
              <a:t>转动惯量</a:t>
            </a:r>
          </a:p>
        </p:txBody>
      </p:sp>
      <p:sp>
        <p:nvSpPr>
          <p:cNvPr id="53" name="Text Box 60"/>
          <p:cNvSpPr txBox="1">
            <a:spLocks noChangeArrowheads="1"/>
          </p:cNvSpPr>
          <p:nvPr/>
        </p:nvSpPr>
        <p:spPr bwMode="auto">
          <a:xfrm>
            <a:off x="7611647" y="3560901"/>
            <a:ext cx="157741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解得</a:t>
            </a:r>
            <a:endParaRPr lang="en-US" altLang="zh-CN" dirty="0">
              <a:solidFill>
                <a:srgbClr val="0000FF"/>
              </a:solidFill>
              <a:latin typeface="+mn-lt"/>
              <a:ea typeface="+mn-ea"/>
            </a:endParaRPr>
          </a:p>
        </p:txBody>
      </p:sp>
      <p:sp>
        <p:nvSpPr>
          <p:cNvPr id="30734" name="Text Box 53"/>
          <p:cNvSpPr txBox="1">
            <a:spLocks noChangeArrowheads="1"/>
          </p:cNvSpPr>
          <p:nvPr/>
        </p:nvSpPr>
        <p:spPr bwMode="auto">
          <a:xfrm>
            <a:off x="3521402" y="2172804"/>
            <a:ext cx="274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约束条件</a:t>
            </a:r>
          </a:p>
        </p:txBody>
      </p:sp>
      <p:grpSp>
        <p:nvGrpSpPr>
          <p:cNvPr id="4" name="组合 3"/>
          <p:cNvGrpSpPr/>
          <p:nvPr/>
        </p:nvGrpSpPr>
        <p:grpSpPr>
          <a:xfrm>
            <a:off x="2734847" y="3603086"/>
            <a:ext cx="4640262" cy="2689225"/>
            <a:chOff x="2785367" y="3387726"/>
            <a:chExt cx="4640262" cy="2689225"/>
          </a:xfrm>
        </p:grpSpPr>
        <p:sp>
          <p:nvSpPr>
            <p:cNvPr id="59" name="Rectangle 65"/>
            <p:cNvSpPr>
              <a:spLocks noChangeArrowheads="1"/>
            </p:cNvSpPr>
            <p:nvPr/>
          </p:nvSpPr>
          <p:spPr bwMode="auto">
            <a:xfrm>
              <a:off x="2785367" y="3387726"/>
              <a:ext cx="4640262" cy="26892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60" name="Group 108"/>
            <p:cNvGrpSpPr>
              <a:grpSpLocks/>
            </p:cNvGrpSpPr>
            <p:nvPr/>
          </p:nvGrpSpPr>
          <p:grpSpPr bwMode="auto">
            <a:xfrm>
              <a:off x="3077468" y="3532190"/>
              <a:ext cx="1319212" cy="2471738"/>
              <a:chOff x="285" y="2107"/>
              <a:chExt cx="831" cy="1557"/>
            </a:xfrm>
          </p:grpSpPr>
          <p:sp>
            <p:nvSpPr>
              <p:cNvPr id="61"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62"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3" name="Line 14"/>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64" name="Rectangle 15" descr="软木塞"/>
              <p:cNvSpPr>
                <a:spLocks noChangeArrowheads="1"/>
              </p:cNvSpPr>
              <p:nvPr/>
            </p:nvSpPr>
            <p:spPr bwMode="auto">
              <a:xfrm>
                <a:off x="816" y="3423"/>
                <a:ext cx="300" cy="241"/>
              </a:xfrm>
              <a:prstGeom prst="rect">
                <a:avLst/>
              </a:prstGeom>
              <a:blipFill dpi="0" rotWithShape="0">
                <a:blip r:embed="rId2"/>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6" name="Oval 84"/>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7"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68" name="Line 34"/>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69" name="Line 88"/>
            <p:cNvSpPr>
              <a:spLocks noChangeShapeType="1"/>
            </p:cNvSpPr>
            <p:nvPr/>
          </p:nvSpPr>
          <p:spPr bwMode="auto">
            <a:xfrm flipH="1">
              <a:off x="7199915" y="3863509"/>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70" name="Group 109"/>
            <p:cNvGrpSpPr>
              <a:grpSpLocks/>
            </p:cNvGrpSpPr>
            <p:nvPr/>
          </p:nvGrpSpPr>
          <p:grpSpPr bwMode="auto">
            <a:xfrm>
              <a:off x="4758629" y="4062415"/>
              <a:ext cx="1114425" cy="1157288"/>
              <a:chOff x="1956" y="2463"/>
              <a:chExt cx="702" cy="729"/>
            </a:xfrm>
          </p:grpSpPr>
          <p:sp>
            <p:nvSpPr>
              <p:cNvPr id="71"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72" name="Line 91"/>
              <p:cNvSpPr>
                <a:spLocks noChangeShapeType="1"/>
              </p:cNvSpPr>
              <p:nvPr/>
            </p:nvSpPr>
            <p:spPr bwMode="auto">
              <a:xfrm>
                <a:off x="2641" y="2784"/>
                <a:ext cx="0" cy="408"/>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73"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74" name="Line 95"/>
              <p:cNvSpPr>
                <a:spLocks noChangeShapeType="1"/>
              </p:cNvSpPr>
              <p:nvPr/>
            </p:nvSpPr>
            <p:spPr bwMode="auto">
              <a:xfrm flipH="1" flipV="1">
                <a:off x="2342" y="2778"/>
                <a:ext cx="3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75" name="Group 110"/>
            <p:cNvGrpSpPr>
              <a:grpSpLocks/>
            </p:cNvGrpSpPr>
            <p:nvPr/>
          </p:nvGrpSpPr>
          <p:grpSpPr bwMode="auto">
            <a:xfrm>
              <a:off x="6409629" y="3937001"/>
              <a:ext cx="476250" cy="1538288"/>
              <a:chOff x="1469" y="2325"/>
              <a:chExt cx="300" cy="969"/>
            </a:xfrm>
          </p:grpSpPr>
          <p:sp>
            <p:nvSpPr>
              <p:cNvPr id="76" name="Rectangle 107" descr="软木塞"/>
              <p:cNvSpPr>
                <a:spLocks noChangeArrowheads="1"/>
              </p:cNvSpPr>
              <p:nvPr/>
            </p:nvSpPr>
            <p:spPr bwMode="auto">
              <a:xfrm>
                <a:off x="1469" y="2659"/>
                <a:ext cx="300" cy="241"/>
              </a:xfrm>
              <a:prstGeom prst="rect">
                <a:avLst/>
              </a:prstGeom>
              <a:blipFill dpi="0" rotWithShape="0">
                <a:blip r:embed="rId2"/>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77" name="Line 101"/>
              <p:cNvSpPr>
                <a:spLocks noChangeShapeType="1"/>
              </p:cNvSpPr>
              <p:nvPr/>
            </p:nvSpPr>
            <p:spPr bwMode="auto">
              <a:xfrm flipV="1">
                <a:off x="1621" y="2325"/>
                <a:ext cx="0" cy="453"/>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78"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79" name="Freeform 112"/>
            <p:cNvSpPr>
              <a:spLocks/>
            </p:cNvSpPr>
            <p:nvPr/>
          </p:nvSpPr>
          <p:spPr bwMode="auto">
            <a:xfrm>
              <a:off x="4885629" y="3760789"/>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80" name="矩形 79"/>
                <p:cNvSpPr/>
                <p:nvPr/>
              </p:nvSpPr>
              <p:spPr>
                <a:xfrm>
                  <a:off x="3572959" y="439452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3572959" y="4394529"/>
                  <a:ext cx="52527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965006" y="4538196"/>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4965006" y="4538196"/>
                  <a:ext cx="52527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3937892" y="3717321"/>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3937892" y="3717321"/>
                  <a:ext cx="66877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846300" y="4062743"/>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4846300" y="4062743"/>
                  <a:ext cx="6687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5928522" y="438656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5928522" y="4386565"/>
                  <a:ext cx="5819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439283" y="5494606"/>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3439283" y="5494606"/>
                  <a:ext cx="5819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337033" y="4467226"/>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337033" y="4467226"/>
                  <a:ext cx="51417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3042544" y="4228496"/>
                  <a:ext cx="5141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latin typeface="+mn-lt"/>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3042544" y="4228496"/>
                  <a:ext cx="51417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6480847" y="3467885"/>
                  <a:ext cx="49552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𝑇</m:t>
                            </m:r>
                          </m:e>
                        </m:acc>
                      </m:oMath>
                    </m:oMathPara>
                  </a14:m>
                  <a:endParaRPr lang="zh-CN" altLang="en-US" sz="2800" dirty="0">
                    <a:solidFill>
                      <a:srgbClr val="FF0000"/>
                    </a:solidFill>
                    <a:latin typeface="+mn-lt"/>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6480847" y="3467885"/>
                  <a:ext cx="495520"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6394736" y="5383996"/>
                  <a:ext cx="50603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𝑃</m:t>
                            </m:r>
                          </m:e>
                        </m:acc>
                      </m:oMath>
                    </m:oMathPara>
                  </a14:m>
                  <a:endParaRPr lang="zh-CN" altLang="en-US" sz="2800" dirty="0">
                    <a:solidFill>
                      <a:srgbClr val="FF0000"/>
                    </a:solidFill>
                    <a:latin typeface="+mn-lt"/>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6394736" y="5383996"/>
                  <a:ext cx="506036" cy="5754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5592536" y="5172202"/>
                  <a:ext cx="5884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𝑇</m:t>
                            </m:r>
                          </m:e>
                        </m:acc>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5592536" y="5172202"/>
                  <a:ext cx="588494"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6934781" y="5480708"/>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6934781" y="5480708"/>
                  <a:ext cx="480966"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 name="矩形 91"/>
              <p:cNvSpPr/>
              <p:nvPr/>
            </p:nvSpPr>
            <p:spPr>
              <a:xfrm>
                <a:off x="7752069" y="1059102"/>
                <a:ext cx="261302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i="1" dirty="0">
                  <a:solidFill>
                    <a:srgbClr val="FF0000"/>
                  </a:solidFill>
                  <a:latin typeface="+mn-lt"/>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7752069" y="1059102"/>
                <a:ext cx="2613023" cy="55720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7752069" y="1612081"/>
                <a:ext cx="16869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7752069" y="1612081"/>
                <a:ext cx="168693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7752069" y="2115992"/>
                <a:ext cx="1588191"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rPr>
                        <m:t>𝛽</m:t>
                      </m:r>
                    </m:oMath>
                  </m:oMathPara>
                </a14:m>
                <a:endParaRPr lang="zh-CN" altLang="en-US" sz="2800" i="1" dirty="0">
                  <a:solidFill>
                    <a:srgbClr val="0000FF"/>
                  </a:solidFill>
                  <a:latin typeface="+mn-lt"/>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7752069" y="2115992"/>
                <a:ext cx="1588191" cy="55720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9631707" y="2170562"/>
                <a:ext cx="12689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i="1" dirty="0">
                  <a:solidFill>
                    <a:srgbClr val="FF0000"/>
                  </a:solidFill>
                  <a:latin typeface="+mn-lt"/>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9631707" y="2170562"/>
                <a:ext cx="126893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7750658" y="2524515"/>
                <a:ext cx="1949188"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𝑅</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96" name="矩形 95"/>
              <p:cNvSpPr>
                <a:spLocks noRot="1" noChangeAspect="1" noMove="1" noResize="1" noEditPoints="1" noAdjustHandles="1" noChangeArrowheads="1" noChangeShapeType="1" noTextEdit="1"/>
              </p:cNvSpPr>
              <p:nvPr/>
            </p:nvSpPr>
            <p:spPr>
              <a:xfrm>
                <a:off x="7750658" y="2524515"/>
                <a:ext cx="1949188" cy="8989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8162576" y="3839242"/>
                <a:ext cx="2743508"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i="1" dirty="0">
                  <a:solidFill>
                    <a:srgbClr val="FF0000"/>
                  </a:solidFill>
                  <a:latin typeface="+mn-lt"/>
                  <a:ea typeface="+mn-ea"/>
                </a:endParaRPr>
              </a:p>
            </p:txBody>
          </p:sp>
        </mc:Choice>
        <mc:Fallback xmlns="">
          <p:sp>
            <p:nvSpPr>
              <p:cNvPr id="97" name="矩形 96"/>
              <p:cNvSpPr>
                <a:spLocks noRot="1" noChangeAspect="1" noMove="1" noResize="1" noEditPoints="1" noAdjustHandles="1" noChangeArrowheads="1" noChangeShapeType="1" noTextEdit="1"/>
              </p:cNvSpPr>
              <p:nvPr/>
            </p:nvSpPr>
            <p:spPr>
              <a:xfrm>
                <a:off x="8162576" y="3839242"/>
                <a:ext cx="2743508" cy="90896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8162576" y="4685896"/>
                <a:ext cx="2877583" cy="9417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𝑚𝑔</m:t>
                      </m:r>
                    </m:oMath>
                  </m:oMathPara>
                </a14:m>
                <a:endParaRPr lang="zh-CN" altLang="en-US" sz="2800" i="1" dirty="0">
                  <a:solidFill>
                    <a:srgbClr val="FF0000"/>
                  </a:solidFill>
                  <a:latin typeface="+mn-lt"/>
                  <a:ea typeface="+mn-ea"/>
                </a:endParaRPr>
              </a:p>
            </p:txBody>
          </p:sp>
        </mc:Choice>
        <mc:Fallback xmlns="">
          <p:sp>
            <p:nvSpPr>
              <p:cNvPr id="98" name="矩形 97"/>
              <p:cNvSpPr>
                <a:spLocks noRot="1" noChangeAspect="1" noMove="1" noResize="1" noEditPoints="1" noAdjustHandles="1" noChangeArrowheads="1" noChangeShapeType="1" noTextEdit="1"/>
              </p:cNvSpPr>
              <p:nvPr/>
            </p:nvSpPr>
            <p:spPr>
              <a:xfrm>
                <a:off x="8162576" y="4685896"/>
                <a:ext cx="2877583" cy="94179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162576" y="5536476"/>
                <a:ext cx="3121816" cy="962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num>
                        <m:den>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e>
                          </m:d>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𝑔</m:t>
                      </m:r>
                    </m:oMath>
                  </m:oMathPara>
                </a14:m>
                <a:endParaRPr lang="zh-CN" altLang="en-US" sz="2800" i="1" dirty="0">
                  <a:solidFill>
                    <a:srgbClr val="FF0000"/>
                  </a:solidFill>
                  <a:latin typeface="+mn-lt"/>
                  <a:ea typeface="+mn-ea"/>
                </a:endParaRPr>
              </a:p>
            </p:txBody>
          </p:sp>
        </mc:Choice>
        <mc:Fallback xmlns="">
          <p:sp>
            <p:nvSpPr>
              <p:cNvPr id="99" name="矩形 98"/>
              <p:cNvSpPr>
                <a:spLocks noRot="1" noChangeAspect="1" noMove="1" noResize="1" noEditPoints="1" noAdjustHandles="1" noChangeArrowheads="1" noChangeShapeType="1" noTextEdit="1"/>
              </p:cNvSpPr>
              <p:nvPr/>
            </p:nvSpPr>
            <p:spPr>
              <a:xfrm>
                <a:off x="8162576" y="5536476"/>
                <a:ext cx="3121816" cy="962699"/>
              </a:xfrm>
              <a:prstGeom prst="rect">
                <a:avLst/>
              </a:prstGeom>
              <a:blipFill>
                <a:blip r:embed="rId22"/>
                <a:stretch>
                  <a:fillRect/>
                </a:stretch>
              </a:blipFill>
            </p:spPr>
            <p:txBody>
              <a:bodyPr/>
              <a:lstStyle/>
              <a:p>
                <a:r>
                  <a:rPr lang="zh-CN" altLang="en-US">
                    <a:noFill/>
                  </a:rPr>
                  <a:t> </a:t>
                </a:r>
              </a:p>
            </p:txBody>
          </p:sp>
        </mc:Fallback>
      </mc:AlternateContent>
      <p:sp>
        <p:nvSpPr>
          <p:cNvPr id="3" name="右箭头 2"/>
          <p:cNvSpPr/>
          <p:nvPr/>
        </p:nvSpPr>
        <p:spPr>
          <a:xfrm>
            <a:off x="7199915" y="1219510"/>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右箭头 51"/>
          <p:cNvSpPr/>
          <p:nvPr/>
        </p:nvSpPr>
        <p:spPr>
          <a:xfrm>
            <a:off x="7199915" y="1778560"/>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右箭头 53"/>
          <p:cNvSpPr/>
          <p:nvPr/>
        </p:nvSpPr>
        <p:spPr>
          <a:xfrm>
            <a:off x="7199915" y="2323054"/>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右箭头 54"/>
          <p:cNvSpPr/>
          <p:nvPr/>
        </p:nvSpPr>
        <p:spPr>
          <a:xfrm>
            <a:off x="7199915" y="2891645"/>
            <a:ext cx="504297" cy="220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05314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Effect transition="in" filter="wipe(left)">
                                      <p:cBhvr>
                                        <p:cTn id="7" dur="500"/>
                                        <p:tgtEl>
                                          <p:spTgt spid="307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740"/>
                                        </p:tgtEl>
                                        <p:attrNameLst>
                                          <p:attrName>style.visibility</p:attrName>
                                        </p:attrNameLst>
                                      </p:cBhvr>
                                      <p:to>
                                        <p:strVal val="visible"/>
                                      </p:to>
                                    </p:set>
                                    <p:animEffect transition="in" filter="wipe(left)">
                                      <p:cBhvr>
                                        <p:cTn id="17" dur="500"/>
                                        <p:tgtEl>
                                          <p:spTgt spid="30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738"/>
                                        </p:tgtEl>
                                        <p:attrNameLst>
                                          <p:attrName>style.visibility</p:attrName>
                                        </p:attrNameLst>
                                      </p:cBhvr>
                                      <p:to>
                                        <p:strVal val="visible"/>
                                      </p:to>
                                    </p:set>
                                    <p:animEffect transition="in" filter="wipe(left)">
                                      <p:cBhvr>
                                        <p:cTn id="32" dur="500"/>
                                        <p:tgtEl>
                                          <p:spTgt spid="3073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734"/>
                                        </p:tgtEl>
                                        <p:attrNameLst>
                                          <p:attrName>style.visibility</p:attrName>
                                        </p:attrNameLst>
                                      </p:cBhvr>
                                      <p:to>
                                        <p:strVal val="visible"/>
                                      </p:to>
                                    </p:set>
                                    <p:animEffect transition="in" filter="wipe(left)">
                                      <p:cBhvr>
                                        <p:cTn id="47" dur="500"/>
                                        <p:tgtEl>
                                          <p:spTgt spid="307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wipe(left)">
                                      <p:cBhvr>
                                        <p:cTn id="52" dur="500"/>
                                        <p:tgtEl>
                                          <p:spTgt spid="5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wipe(left)">
                                      <p:cBhvr>
                                        <p:cTn id="62" dur="500"/>
                                        <p:tgtEl>
                                          <p:spTgt spid="9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736"/>
                                        </p:tgtEl>
                                        <p:attrNameLst>
                                          <p:attrName>style.visibility</p:attrName>
                                        </p:attrNameLst>
                                      </p:cBhvr>
                                      <p:to>
                                        <p:strVal val="visible"/>
                                      </p:to>
                                    </p:set>
                                    <p:animEffect transition="in" filter="wipe(left)">
                                      <p:cBhvr>
                                        <p:cTn id="67" dur="500"/>
                                        <p:tgtEl>
                                          <p:spTgt spid="307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wipe(left)">
                                      <p:cBhvr>
                                        <p:cTn id="77" dur="500"/>
                                        <p:tgtEl>
                                          <p:spTgt spid="9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30778"/>
                                        </p:tgtEl>
                                        <p:attrNameLst>
                                          <p:attrName>style.visibility</p:attrName>
                                        </p:attrNameLst>
                                      </p:cBhvr>
                                      <p:to>
                                        <p:strVal val="visible"/>
                                      </p:to>
                                    </p:set>
                                    <p:animEffect transition="in" filter="wipe(up)">
                                      <p:cBhvr>
                                        <p:cTn id="87" dur="500"/>
                                        <p:tgtEl>
                                          <p:spTgt spid="3077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97"/>
                                        </p:tgtEl>
                                        <p:attrNameLst>
                                          <p:attrName>style.visibility</p:attrName>
                                        </p:attrNameLst>
                                      </p:cBhvr>
                                      <p:to>
                                        <p:strVal val="visible"/>
                                      </p:to>
                                    </p:set>
                                    <p:animEffect transition="in" filter="wipe(left)">
                                      <p:cBhvr>
                                        <p:cTn id="92" dur="500"/>
                                        <p:tgtEl>
                                          <p:spTgt spid="9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98"/>
                                        </p:tgtEl>
                                        <p:attrNameLst>
                                          <p:attrName>style.visibility</p:attrName>
                                        </p:attrNameLst>
                                      </p:cBhvr>
                                      <p:to>
                                        <p:strVal val="visible"/>
                                      </p:to>
                                    </p:set>
                                    <p:animEffect transition="in" filter="wipe(left)">
                                      <p:cBhvr>
                                        <p:cTn id="97" dur="500"/>
                                        <p:tgtEl>
                                          <p:spTgt spid="9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99"/>
                                        </p:tgtEl>
                                        <p:attrNameLst>
                                          <p:attrName>style.visibility</p:attrName>
                                        </p:attrNameLst>
                                      </p:cBhvr>
                                      <p:to>
                                        <p:strVal val="visible"/>
                                      </p:to>
                                    </p:set>
                                    <p:animEffect transition="in" filter="wipe(left)">
                                      <p:cBhvr>
                                        <p:cTn id="10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778" grpId="0" animBg="1"/>
      <p:bldP spid="30725" grpId="0"/>
      <p:bldP spid="30740" grpId="0"/>
      <p:bldP spid="30738" grpId="0"/>
      <p:bldP spid="30736" grpId="0"/>
      <p:bldP spid="53" grpId="0"/>
      <p:bldP spid="30734" grpId="0"/>
      <p:bldP spid="92" grpId="0"/>
      <p:bldP spid="93" grpId="0"/>
      <p:bldP spid="94" grpId="0"/>
      <p:bldP spid="95" grpId="0"/>
      <p:bldP spid="96" grpId="0"/>
      <p:bldP spid="97" grpId="0"/>
      <p:bldP spid="98" grpId="0"/>
      <p:bldP spid="99" grpId="0"/>
      <p:bldP spid="3" grpId="0" animBg="1"/>
      <p:bldP spid="52" grpId="0" animBg="1"/>
      <p:bldP spid="54" grpId="0" animBg="1"/>
      <p:bldP spid="5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6"/>
              <p:cNvSpPr>
                <a:spLocks noChangeArrowheads="1"/>
              </p:cNvSpPr>
              <p:nvPr/>
            </p:nvSpPr>
            <p:spPr bwMode="auto">
              <a:xfrm>
                <a:off x="7951009" y="2796854"/>
                <a:ext cx="3679487" cy="2351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解</a:t>
                </a:r>
                <a:r>
                  <a:rPr lang="en-US" altLang="zh-CN" dirty="0">
                    <a:solidFill>
                      <a:srgbClr val="0000FF"/>
                    </a:solidFill>
                    <a:latin typeface="+mn-lt"/>
                    <a:ea typeface="+mn-ea"/>
                  </a:rPr>
                  <a:t>:</a:t>
                </a:r>
                <a:r>
                  <a:rPr lang="zh-CN" altLang="en-US" dirty="0">
                    <a:solidFill>
                      <a:srgbClr val="0000FF"/>
                    </a:solidFill>
                    <a:latin typeface="+mn-lt"/>
                    <a:ea typeface="+mn-ea"/>
                  </a:rPr>
                  <a:t>滑轮具有一定的转动惯量。两边的张力不再相等，设物体</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这边绳的张力为</a:t>
                </a:r>
                <a14:m>
                  <m:oMath xmlns:m="http://schemas.openxmlformats.org/officeDocument/2006/math">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oMath>
                </a14:m>
                <a:r>
                  <a:rPr lang="zh-CN" altLang="en-US" dirty="0">
                    <a:solidFill>
                      <a:srgbClr val="0000FF"/>
                    </a:solidFill>
                    <a:latin typeface="+mn-lt"/>
                    <a:ea typeface="+mn-ea"/>
                  </a:rPr>
                  <a:t>、</a:t>
                </a:r>
                <a14:m>
                  <m:oMath xmlns:m="http://schemas.openxmlformats.org/officeDocument/2006/math">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r>
                      <a:rPr lang="en-US" altLang="zh-CN" b="0" i="1" smtClean="0">
                        <a:solidFill>
                          <a:srgbClr val="0000FF"/>
                        </a:solidFill>
                        <a:latin typeface="Cambria Math" panose="02040503050406030204" pitchFamily="18" charset="0"/>
                      </a:rPr>
                      <m:t>′</m:t>
                    </m:r>
                  </m:oMath>
                </a14:m>
                <a:r>
                  <a:rPr lang="en-US" altLang="zh-CN" dirty="0">
                    <a:solidFill>
                      <a:srgbClr val="0000FF"/>
                    </a:solidFill>
                    <a:latin typeface="+mn-lt"/>
                    <a:ea typeface="+mn-ea"/>
                  </a:rPr>
                  <a:t>(</a:t>
                </a:r>
                <a14:m>
                  <m:oMath xmlns:m="http://schemas.openxmlformats.org/officeDocument/2006/math">
                    <m:sSubSup>
                      <m:sSubSupPr>
                        <m:ctrlPr>
                          <a:rPr lang="en-US" altLang="zh-CN" b="0" i="1" smtClean="0">
                            <a:solidFill>
                              <a:srgbClr val="0000FF"/>
                            </a:solidFill>
                            <a:latin typeface="Cambria Math"/>
                          </a:rPr>
                        </m:ctrlPr>
                      </m:sSubSup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up>
                        <m:r>
                          <a:rPr lang="en-US" altLang="zh-CN" b="0" i="1" smtClean="0">
                            <a:solidFill>
                              <a:srgbClr val="0000FF"/>
                            </a:solidFill>
                            <a:latin typeface="Cambria Math" panose="02040503050406030204" pitchFamily="18" charset="0"/>
                          </a:rPr>
                          <m:t>′</m:t>
                        </m:r>
                      </m:sup>
                    </m:sSubSup>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i="1">
                            <a:solidFill>
                              <a:srgbClr val="0000FF"/>
                            </a:solidFill>
                            <a:latin typeface="Cambria Math" panose="02040503050406030204" pitchFamily="18" charset="0"/>
                          </a:rPr>
                          <m:t>1</m:t>
                        </m:r>
                      </m:sub>
                    </m:sSub>
                  </m:oMath>
                </a14:m>
                <a:r>
                  <a:rPr lang="en-US" altLang="zh-CN" dirty="0">
                    <a:solidFill>
                      <a:srgbClr val="0000FF"/>
                    </a:solidFill>
                    <a:latin typeface="+mn-lt"/>
                    <a:ea typeface="+mn-ea"/>
                  </a:rPr>
                  <a:t>)</a:t>
                </a:r>
                <a:endParaRPr lang="zh-CN" altLang="en-US" dirty="0">
                  <a:solidFill>
                    <a:srgbClr val="0000FF"/>
                  </a:solidFill>
                  <a:latin typeface="+mn-lt"/>
                  <a:ea typeface="+mn-ea"/>
                </a:endParaRPr>
              </a:p>
            </p:txBody>
          </p:sp>
        </mc:Choice>
        <mc:Fallback xmlns="">
          <p:sp>
            <p:nvSpPr>
              <p:cNvPr id="7" name="Rectangle 66"/>
              <p:cNvSpPr>
                <a:spLocks noRot="1" noChangeAspect="1" noMove="1" noResize="1" noEditPoints="1" noAdjustHandles="1" noChangeArrowheads="1" noChangeShapeType="1" noTextEdit="1"/>
              </p:cNvSpPr>
              <p:nvPr/>
            </p:nvSpPr>
            <p:spPr bwMode="auto">
              <a:xfrm>
                <a:off x="7951009" y="2796854"/>
                <a:ext cx="3679487" cy="2351285"/>
              </a:xfrm>
              <a:prstGeom prst="rect">
                <a:avLst/>
              </a:prstGeom>
              <a:blipFill>
                <a:blip r:embed="rId2"/>
                <a:stretch>
                  <a:fillRect l="-3311" t="-2850" r="-3311" b="-62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736" name="Text Box 4"/>
              <p:cNvSpPr txBox="1">
                <a:spLocks noChangeArrowheads="1"/>
              </p:cNvSpPr>
              <p:nvPr/>
            </p:nvSpPr>
            <p:spPr bwMode="auto">
              <a:xfrm>
                <a:off x="1866964" y="433561"/>
                <a:ext cx="9832345" cy="216059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type="none" w="med" len="lg"/>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例</a:t>
                </a:r>
                <a:r>
                  <a:rPr lang="en-US" altLang="zh-CN" dirty="0">
                    <a:solidFill>
                      <a:srgbClr val="0000FF"/>
                    </a:solidFill>
                    <a:latin typeface="+mn-lt"/>
                    <a:ea typeface="+mn-ea"/>
                  </a:rPr>
                  <a:t>2.4</a:t>
                </a:r>
                <a:r>
                  <a:rPr lang="zh-CN" altLang="en-US" dirty="0">
                    <a:solidFill>
                      <a:srgbClr val="0000FF"/>
                    </a:solidFill>
                    <a:latin typeface="+mn-lt"/>
                    <a:ea typeface="+mn-ea"/>
                  </a:rPr>
                  <a:t>：一不能伸缩的轻绳跨过一轴承光滑的定滑轮，绳两端分别悬有质量为</a:t>
                </a:r>
                <a14:m>
                  <m:oMath xmlns:m="http://schemas.openxmlformats.org/officeDocument/2006/math">
                    <m:sSub>
                      <m:sSubPr>
                        <m:ctrlPr>
                          <a:rPr lang="en-US" altLang="zh-CN" i="1" smtClean="0">
                            <a:solidFill>
                              <a:srgbClr val="0000FF"/>
                            </a:solidFill>
                            <a:latin typeface="Cambria Math"/>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和</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的物体，</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r>
                      <a:rPr lang="en-US" altLang="zh-CN" b="0" i="1" smtClean="0">
                        <a:solidFill>
                          <a:srgbClr val="0000FF"/>
                        </a:solidFill>
                        <a:latin typeface="Cambria Math" panose="02040503050406030204" pitchFamily="18" charset="0"/>
                        <a:ea typeface="Cambria Math" panose="02040503050406030204" pitchFamily="18" charset="0"/>
                      </a:rPr>
                      <m:t>&lt;</m:t>
                    </m:r>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，如图。滑轮质量为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𝑚</m:t>
                    </m:r>
                  </m:oMath>
                </a14:m>
                <a:r>
                  <a:rPr lang="zh-CN" altLang="en-US" dirty="0">
                    <a:solidFill>
                      <a:srgbClr val="0000FF"/>
                    </a:solidFill>
                    <a:latin typeface="+mn-lt"/>
                    <a:ea typeface="+mn-ea"/>
                  </a:rPr>
                  <a:t>，半径为</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𝑟</m:t>
                    </m:r>
                  </m:oMath>
                </a14:m>
                <a:r>
                  <a:rPr lang="zh-CN" altLang="en-US" dirty="0">
                    <a:solidFill>
                      <a:srgbClr val="0000FF"/>
                    </a:solidFill>
                    <a:latin typeface="+mn-lt"/>
                    <a:ea typeface="+mn-ea"/>
                  </a:rPr>
                  <a:t>，可视为圆盘。绳与轮之间无相对滑动，试求物体的加速度和绳的张力。</a:t>
                </a:r>
                <a:endParaRPr lang="en-US" altLang="zh-CN" dirty="0">
                  <a:solidFill>
                    <a:srgbClr val="0000FF"/>
                  </a:solidFill>
                  <a:latin typeface="+mn-lt"/>
                  <a:ea typeface="+mn-ea"/>
                </a:endParaRPr>
              </a:p>
            </p:txBody>
          </p:sp>
        </mc:Choice>
        <mc:Fallback xmlns="">
          <p:sp>
            <p:nvSpPr>
              <p:cNvPr id="29736" name="Text Box 4"/>
              <p:cNvSpPr txBox="1">
                <a:spLocks noRot="1" noChangeAspect="1" noMove="1" noResize="1" noEditPoints="1" noAdjustHandles="1" noChangeArrowheads="1" noChangeShapeType="1" noTextEdit="1"/>
              </p:cNvSpPr>
              <p:nvPr/>
            </p:nvSpPr>
            <p:spPr bwMode="auto">
              <a:xfrm>
                <a:off x="1866964" y="433561"/>
                <a:ext cx="9832345" cy="2160591"/>
              </a:xfrm>
              <a:prstGeom prst="rect">
                <a:avLst/>
              </a:prstGeom>
              <a:blipFill>
                <a:blip r:embed="rId3"/>
                <a:stretch>
                  <a:fillRect l="-1240" t="-845" r="-1302" b="-4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lstStyle/>
              <a:p>
                <a:r>
                  <a:rPr lang="zh-CN" altLang="en-US">
                    <a:noFill/>
                  </a:rPr>
                  <a:t> </a:t>
                </a:r>
              </a:p>
            </p:txBody>
          </p:sp>
        </mc:Fallback>
      </mc:AlternateContent>
      <p:sp>
        <p:nvSpPr>
          <p:cNvPr id="45" name="Text Box 115"/>
          <p:cNvSpPr txBox="1">
            <a:spLocks noChangeArrowheads="1"/>
          </p:cNvSpPr>
          <p:nvPr/>
        </p:nvSpPr>
        <p:spPr bwMode="auto">
          <a:xfrm>
            <a:off x="7951009" y="5304825"/>
            <a:ext cx="37483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注意：转动和平动的坐标取向要一致。</a:t>
            </a:r>
            <a:endParaRPr lang="en-US" altLang="zh-CN" dirty="0">
              <a:solidFill>
                <a:srgbClr val="0000FF"/>
              </a:solidFill>
              <a:latin typeface="+mn-lt"/>
              <a:ea typeface="+mn-ea"/>
            </a:endParaRPr>
          </a:p>
        </p:txBody>
      </p:sp>
      <p:grpSp>
        <p:nvGrpSpPr>
          <p:cNvPr id="2" name="组合 1"/>
          <p:cNvGrpSpPr/>
          <p:nvPr/>
        </p:nvGrpSpPr>
        <p:grpSpPr>
          <a:xfrm>
            <a:off x="1866963" y="2762266"/>
            <a:ext cx="5904997" cy="3070498"/>
            <a:chOff x="1866963" y="2762266"/>
            <a:chExt cx="5904997" cy="3070498"/>
          </a:xfrm>
        </p:grpSpPr>
        <p:sp>
          <p:nvSpPr>
            <p:cNvPr id="29698" name="Rectangle 65"/>
            <p:cNvSpPr>
              <a:spLocks noChangeArrowheads="1"/>
            </p:cNvSpPr>
            <p:nvPr/>
          </p:nvSpPr>
          <p:spPr bwMode="auto">
            <a:xfrm>
              <a:off x="1866963" y="2796854"/>
              <a:ext cx="5904997" cy="30359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a:grpSpLocks/>
            </p:cNvGrpSpPr>
            <p:nvPr/>
          </p:nvGrpSpPr>
          <p:grpSpPr bwMode="auto">
            <a:xfrm>
              <a:off x="2159065" y="2941318"/>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7528414" y="3272637"/>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a:grpSpLocks/>
            </p:cNvGrpSpPr>
            <p:nvPr/>
          </p:nvGrpSpPr>
          <p:grpSpPr bwMode="auto">
            <a:xfrm>
              <a:off x="3840226" y="3471544"/>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a:grpSpLocks/>
            </p:cNvGrpSpPr>
            <p:nvPr/>
          </p:nvGrpSpPr>
          <p:grpSpPr bwMode="auto">
            <a:xfrm>
              <a:off x="5491226" y="3346129"/>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a:spLocks/>
            </p:cNvSpPr>
            <p:nvPr/>
          </p:nvSpPr>
          <p:spPr bwMode="auto">
            <a:xfrm>
              <a:off x="3967226" y="3169917"/>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2" name="矩形 41"/>
                <p:cNvSpPr/>
                <p:nvPr/>
              </p:nvSpPr>
              <p:spPr>
                <a:xfrm>
                  <a:off x="2654556" y="3803657"/>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2654556" y="3803657"/>
                  <a:ext cx="5252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046603" y="3947324"/>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4046603" y="3947324"/>
                  <a:ext cx="5252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980926" y="3126810"/>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2980926" y="3126810"/>
                  <a:ext cx="5819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927897" y="3471871"/>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3927897" y="3471871"/>
                  <a:ext cx="66877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879785" y="5304825"/>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879785" y="5304825"/>
                  <a:ext cx="7429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418630" y="387635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4418630" y="3876354"/>
                  <a:ext cx="45384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124141" y="3637624"/>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2124141" y="3637624"/>
                  <a:ext cx="45384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448291" y="4820834"/>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5448291" y="4820834"/>
                  <a:ext cx="617540" cy="57547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613796" y="4996980"/>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4613796" y="4996980"/>
                  <a:ext cx="709168"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221719" y="4889836"/>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7221719" y="4889836"/>
                  <a:ext cx="480966" cy="523220"/>
                </a:xfrm>
                <a:prstGeom prst="rect">
                  <a:avLst/>
                </a:prstGeom>
                <a:blipFill>
                  <a:blip r:embed="rId14"/>
                  <a:stretch>
                    <a:fillRect/>
                  </a:stretch>
                </a:blipFill>
              </p:spPr>
              <p:txBody>
                <a:bodyPr/>
                <a:lstStyle/>
                <a:p>
                  <a:r>
                    <a:rPr lang="zh-CN" altLang="en-US">
                      <a:noFill/>
                    </a:rPr>
                    <a:t> </a:t>
                  </a:r>
                </a:p>
              </p:txBody>
            </p:sp>
          </mc:Fallback>
        </mc:AlternateContent>
        <p:sp>
          <p:nvSpPr>
            <p:cNvPr id="39" name="Line 14"/>
            <p:cNvSpPr>
              <a:spLocks noChangeShapeType="1"/>
            </p:cNvSpPr>
            <p:nvPr/>
          </p:nvSpPr>
          <p:spPr bwMode="auto">
            <a:xfrm flipH="1">
              <a:off x="2155667" y="3840635"/>
              <a:ext cx="0" cy="849128"/>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0" name="矩形 39"/>
                <p:cNvSpPr/>
                <p:nvPr/>
              </p:nvSpPr>
              <p:spPr>
                <a:xfrm>
                  <a:off x="1870605" y="4885235"/>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1870605" y="4885235"/>
                  <a:ext cx="734688" cy="523220"/>
                </a:xfrm>
                <a:prstGeom prst="rect">
                  <a:avLst/>
                </a:prstGeom>
                <a:blipFill>
                  <a:blip r:embed="rId15"/>
                  <a:stretch>
                    <a:fillRect/>
                  </a:stretch>
                </a:blipFill>
              </p:spPr>
              <p:txBody>
                <a:bodyPr/>
                <a:lstStyle/>
                <a:p>
                  <a:r>
                    <a:rPr lang="zh-CN" altLang="en-US">
                      <a:noFill/>
                    </a:rPr>
                    <a:t> </a:t>
                  </a:r>
                </a:p>
              </p:txBody>
            </p:sp>
          </mc:Fallback>
        </mc:AlternateContent>
        <p:sp>
          <p:nvSpPr>
            <p:cNvPr id="41" name="Rectangle 15" descr="软木塞"/>
            <p:cNvSpPr>
              <a:spLocks noChangeArrowheads="1"/>
            </p:cNvSpPr>
            <p:nvPr/>
          </p:nvSpPr>
          <p:spPr bwMode="auto">
            <a:xfrm>
              <a:off x="1936329" y="4657217"/>
              <a:ext cx="476250" cy="382588"/>
            </a:xfrm>
            <a:prstGeom prst="rect">
              <a:avLst/>
            </a:prstGeom>
            <a:blipFill dpi="0" rotWithShape="0">
              <a:blip r:embed="rId16"/>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4" name="矩形 43"/>
                <p:cNvSpPr/>
                <p:nvPr/>
              </p:nvSpPr>
              <p:spPr>
                <a:xfrm>
                  <a:off x="4657315" y="2762266"/>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4657315" y="2762266"/>
                  <a:ext cx="50334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594293" y="4536288"/>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3594293" y="4536288"/>
                  <a:ext cx="700896" cy="575479"/>
                </a:xfrm>
                <a:prstGeom prst="rect">
                  <a:avLst/>
                </a:prstGeom>
                <a:blipFill>
                  <a:blip r:embed="rId18"/>
                  <a:stretch>
                    <a:fillRect/>
                  </a:stretch>
                </a:blipFill>
              </p:spPr>
              <p:txBody>
                <a:bodyPr/>
                <a:lstStyle/>
                <a:p>
                  <a:r>
                    <a:rPr lang="zh-CN" altLang="en-US">
                      <a:noFill/>
                    </a:rPr>
                    <a:t> </a:t>
                  </a:r>
                </a:p>
              </p:txBody>
            </p:sp>
          </mc:Fallback>
        </mc:AlternateContent>
        <p:sp>
          <p:nvSpPr>
            <p:cNvPr id="58" name="Line 91"/>
            <p:cNvSpPr>
              <a:spLocks noChangeShapeType="1"/>
            </p:cNvSpPr>
            <p:nvPr/>
          </p:nvSpPr>
          <p:spPr bwMode="auto">
            <a:xfrm>
              <a:off x="3821817" y="3967952"/>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59" name="矩形 58"/>
                <p:cNvSpPr/>
                <p:nvPr/>
              </p:nvSpPr>
              <p:spPr>
                <a:xfrm>
                  <a:off x="5138803" y="4082381"/>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5138803" y="4082381"/>
                  <a:ext cx="73468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5429306" y="2818527"/>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5429306" y="2818527"/>
                  <a:ext cx="607923" cy="575479"/>
                </a:xfrm>
                <a:prstGeom prst="rect">
                  <a:avLst/>
                </a:prstGeom>
                <a:blipFill>
                  <a:blip r:embed="rId20"/>
                  <a:stretch>
                    <a:fillRect/>
                  </a:stretch>
                </a:blipFill>
              </p:spPr>
              <p:txBody>
                <a:bodyPr/>
                <a:lstStyle/>
                <a:p>
                  <a:r>
                    <a:rPr lang="zh-CN" altLang="en-US">
                      <a:noFill/>
                    </a:rPr>
                    <a:t> </a:t>
                  </a:r>
                </a:p>
              </p:txBody>
            </p:sp>
          </mc:Fallback>
        </mc:AlternateContent>
        <p:sp>
          <p:nvSpPr>
            <p:cNvPr id="61" name="Line 101"/>
            <p:cNvSpPr>
              <a:spLocks noChangeShapeType="1"/>
            </p:cNvSpPr>
            <p:nvPr/>
          </p:nvSpPr>
          <p:spPr bwMode="auto">
            <a:xfrm flipV="1">
              <a:off x="6162017" y="3658074"/>
              <a:ext cx="0" cy="719138"/>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62" name="矩形 61"/>
                <p:cNvSpPr/>
                <p:nvPr/>
              </p:nvSpPr>
              <p:spPr>
                <a:xfrm>
                  <a:off x="5926472" y="4235520"/>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926472" y="4235520"/>
                  <a:ext cx="483594" cy="523220"/>
                </a:xfrm>
                <a:prstGeom prst="rect">
                  <a:avLst/>
                </a:prstGeom>
                <a:blipFill>
                  <a:blip r:embed="rId21"/>
                  <a:stretch>
                    <a:fillRect/>
                  </a:stretch>
                </a:blipFill>
              </p:spPr>
              <p:txBody>
                <a:bodyPr/>
                <a:lstStyle/>
                <a:p>
                  <a:r>
                    <a:rPr lang="zh-CN" altLang="en-US">
                      <a:noFill/>
                    </a:rPr>
                    <a:t> </a:t>
                  </a:r>
                </a:p>
              </p:txBody>
            </p:sp>
          </mc:Fallback>
        </mc:AlternateContent>
        <p:grpSp>
          <p:nvGrpSpPr>
            <p:cNvPr id="63" name="Group 110"/>
            <p:cNvGrpSpPr>
              <a:grpSpLocks/>
            </p:cNvGrpSpPr>
            <p:nvPr/>
          </p:nvGrpSpPr>
          <p:grpSpPr bwMode="auto">
            <a:xfrm>
              <a:off x="6586120" y="3169578"/>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67" name="矩形 66"/>
                <p:cNvSpPr/>
                <p:nvPr/>
              </p:nvSpPr>
              <p:spPr>
                <a:xfrm>
                  <a:off x="6511339" y="5211165"/>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6511339" y="5211165"/>
                  <a:ext cx="625812" cy="57547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6233697" y="4070929"/>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6233697" y="4070929"/>
                  <a:ext cx="74296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754273" y="2863557"/>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6754273" y="2863557"/>
                  <a:ext cx="616194" cy="575479"/>
                </a:xfrm>
                <a:prstGeom prst="rect">
                  <a:avLst/>
                </a:prstGeom>
                <a:blipFill>
                  <a:blip r:embed="rId24"/>
                  <a:stretch>
                    <a:fillRect/>
                  </a:stretch>
                </a:blipFill>
              </p:spPr>
              <p:txBody>
                <a:bodyPr/>
                <a:lstStyle/>
                <a:p>
                  <a:r>
                    <a:rPr lang="zh-CN" altLang="en-US">
                      <a:noFill/>
                    </a:rPr>
                    <a:t> </a:t>
                  </a:r>
                </a:p>
              </p:txBody>
            </p:sp>
          </mc:Fallback>
        </mc:AlternateContent>
        <p:sp>
          <p:nvSpPr>
            <p:cNvPr id="70" name="Line 101"/>
            <p:cNvSpPr>
              <a:spLocks noChangeShapeType="1"/>
            </p:cNvSpPr>
            <p:nvPr/>
          </p:nvSpPr>
          <p:spPr bwMode="auto">
            <a:xfrm flipV="1">
              <a:off x="7256911" y="3646622"/>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71" name="矩形 70"/>
                <p:cNvSpPr/>
                <p:nvPr/>
              </p:nvSpPr>
              <p:spPr>
                <a:xfrm>
                  <a:off x="7021366" y="4224068"/>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7021366" y="4224068"/>
                  <a:ext cx="483594" cy="523220"/>
                </a:xfrm>
                <a:prstGeom prst="rect">
                  <a:avLst/>
                </a:prstGeom>
                <a:blipFill>
                  <a:blip r:embed="rId2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2747282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4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Rectangle 66"/>
              <p:cNvSpPr>
                <a:spLocks noChangeArrowheads="1"/>
              </p:cNvSpPr>
              <p:nvPr/>
            </p:nvSpPr>
            <p:spPr bwMode="auto">
              <a:xfrm>
                <a:off x="1144447" y="485663"/>
                <a:ext cx="7295099" cy="5757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物体</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这边绳的张力为</a:t>
                </a:r>
                <a14:m>
                  <m:oMath xmlns:m="http://schemas.openxmlformats.org/officeDocument/2006/math">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oMath>
                </a14:m>
                <a:r>
                  <a:rPr lang="zh-CN" altLang="en-US" dirty="0">
                    <a:solidFill>
                      <a:srgbClr val="0000FF"/>
                    </a:solidFill>
                    <a:latin typeface="+mn-lt"/>
                    <a:ea typeface="+mn-ea"/>
                  </a:rPr>
                  <a:t>、</a:t>
                </a:r>
                <a14:m>
                  <m:oMath xmlns:m="http://schemas.openxmlformats.org/officeDocument/2006/math">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r>
                      <a:rPr lang="en-US" altLang="zh-CN" b="0" i="1" smtClean="0">
                        <a:solidFill>
                          <a:srgbClr val="0000FF"/>
                        </a:solidFill>
                        <a:latin typeface="Cambria Math" panose="02040503050406030204" pitchFamily="18" charset="0"/>
                      </a:rPr>
                      <m:t>′</m:t>
                    </m:r>
                  </m:oMath>
                </a14:m>
                <a:r>
                  <a:rPr lang="en-US" altLang="zh-CN" dirty="0">
                    <a:solidFill>
                      <a:srgbClr val="0000FF"/>
                    </a:solidFill>
                    <a:latin typeface="+mn-lt"/>
                    <a:ea typeface="+mn-ea"/>
                  </a:rPr>
                  <a:t>(</a:t>
                </a:r>
                <a14:m>
                  <m:oMath xmlns:m="http://schemas.openxmlformats.org/officeDocument/2006/math">
                    <m:sSubSup>
                      <m:sSubSupPr>
                        <m:ctrlPr>
                          <a:rPr lang="en-US" altLang="zh-CN" b="0" i="1" smtClean="0">
                            <a:solidFill>
                              <a:srgbClr val="0000FF"/>
                            </a:solidFill>
                            <a:latin typeface="Cambria Math"/>
                          </a:rPr>
                        </m:ctrlPr>
                      </m:sSubSup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up>
                        <m:r>
                          <a:rPr lang="en-US" altLang="zh-CN" b="0" i="1" smtClean="0">
                            <a:solidFill>
                              <a:srgbClr val="0000FF"/>
                            </a:solidFill>
                            <a:latin typeface="Cambria Math" panose="02040503050406030204" pitchFamily="18" charset="0"/>
                          </a:rPr>
                          <m:t>′</m:t>
                        </m:r>
                      </m:sup>
                    </m:sSubSup>
                    <m:r>
                      <a:rPr lang="en-US" altLang="zh-CN" b="0" i="1" smtClean="0">
                        <a:solidFill>
                          <a:srgbClr val="0000FF"/>
                        </a:solidFill>
                        <a:latin typeface="Cambria Math" panose="02040503050406030204" pitchFamily="18" charset="0"/>
                      </a:rPr>
                      <m:t>=</m:t>
                    </m:r>
                    <m:sSub>
                      <m:sSubPr>
                        <m:ctrlPr>
                          <a:rPr lang="en-US" altLang="zh-CN" i="1">
                            <a:solidFill>
                              <a:srgbClr val="0000FF"/>
                            </a:solidFill>
                            <a:latin typeface="Cambria Math"/>
                          </a:rPr>
                        </m:ctrlPr>
                      </m:sSubPr>
                      <m:e>
                        <m:acc>
                          <m:accPr>
                            <m:chr m:val="⃑"/>
                            <m:ctrlPr>
                              <a:rPr lang="en-US" altLang="zh-CN" i="1">
                                <a:solidFill>
                                  <a:srgbClr val="0000FF"/>
                                </a:solidFill>
                                <a:latin typeface="Cambria Math"/>
                              </a:rPr>
                            </m:ctrlPr>
                          </m:accPr>
                          <m:e>
                            <m:r>
                              <a:rPr lang="en-US" altLang="zh-CN" i="1">
                                <a:solidFill>
                                  <a:srgbClr val="0000FF"/>
                                </a:solidFill>
                                <a:latin typeface="Cambria Math" panose="02040503050406030204" pitchFamily="18" charset="0"/>
                              </a:rPr>
                              <m:t>𝑇</m:t>
                            </m:r>
                          </m:e>
                        </m:acc>
                      </m:e>
                      <m:sub>
                        <m:r>
                          <a:rPr lang="en-US" altLang="zh-CN" b="0" i="1" smtClean="0">
                            <a:solidFill>
                              <a:srgbClr val="0000FF"/>
                            </a:solidFill>
                            <a:latin typeface="Cambria Math" panose="02040503050406030204" pitchFamily="18" charset="0"/>
                          </a:rPr>
                          <m:t>2</m:t>
                        </m:r>
                      </m:sub>
                    </m:sSub>
                  </m:oMath>
                </a14:m>
                <a:r>
                  <a:rPr lang="en-US" altLang="zh-CN" dirty="0">
                    <a:solidFill>
                      <a:srgbClr val="0000FF"/>
                    </a:solidFill>
                    <a:latin typeface="+mn-lt"/>
                    <a:ea typeface="+mn-ea"/>
                  </a:rPr>
                  <a:t>)</a:t>
                </a:r>
                <a:endParaRPr lang="zh-CN" altLang="en-US" dirty="0">
                  <a:solidFill>
                    <a:srgbClr val="0000FF"/>
                  </a:solidFill>
                  <a:latin typeface="+mn-lt"/>
                  <a:ea typeface="+mn-ea"/>
                </a:endParaRPr>
              </a:p>
            </p:txBody>
          </p:sp>
        </mc:Choice>
        <mc:Fallback xmlns="">
          <p:sp>
            <p:nvSpPr>
              <p:cNvPr id="7" name="Rectangle 66"/>
              <p:cNvSpPr>
                <a:spLocks noRot="1" noChangeAspect="1" noMove="1" noResize="1" noEditPoints="1" noAdjustHandles="1" noChangeArrowheads="1" noChangeShapeType="1" noTextEdit="1"/>
              </p:cNvSpPr>
              <p:nvPr/>
            </p:nvSpPr>
            <p:spPr bwMode="auto">
              <a:xfrm>
                <a:off x="1144447" y="485663"/>
                <a:ext cx="7295099" cy="575799"/>
              </a:xfrm>
              <a:prstGeom prst="rect">
                <a:avLst/>
              </a:prstGeom>
              <a:blipFill>
                <a:blip r:embed="rId2"/>
                <a:stretch>
                  <a:fillRect l="-1756"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 Box 115"/>
              <p:cNvSpPr txBox="1">
                <a:spLocks noChangeArrowheads="1"/>
              </p:cNvSpPr>
              <p:nvPr/>
            </p:nvSpPr>
            <p:spPr bwMode="auto">
              <a:xfrm>
                <a:off x="7353989" y="1132175"/>
                <a:ext cx="4330011" cy="319472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zh-CN" altLang="en-US" dirty="0">
                    <a:solidFill>
                      <a:srgbClr val="0000FF"/>
                    </a:solidFill>
                    <a:latin typeface="+mn-lt"/>
                    <a:ea typeface="+mn-ea"/>
                  </a:rPr>
                  <a:t>因为</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r>
                      <a:rPr lang="en-US" altLang="zh-CN" i="1">
                        <a:solidFill>
                          <a:srgbClr val="0000FF"/>
                        </a:solidFill>
                        <a:latin typeface="Cambria Math" panose="02040503050406030204" pitchFamily="18" charset="0"/>
                        <a:ea typeface="Cambria Math" panose="02040503050406030204" pitchFamily="18" charset="0"/>
                      </a:rPr>
                      <m:t>&lt;</m:t>
                    </m:r>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，所以</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i="1">
                            <a:solidFill>
                              <a:srgbClr val="0000FF"/>
                            </a:solidFill>
                            <a:latin typeface="Cambria Math" panose="02040503050406030204" pitchFamily="18" charset="0"/>
                            <a:ea typeface="Cambria Math" panose="02040503050406030204" pitchFamily="18" charset="0"/>
                          </a:rPr>
                          <m:t>1</m:t>
                        </m:r>
                      </m:sub>
                    </m:sSub>
                  </m:oMath>
                </a14:m>
                <a:r>
                  <a:rPr lang="zh-CN" altLang="en-US" dirty="0">
                    <a:solidFill>
                      <a:srgbClr val="0000FF"/>
                    </a:solidFill>
                    <a:latin typeface="+mn-lt"/>
                    <a:ea typeface="+mn-ea"/>
                  </a:rPr>
                  <a:t>向上运动，</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𝑚</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dirty="0">
                    <a:solidFill>
                      <a:srgbClr val="0000FF"/>
                    </a:solidFill>
                    <a:latin typeface="+mn-lt"/>
                    <a:ea typeface="+mn-ea"/>
                  </a:rPr>
                  <a:t>向下运动，设其加速度为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𝑎</m:t>
                    </m:r>
                  </m:oMath>
                </a14:m>
                <a:r>
                  <a:rPr lang="zh-CN" altLang="en-US" dirty="0">
                    <a:solidFill>
                      <a:srgbClr val="0000FF"/>
                    </a:solidFill>
                    <a:latin typeface="+mn-lt"/>
                    <a:ea typeface="+mn-ea"/>
                  </a:rPr>
                  <a:t>。滑轮顺时针转动，其角加速度为</a:t>
                </a:r>
                <a14:m>
                  <m:oMath xmlns:m="http://schemas.openxmlformats.org/officeDocument/2006/math">
                    <m:r>
                      <a:rPr lang="zh-CN" altLang="en-US" i="1">
                        <a:solidFill>
                          <a:srgbClr val="0000FF"/>
                        </a:solidFill>
                        <a:latin typeface="Cambria Math" panose="02040503050406030204" pitchFamily="18" charset="0"/>
                        <a:ea typeface="Cambria Math" panose="02040503050406030204" pitchFamily="18" charset="0"/>
                      </a:rPr>
                      <m:t>𝛽</m:t>
                    </m:r>
                  </m:oMath>
                </a14:m>
                <a:r>
                  <a:rPr lang="zh-CN" altLang="en-US" dirty="0">
                    <a:solidFill>
                      <a:srgbClr val="0000FF"/>
                    </a:solidFill>
                    <a:latin typeface="+mn-lt"/>
                    <a:ea typeface="+mn-ea"/>
                  </a:rPr>
                  <a:t>。对</a:t>
                </a:r>
                <a14:m>
                  <m:oMath xmlns:m="http://schemas.openxmlformats.org/officeDocument/2006/math">
                    <m:sSub>
                      <m:sSubPr>
                        <m:ctrlPr>
                          <a:rPr lang="en-US" altLang="zh-CN" i="1">
                            <a:solidFill>
                              <a:srgbClr val="0000FF"/>
                            </a:solidFill>
                            <a:latin typeface="Cambria Math"/>
                            <a:ea typeface="+mn-ea"/>
                          </a:rPr>
                        </m:ctrlPr>
                      </m:sSubPr>
                      <m:e>
                        <m:r>
                          <a:rPr lang="en-US" altLang="zh-CN">
                            <a:solidFill>
                              <a:srgbClr val="0000FF"/>
                            </a:solidFill>
                            <a:latin typeface="Cambria Math"/>
                            <a:ea typeface="+mn-ea"/>
                          </a:rPr>
                          <m:t>𝑚</m:t>
                        </m:r>
                      </m:e>
                      <m:sub>
                        <m:r>
                          <a:rPr lang="en-US" altLang="zh-CN">
                            <a:solidFill>
                              <a:srgbClr val="0000FF"/>
                            </a:solidFill>
                            <a:latin typeface="Cambria Math"/>
                            <a:ea typeface="+mn-ea"/>
                          </a:rPr>
                          <m:t>1</m:t>
                        </m:r>
                      </m:sub>
                    </m:sSub>
                    <m:r>
                      <a:rPr lang="zh-CN" altLang="en-US">
                        <a:solidFill>
                          <a:srgbClr val="0000FF"/>
                        </a:solidFill>
                        <a:latin typeface="Cambria Math"/>
                        <a:ea typeface="+mn-ea"/>
                      </a:rPr>
                      <m:t>，</m:t>
                    </m:r>
                    <m:sSub>
                      <m:sSubPr>
                        <m:ctrlPr>
                          <a:rPr lang="en-US" altLang="zh-CN" i="1">
                            <a:solidFill>
                              <a:srgbClr val="0000FF"/>
                            </a:solidFill>
                            <a:latin typeface="Cambria Math"/>
                            <a:ea typeface="+mn-ea"/>
                          </a:rPr>
                        </m:ctrlPr>
                      </m:sSubPr>
                      <m:e>
                        <m:r>
                          <a:rPr lang="en-US" altLang="zh-CN">
                            <a:solidFill>
                              <a:srgbClr val="0000FF"/>
                            </a:solidFill>
                            <a:latin typeface="Cambria Math"/>
                            <a:ea typeface="+mn-ea"/>
                          </a:rPr>
                          <m:t>𝑚</m:t>
                        </m:r>
                      </m:e>
                      <m:sub>
                        <m:r>
                          <a:rPr lang="en-US" altLang="zh-CN">
                            <a:solidFill>
                              <a:srgbClr val="0000FF"/>
                            </a:solidFill>
                            <a:latin typeface="Cambria Math"/>
                            <a:ea typeface="+mn-ea"/>
                          </a:rPr>
                          <m:t>2</m:t>
                        </m:r>
                      </m:sub>
                    </m:sSub>
                  </m:oMath>
                </a14:m>
                <a:r>
                  <a:rPr lang="zh-CN" altLang="en-US" dirty="0">
                    <a:solidFill>
                      <a:srgbClr val="0000FF"/>
                    </a:solidFill>
                    <a:latin typeface="+mn-lt"/>
                    <a:ea typeface="+mn-ea"/>
                  </a:rPr>
                  <a:t>应用牛顿定律，对滑轮应用转动定律，有</a:t>
                </a:r>
                <a:endParaRPr lang="en-US" altLang="zh-CN" dirty="0">
                  <a:solidFill>
                    <a:srgbClr val="0000FF"/>
                  </a:solidFill>
                  <a:latin typeface="+mn-lt"/>
                  <a:ea typeface="+mn-ea"/>
                </a:endParaRPr>
              </a:p>
            </p:txBody>
          </p:sp>
        </mc:Choice>
        <mc:Fallback xmlns="">
          <p:sp>
            <p:nvSpPr>
              <p:cNvPr id="45" name="Text Box 115"/>
              <p:cNvSpPr txBox="1">
                <a:spLocks noRot="1" noChangeAspect="1" noMove="1" noResize="1" noEditPoints="1" noAdjustHandles="1" noChangeArrowheads="1" noChangeShapeType="1" noTextEdit="1"/>
              </p:cNvSpPr>
              <p:nvPr/>
            </p:nvSpPr>
            <p:spPr bwMode="auto">
              <a:xfrm>
                <a:off x="7353989" y="1132175"/>
                <a:ext cx="4330011" cy="3194721"/>
              </a:xfrm>
              <a:prstGeom prst="rect">
                <a:avLst/>
              </a:prstGeom>
              <a:blipFill>
                <a:blip r:embed="rId3"/>
                <a:stretch>
                  <a:fillRect l="-2813" t="-763" r="-2813" b="-30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1229654" y="1244311"/>
            <a:ext cx="5904997" cy="3070498"/>
            <a:chOff x="1229654" y="1244311"/>
            <a:chExt cx="5904997" cy="3070498"/>
          </a:xfrm>
        </p:grpSpPr>
        <p:sp>
          <p:nvSpPr>
            <p:cNvPr id="29698" name="Rectangle 65"/>
            <p:cNvSpPr>
              <a:spLocks noChangeArrowheads="1"/>
            </p:cNvSpPr>
            <p:nvPr/>
          </p:nvSpPr>
          <p:spPr bwMode="auto">
            <a:xfrm>
              <a:off x="1229654" y="1278899"/>
              <a:ext cx="5904997" cy="30359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a:grpSpLocks/>
            </p:cNvGrpSpPr>
            <p:nvPr/>
          </p:nvGrpSpPr>
          <p:grpSpPr bwMode="auto">
            <a:xfrm>
              <a:off x="1521756" y="1423363"/>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6891105" y="1754682"/>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a:grpSpLocks/>
            </p:cNvGrpSpPr>
            <p:nvPr/>
          </p:nvGrpSpPr>
          <p:grpSpPr bwMode="auto">
            <a:xfrm>
              <a:off x="3202917" y="1953589"/>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a:grpSpLocks/>
            </p:cNvGrpSpPr>
            <p:nvPr/>
          </p:nvGrpSpPr>
          <p:grpSpPr bwMode="auto">
            <a:xfrm>
              <a:off x="4853917" y="1828174"/>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a:spLocks/>
            </p:cNvSpPr>
            <p:nvPr/>
          </p:nvSpPr>
          <p:spPr bwMode="auto">
            <a:xfrm>
              <a:off x="3329917" y="1651962"/>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2" name="矩形 41"/>
                <p:cNvSpPr/>
                <p:nvPr/>
              </p:nvSpPr>
              <p:spPr>
                <a:xfrm>
                  <a:off x="2017247" y="2285702"/>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2017247" y="2285702"/>
                  <a:ext cx="5252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409294" y="242936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3409294" y="2429369"/>
                  <a:ext cx="5252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343617" y="160885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2343617" y="1608855"/>
                  <a:ext cx="5819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290588" y="1953916"/>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3290588" y="1953916"/>
                  <a:ext cx="66877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242476" y="378687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242476" y="3786870"/>
                  <a:ext cx="7429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781321" y="235839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3781321" y="2358399"/>
                  <a:ext cx="45384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486832" y="211966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1486832" y="2119669"/>
                  <a:ext cx="45384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810982" y="3302879"/>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4810982" y="3302879"/>
                  <a:ext cx="617540"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976487" y="3479025"/>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3976487" y="3479025"/>
                  <a:ext cx="709168"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584410" y="3371881"/>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6584410" y="3371881"/>
                  <a:ext cx="480966" cy="523220"/>
                </a:xfrm>
                <a:prstGeom prst="rect">
                  <a:avLst/>
                </a:prstGeom>
                <a:blipFill>
                  <a:blip r:embed="rId15"/>
                  <a:stretch>
                    <a:fillRect/>
                  </a:stretch>
                </a:blipFill>
              </p:spPr>
              <p:txBody>
                <a:bodyPr/>
                <a:lstStyle/>
                <a:p>
                  <a:r>
                    <a:rPr lang="zh-CN" altLang="en-US">
                      <a:noFill/>
                    </a:rPr>
                    <a:t> </a:t>
                  </a:r>
                </a:p>
              </p:txBody>
            </p:sp>
          </mc:Fallback>
        </mc:AlternateContent>
        <p:sp>
          <p:nvSpPr>
            <p:cNvPr id="39" name="Line 14"/>
            <p:cNvSpPr>
              <a:spLocks noChangeShapeType="1"/>
            </p:cNvSpPr>
            <p:nvPr/>
          </p:nvSpPr>
          <p:spPr bwMode="auto">
            <a:xfrm flipH="1">
              <a:off x="1518358" y="2322680"/>
              <a:ext cx="0" cy="849128"/>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0" name="矩形 39"/>
                <p:cNvSpPr/>
                <p:nvPr/>
              </p:nvSpPr>
              <p:spPr>
                <a:xfrm>
                  <a:off x="1233296" y="336728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1233296" y="3367280"/>
                  <a:ext cx="734688" cy="523220"/>
                </a:xfrm>
                <a:prstGeom prst="rect">
                  <a:avLst/>
                </a:prstGeom>
                <a:blipFill>
                  <a:blip r:embed="rId16"/>
                  <a:stretch>
                    <a:fillRect/>
                  </a:stretch>
                </a:blipFill>
              </p:spPr>
              <p:txBody>
                <a:bodyPr/>
                <a:lstStyle/>
                <a:p>
                  <a:r>
                    <a:rPr lang="zh-CN" altLang="en-US">
                      <a:noFill/>
                    </a:rPr>
                    <a:t> </a:t>
                  </a:r>
                </a:p>
              </p:txBody>
            </p:sp>
          </mc:Fallback>
        </mc:AlternateContent>
        <p:sp>
          <p:nvSpPr>
            <p:cNvPr id="41" name="Rectangle 15" descr="软木塞"/>
            <p:cNvSpPr>
              <a:spLocks noChangeArrowheads="1"/>
            </p:cNvSpPr>
            <p:nvPr/>
          </p:nvSpPr>
          <p:spPr bwMode="auto">
            <a:xfrm>
              <a:off x="1299020" y="3139262"/>
              <a:ext cx="476250" cy="382588"/>
            </a:xfrm>
            <a:prstGeom prst="rect">
              <a:avLst/>
            </a:prstGeom>
            <a:blipFill dpi="0" rotWithShape="0">
              <a:blip r:embed="rId17"/>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4" name="矩形 43"/>
                <p:cNvSpPr/>
                <p:nvPr/>
              </p:nvSpPr>
              <p:spPr>
                <a:xfrm>
                  <a:off x="4020006" y="1244311"/>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4020006" y="1244311"/>
                  <a:ext cx="503343"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2956984" y="3018333"/>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2956984" y="3018333"/>
                  <a:ext cx="700896" cy="575479"/>
                </a:xfrm>
                <a:prstGeom prst="rect">
                  <a:avLst/>
                </a:prstGeom>
                <a:blipFill>
                  <a:blip r:embed="rId19"/>
                  <a:stretch>
                    <a:fillRect/>
                  </a:stretch>
                </a:blipFill>
              </p:spPr>
              <p:txBody>
                <a:bodyPr/>
                <a:lstStyle/>
                <a:p>
                  <a:r>
                    <a:rPr lang="zh-CN" altLang="en-US">
                      <a:noFill/>
                    </a:rPr>
                    <a:t> </a:t>
                  </a:r>
                </a:p>
              </p:txBody>
            </p:sp>
          </mc:Fallback>
        </mc:AlternateContent>
        <p:sp>
          <p:nvSpPr>
            <p:cNvPr id="58" name="Line 91"/>
            <p:cNvSpPr>
              <a:spLocks noChangeShapeType="1"/>
            </p:cNvSpPr>
            <p:nvPr/>
          </p:nvSpPr>
          <p:spPr bwMode="auto">
            <a:xfrm>
              <a:off x="3184508" y="2449997"/>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59" name="矩形 58"/>
                <p:cNvSpPr/>
                <p:nvPr/>
              </p:nvSpPr>
              <p:spPr>
                <a:xfrm>
                  <a:off x="4501494" y="256442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4501494" y="2564426"/>
                  <a:ext cx="734688"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791997" y="1300572"/>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4791997" y="1300572"/>
                  <a:ext cx="607923" cy="575479"/>
                </a:xfrm>
                <a:prstGeom prst="rect">
                  <a:avLst/>
                </a:prstGeom>
                <a:blipFill>
                  <a:blip r:embed="rId21"/>
                  <a:stretch>
                    <a:fillRect/>
                  </a:stretch>
                </a:blipFill>
              </p:spPr>
              <p:txBody>
                <a:bodyPr/>
                <a:lstStyle/>
                <a:p>
                  <a:r>
                    <a:rPr lang="zh-CN" altLang="en-US">
                      <a:noFill/>
                    </a:rPr>
                    <a:t> </a:t>
                  </a:r>
                </a:p>
              </p:txBody>
            </p:sp>
          </mc:Fallback>
        </mc:AlternateContent>
        <p:sp>
          <p:nvSpPr>
            <p:cNvPr id="61" name="Line 101"/>
            <p:cNvSpPr>
              <a:spLocks noChangeShapeType="1"/>
            </p:cNvSpPr>
            <p:nvPr/>
          </p:nvSpPr>
          <p:spPr bwMode="auto">
            <a:xfrm flipV="1">
              <a:off x="5524708" y="2140119"/>
              <a:ext cx="0" cy="719138"/>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62" name="矩形 61"/>
                <p:cNvSpPr/>
                <p:nvPr/>
              </p:nvSpPr>
              <p:spPr>
                <a:xfrm>
                  <a:off x="5289163" y="2717565"/>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289163" y="2717565"/>
                  <a:ext cx="483594" cy="523220"/>
                </a:xfrm>
                <a:prstGeom prst="rect">
                  <a:avLst/>
                </a:prstGeom>
                <a:blipFill>
                  <a:blip r:embed="rId22"/>
                  <a:stretch>
                    <a:fillRect/>
                  </a:stretch>
                </a:blipFill>
              </p:spPr>
              <p:txBody>
                <a:bodyPr/>
                <a:lstStyle/>
                <a:p>
                  <a:r>
                    <a:rPr lang="zh-CN" altLang="en-US">
                      <a:noFill/>
                    </a:rPr>
                    <a:t> </a:t>
                  </a:r>
                </a:p>
              </p:txBody>
            </p:sp>
          </mc:Fallback>
        </mc:AlternateContent>
        <p:grpSp>
          <p:nvGrpSpPr>
            <p:cNvPr id="63" name="Group 110"/>
            <p:cNvGrpSpPr>
              <a:grpSpLocks/>
            </p:cNvGrpSpPr>
            <p:nvPr/>
          </p:nvGrpSpPr>
          <p:grpSpPr bwMode="auto">
            <a:xfrm>
              <a:off x="5948811" y="1651623"/>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67" name="矩形 66"/>
                <p:cNvSpPr/>
                <p:nvPr/>
              </p:nvSpPr>
              <p:spPr>
                <a:xfrm>
                  <a:off x="5874030" y="3693210"/>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5874030" y="3693210"/>
                  <a:ext cx="625812" cy="57547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596388" y="255297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5596388" y="2552974"/>
                  <a:ext cx="74296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116964" y="1345602"/>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6116964" y="1345602"/>
                  <a:ext cx="616194" cy="575479"/>
                </a:xfrm>
                <a:prstGeom prst="rect">
                  <a:avLst/>
                </a:prstGeom>
                <a:blipFill>
                  <a:blip r:embed="rId25"/>
                  <a:stretch>
                    <a:fillRect/>
                  </a:stretch>
                </a:blipFill>
              </p:spPr>
              <p:txBody>
                <a:bodyPr/>
                <a:lstStyle/>
                <a:p>
                  <a:r>
                    <a:rPr lang="zh-CN" altLang="en-US">
                      <a:noFill/>
                    </a:rPr>
                    <a:t> </a:t>
                  </a:r>
                </a:p>
              </p:txBody>
            </p:sp>
          </mc:Fallback>
        </mc:AlternateContent>
        <p:sp>
          <p:nvSpPr>
            <p:cNvPr id="70" name="Line 101"/>
            <p:cNvSpPr>
              <a:spLocks noChangeShapeType="1"/>
            </p:cNvSpPr>
            <p:nvPr/>
          </p:nvSpPr>
          <p:spPr bwMode="auto">
            <a:xfrm flipV="1">
              <a:off x="6619602" y="2128667"/>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71" name="矩形 70"/>
                <p:cNvSpPr/>
                <p:nvPr/>
              </p:nvSpPr>
              <p:spPr>
                <a:xfrm>
                  <a:off x="6384057" y="270611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6384057" y="2706113"/>
                  <a:ext cx="483594"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2" name="矩形 71"/>
              <p:cNvSpPr/>
              <p:nvPr/>
            </p:nvSpPr>
            <p:spPr>
              <a:xfrm>
                <a:off x="3651450" y="4526312"/>
                <a:ext cx="28578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𝑇</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3651450" y="4526312"/>
                <a:ext cx="2857834"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638481" y="5120363"/>
                <a:ext cx="296254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3638481" y="5120363"/>
                <a:ext cx="2962541"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661952" y="5792633"/>
                <a:ext cx="26775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sSubSup>
                        <m:sSubSupPr>
                          <m:ctrlPr>
                            <a:rPr lang="en-US" altLang="zh-CN" sz="2800" b="0" i="1" smtClean="0">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𝐼</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661952" y="5792633"/>
                <a:ext cx="2677591"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439546" y="5743588"/>
                <a:ext cx="13608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439546" y="5743588"/>
                <a:ext cx="1360885" cy="523220"/>
              </a:xfrm>
              <a:prstGeom prst="rect">
                <a:avLst/>
              </a:prstGeom>
              <a:blipFill>
                <a:blip r:embed="rId30"/>
                <a:stretch>
                  <a:fillRect/>
                </a:stretch>
              </a:blipFill>
            </p:spPr>
            <p:txBody>
              <a:bodyPr/>
              <a:lstStyle/>
              <a:p>
                <a:r>
                  <a:rPr lang="zh-CN" altLang="en-US">
                    <a:noFill/>
                  </a:rPr>
                  <a:t> </a:t>
                </a:r>
              </a:p>
            </p:txBody>
          </p:sp>
        </mc:Fallback>
      </mc:AlternateContent>
      <p:sp>
        <p:nvSpPr>
          <p:cNvPr id="76" name="Rectangle 66"/>
          <p:cNvSpPr>
            <a:spLocks noChangeArrowheads="1"/>
          </p:cNvSpPr>
          <p:nvPr/>
        </p:nvSpPr>
        <p:spPr bwMode="auto">
          <a:xfrm>
            <a:off x="7353989" y="4572478"/>
            <a:ext cx="433001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滑轮边缘上的切向加速度与物体的加速度相等：</a:t>
            </a:r>
          </a:p>
        </p:txBody>
      </p:sp>
      <p:sp>
        <p:nvSpPr>
          <p:cNvPr id="77" name="AutoShape 14"/>
          <p:cNvSpPr>
            <a:spLocks/>
          </p:cNvSpPr>
          <p:nvPr/>
        </p:nvSpPr>
        <p:spPr bwMode="auto">
          <a:xfrm>
            <a:off x="3409294" y="4590433"/>
            <a:ext cx="282214" cy="1676375"/>
          </a:xfrm>
          <a:prstGeom prst="leftBrace">
            <a:avLst>
              <a:gd name="adj1" fmla="val 50347"/>
              <a:gd name="adj2" fmla="val 50000"/>
            </a:avLst>
          </a:prstGeom>
          <a:noFill/>
          <a:ln w="1905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Tree>
    <p:extLst>
      <p:ext uri="{BB962C8B-B14F-4D97-AF65-F5344CB8AC3E}">
        <p14:creationId xmlns:p14="http://schemas.microsoft.com/office/powerpoint/2010/main" val="34956671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wipe(up)">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wipe(left)">
                                      <p:cBhvr>
                                        <p:cTn id="17" dur="500"/>
                                        <p:tgtEl>
                                          <p:spTgt spid="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left)">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72" grpId="0"/>
      <p:bldP spid="73" grpId="0"/>
      <p:bldP spid="74" grpId="0"/>
      <p:bldP spid="75" grpId="0"/>
      <p:bldP spid="76" grpId="0"/>
      <p:bldP spid="7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567705" y="605314"/>
            <a:ext cx="5904997" cy="3070498"/>
            <a:chOff x="1201945" y="634711"/>
            <a:chExt cx="5904997" cy="3070498"/>
          </a:xfrm>
        </p:grpSpPr>
        <p:sp>
          <p:nvSpPr>
            <p:cNvPr id="29698" name="Rectangle 65"/>
            <p:cNvSpPr>
              <a:spLocks noChangeArrowheads="1"/>
            </p:cNvSpPr>
            <p:nvPr/>
          </p:nvSpPr>
          <p:spPr bwMode="auto">
            <a:xfrm>
              <a:off x="1201945" y="669299"/>
              <a:ext cx="5904997" cy="303591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grpSp>
          <p:nvGrpSpPr>
            <p:cNvPr id="29701" name="Group 108"/>
            <p:cNvGrpSpPr>
              <a:grpSpLocks/>
            </p:cNvGrpSpPr>
            <p:nvPr/>
          </p:nvGrpSpPr>
          <p:grpSpPr bwMode="auto">
            <a:xfrm>
              <a:off x="1494047" y="813763"/>
              <a:ext cx="1319212" cy="2471738"/>
              <a:chOff x="285" y="2107"/>
              <a:chExt cx="831" cy="1557"/>
            </a:xfrm>
          </p:grpSpPr>
          <p:sp>
            <p:nvSpPr>
              <p:cNvPr id="29724" name="Oval 6"/>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25" name="Oval 13"/>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26" name="Line 14"/>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27" name="Rectangle 15" descr="软木塞"/>
              <p:cNvSpPr>
                <a:spLocks noChangeArrowheads="1"/>
              </p:cNvSpPr>
              <p:nvPr/>
            </p:nvSpPr>
            <p:spPr bwMode="auto">
              <a:xfrm>
                <a:off x="816" y="3423"/>
                <a:ext cx="300" cy="241"/>
              </a:xfrm>
              <a:prstGeom prst="rect">
                <a:avLst/>
              </a:prstGeom>
              <a:blipFill dpi="0" rotWithShape="0">
                <a:blip r:embed="rId2"/>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1" name="Rectangle 27"/>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2" name="Oval 84"/>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33" name="Rectangle 37" descr="浅色上对角线"/>
              <p:cNvSpPr>
                <a:spLocks noChangeArrowheads="1"/>
              </p:cNvSpPr>
              <p:nvPr/>
            </p:nvSpPr>
            <p:spPr bwMode="auto">
              <a:xfrm>
                <a:off x="28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35" name="Line 34"/>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sp>
          <p:nvSpPr>
            <p:cNvPr id="29723" name="Line 88"/>
            <p:cNvSpPr>
              <a:spLocks noChangeShapeType="1"/>
            </p:cNvSpPr>
            <p:nvPr/>
          </p:nvSpPr>
          <p:spPr bwMode="auto">
            <a:xfrm flipH="1">
              <a:off x="6863396" y="1145082"/>
              <a:ext cx="0" cy="1776413"/>
            </a:xfrm>
            <a:prstGeom prst="line">
              <a:avLst/>
            </a:prstGeom>
            <a:noFill/>
            <a:ln w="28575">
              <a:solidFill>
                <a:srgbClr val="0000FF"/>
              </a:solidFill>
              <a:round/>
              <a:headEnd type="none"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nvGrpSpPr>
            <p:cNvPr id="5" name="Group 109"/>
            <p:cNvGrpSpPr>
              <a:grpSpLocks/>
            </p:cNvGrpSpPr>
            <p:nvPr/>
          </p:nvGrpSpPr>
          <p:grpSpPr bwMode="auto">
            <a:xfrm>
              <a:off x="3175208" y="1343989"/>
              <a:ext cx="1114425" cy="1558926"/>
              <a:chOff x="1956" y="2463"/>
              <a:chExt cx="702" cy="982"/>
            </a:xfrm>
          </p:grpSpPr>
          <p:sp>
            <p:nvSpPr>
              <p:cNvPr id="29714" name="Oval 106"/>
              <p:cNvSpPr>
                <a:spLocks noChangeArrowheads="1"/>
              </p:cNvSpPr>
              <p:nvPr/>
            </p:nvSpPr>
            <p:spPr bwMode="auto">
              <a:xfrm>
                <a:off x="1956" y="2463"/>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zh-CN">
                  <a:solidFill>
                    <a:srgbClr val="0000FF"/>
                  </a:solidFill>
                  <a:latin typeface="+mn-lt"/>
                  <a:ea typeface="+mn-ea"/>
                </a:endParaRPr>
              </a:p>
            </p:txBody>
          </p:sp>
          <p:sp>
            <p:nvSpPr>
              <p:cNvPr id="29715" name="Line 91"/>
              <p:cNvSpPr>
                <a:spLocks noChangeShapeType="1"/>
              </p:cNvSpPr>
              <p:nvPr/>
            </p:nvSpPr>
            <p:spPr bwMode="auto">
              <a:xfrm>
                <a:off x="2641" y="2784"/>
                <a:ext cx="0" cy="661"/>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29716" name="Oval 92"/>
              <p:cNvSpPr>
                <a:spLocks noChangeArrowheads="1"/>
              </p:cNvSpPr>
              <p:nvPr/>
            </p:nvSpPr>
            <p:spPr bwMode="auto">
              <a:xfrm>
                <a:off x="2258" y="27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9" name="Line 95"/>
              <p:cNvSpPr>
                <a:spLocks noChangeShapeType="1"/>
              </p:cNvSpPr>
              <p:nvPr/>
            </p:nvSpPr>
            <p:spPr bwMode="auto">
              <a:xfrm flipH="1" flipV="1">
                <a:off x="2342" y="2778"/>
                <a:ext cx="31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grpSp>
          <p:nvGrpSpPr>
            <p:cNvPr id="6" name="Group 110"/>
            <p:cNvGrpSpPr>
              <a:grpSpLocks/>
            </p:cNvGrpSpPr>
            <p:nvPr/>
          </p:nvGrpSpPr>
          <p:grpSpPr bwMode="auto">
            <a:xfrm>
              <a:off x="4826208" y="1218574"/>
              <a:ext cx="476250" cy="1538288"/>
              <a:chOff x="1469" y="2325"/>
              <a:chExt cx="300" cy="969"/>
            </a:xfrm>
          </p:grpSpPr>
          <p:sp>
            <p:nvSpPr>
              <p:cNvPr id="29709" name="Rectangle 107" descr="软木塞"/>
              <p:cNvSpPr>
                <a:spLocks noChangeArrowheads="1"/>
              </p:cNvSpPr>
              <p:nvPr/>
            </p:nvSpPr>
            <p:spPr bwMode="auto">
              <a:xfrm>
                <a:off x="1469" y="2659"/>
                <a:ext cx="300" cy="241"/>
              </a:xfrm>
              <a:prstGeom prst="rect">
                <a:avLst/>
              </a:prstGeom>
              <a:blipFill dpi="0" rotWithShape="0">
                <a:blip r:embed="rId2"/>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29710" name="Line 101"/>
              <p:cNvSpPr>
                <a:spLocks noChangeShapeType="1"/>
              </p:cNvSpPr>
              <p:nvPr/>
            </p:nvSpPr>
            <p:spPr bwMode="auto">
              <a:xfrm flipV="1">
                <a:off x="1621" y="2325"/>
                <a:ext cx="0" cy="453"/>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29711" name="Line 100"/>
              <p:cNvSpPr>
                <a:spLocks noChangeShapeType="1"/>
              </p:cNvSpPr>
              <p:nvPr/>
            </p:nvSpPr>
            <p:spPr bwMode="auto">
              <a:xfrm>
                <a:off x="1621" y="2784"/>
                <a:ext cx="0" cy="510"/>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43" name="Freeform 112"/>
            <p:cNvSpPr>
              <a:spLocks/>
            </p:cNvSpPr>
            <p:nvPr/>
          </p:nvSpPr>
          <p:spPr bwMode="auto">
            <a:xfrm>
              <a:off x="3302208" y="1042362"/>
              <a:ext cx="1079500" cy="312737"/>
            </a:xfrm>
            <a:custGeom>
              <a:avLst/>
              <a:gdLst>
                <a:gd name="T0" fmla="*/ 0 w 680"/>
                <a:gd name="T1" fmla="*/ 2147483647 h 197"/>
                <a:gd name="T2" fmla="*/ 2147483647 w 680"/>
                <a:gd name="T3" fmla="*/ 2147483647 h 197"/>
                <a:gd name="T4" fmla="*/ 2147483647 w 680"/>
                <a:gd name="T5" fmla="*/ 2147483647 h 197"/>
                <a:gd name="T6" fmla="*/ 2147483647 w 680"/>
                <a:gd name="T7" fmla="*/ 2147483647 h 197"/>
                <a:gd name="T8" fmla="*/ 2147483647 w 680"/>
                <a:gd name="T9" fmla="*/ 2147483647 h 197"/>
                <a:gd name="T10" fmla="*/ 0 60000 65536"/>
                <a:gd name="T11" fmla="*/ 0 60000 65536"/>
                <a:gd name="T12" fmla="*/ 0 60000 65536"/>
                <a:gd name="T13" fmla="*/ 0 60000 65536"/>
                <a:gd name="T14" fmla="*/ 0 60000 65536"/>
                <a:gd name="T15" fmla="*/ 0 w 680"/>
                <a:gd name="T16" fmla="*/ 0 h 197"/>
                <a:gd name="T17" fmla="*/ 680 w 680"/>
                <a:gd name="T18" fmla="*/ 197 h 197"/>
              </a:gdLst>
              <a:ahLst/>
              <a:cxnLst>
                <a:cxn ang="T10">
                  <a:pos x="T0" y="T1"/>
                </a:cxn>
                <a:cxn ang="T11">
                  <a:pos x="T2" y="T3"/>
                </a:cxn>
                <a:cxn ang="T12">
                  <a:pos x="T4" y="T5"/>
                </a:cxn>
                <a:cxn ang="T13">
                  <a:pos x="T6" y="T7"/>
                </a:cxn>
                <a:cxn ang="T14">
                  <a:pos x="T8" y="T9"/>
                </a:cxn>
              </a:cxnLst>
              <a:rect l="T15" t="T16" r="T17" b="T18"/>
              <a:pathLst>
                <a:path w="680" h="197">
                  <a:moveTo>
                    <a:pt x="0" y="117"/>
                  </a:moveTo>
                  <a:cubicBezTo>
                    <a:pt x="26" y="101"/>
                    <a:pt x="93" y="37"/>
                    <a:pt x="160" y="21"/>
                  </a:cubicBezTo>
                  <a:cubicBezTo>
                    <a:pt x="227" y="5"/>
                    <a:pt x="320" y="0"/>
                    <a:pt x="400" y="21"/>
                  </a:cubicBezTo>
                  <a:cubicBezTo>
                    <a:pt x="480" y="42"/>
                    <a:pt x="600" y="120"/>
                    <a:pt x="640" y="149"/>
                  </a:cubicBezTo>
                  <a:cubicBezTo>
                    <a:pt x="680" y="178"/>
                    <a:pt x="640" y="189"/>
                    <a:pt x="640" y="197"/>
                  </a:cubicBezTo>
                </a:path>
              </a:pathLst>
            </a:custGeom>
            <a:noFill/>
            <a:ln w="28575">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2" name="矩形 41"/>
                <p:cNvSpPr/>
                <p:nvPr/>
              </p:nvSpPr>
              <p:spPr>
                <a:xfrm>
                  <a:off x="1989538" y="1676102"/>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1989538" y="1676102"/>
                  <a:ext cx="52527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381585" y="1819769"/>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3381585" y="1819769"/>
                  <a:ext cx="52527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315908" y="999255"/>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FF0000"/>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2315908" y="999255"/>
                  <a:ext cx="5819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262879" y="1344316"/>
                  <a:ext cx="668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3262879" y="1344316"/>
                  <a:ext cx="6687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214767" y="3177270"/>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214767" y="3177270"/>
                  <a:ext cx="74296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753612" y="174879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3753612" y="1748799"/>
                  <a:ext cx="45384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459123" y="1510069"/>
                  <a:ext cx="4538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FF0000"/>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1459123" y="1510069"/>
                  <a:ext cx="45384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783273" y="2693279"/>
                  <a:ext cx="617540"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4783273" y="2693279"/>
                  <a:ext cx="617540"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948778" y="2869425"/>
                  <a:ext cx="70916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3948778" y="2869425"/>
                  <a:ext cx="709168"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556701" y="2762281"/>
                  <a:ext cx="4809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FF0000"/>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6556701" y="2762281"/>
                  <a:ext cx="480966" cy="523220"/>
                </a:xfrm>
                <a:prstGeom prst="rect">
                  <a:avLst/>
                </a:prstGeom>
                <a:blipFill>
                  <a:blip r:embed="rId12"/>
                  <a:stretch>
                    <a:fillRect/>
                  </a:stretch>
                </a:blipFill>
              </p:spPr>
              <p:txBody>
                <a:bodyPr/>
                <a:lstStyle/>
                <a:p>
                  <a:r>
                    <a:rPr lang="zh-CN" altLang="en-US">
                      <a:noFill/>
                    </a:rPr>
                    <a:t> </a:t>
                  </a:r>
                </a:p>
              </p:txBody>
            </p:sp>
          </mc:Fallback>
        </mc:AlternateContent>
        <p:sp>
          <p:nvSpPr>
            <p:cNvPr id="39" name="Line 14"/>
            <p:cNvSpPr>
              <a:spLocks noChangeShapeType="1"/>
            </p:cNvSpPr>
            <p:nvPr/>
          </p:nvSpPr>
          <p:spPr bwMode="auto">
            <a:xfrm flipH="1">
              <a:off x="1490649" y="1713080"/>
              <a:ext cx="0" cy="849128"/>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40" name="矩形 39"/>
                <p:cNvSpPr/>
                <p:nvPr/>
              </p:nvSpPr>
              <p:spPr>
                <a:xfrm>
                  <a:off x="1205587" y="2757680"/>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1205587" y="2757680"/>
                  <a:ext cx="734688" cy="523220"/>
                </a:xfrm>
                <a:prstGeom prst="rect">
                  <a:avLst/>
                </a:prstGeom>
                <a:blipFill>
                  <a:blip r:embed="rId13"/>
                  <a:stretch>
                    <a:fillRect/>
                  </a:stretch>
                </a:blipFill>
              </p:spPr>
              <p:txBody>
                <a:bodyPr/>
                <a:lstStyle/>
                <a:p>
                  <a:r>
                    <a:rPr lang="zh-CN" altLang="en-US">
                      <a:noFill/>
                    </a:rPr>
                    <a:t> </a:t>
                  </a:r>
                </a:p>
              </p:txBody>
            </p:sp>
          </mc:Fallback>
        </mc:AlternateContent>
        <p:sp>
          <p:nvSpPr>
            <p:cNvPr id="41" name="Rectangle 15" descr="软木塞"/>
            <p:cNvSpPr>
              <a:spLocks noChangeArrowheads="1"/>
            </p:cNvSpPr>
            <p:nvPr/>
          </p:nvSpPr>
          <p:spPr bwMode="auto">
            <a:xfrm>
              <a:off x="1271311" y="2529662"/>
              <a:ext cx="476250" cy="382588"/>
            </a:xfrm>
            <a:prstGeom prst="rect">
              <a:avLst/>
            </a:prstGeom>
            <a:blipFill dpi="0" rotWithShape="0">
              <a:blip r:embed="rId1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4" name="矩形 43"/>
                <p:cNvSpPr/>
                <p:nvPr/>
              </p:nvSpPr>
              <p:spPr>
                <a:xfrm>
                  <a:off x="3992297" y="634711"/>
                  <a:ext cx="5033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FF0000"/>
                    </a:solidFill>
                    <a:latin typeface="+mn-lt"/>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3992297" y="634711"/>
                  <a:ext cx="50334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2929275" y="2408733"/>
                  <a:ext cx="700896"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oMath>
                    </m:oMathPara>
                  </a14:m>
                  <a:endParaRPr lang="zh-CN" altLang="en-US" sz="2800" dirty="0">
                    <a:solidFill>
                      <a:srgbClr val="FF0000"/>
                    </a:solidFill>
                    <a:latin typeface="+mn-lt"/>
                    <a:ea typeface="+mn-ea"/>
                  </a:endParaRPr>
                </a:p>
              </p:txBody>
            </p:sp>
          </mc:Choice>
          <mc:Fallback xmlns="">
            <p:sp>
              <p:nvSpPr>
                <p:cNvPr id="57" name="矩形 56"/>
                <p:cNvSpPr>
                  <a:spLocks noRot="1" noChangeAspect="1" noMove="1" noResize="1" noEditPoints="1" noAdjustHandles="1" noChangeArrowheads="1" noChangeShapeType="1" noTextEdit="1"/>
                </p:cNvSpPr>
                <p:nvPr/>
              </p:nvSpPr>
              <p:spPr>
                <a:xfrm>
                  <a:off x="2929275" y="2408733"/>
                  <a:ext cx="700896" cy="575479"/>
                </a:xfrm>
                <a:prstGeom prst="rect">
                  <a:avLst/>
                </a:prstGeom>
                <a:blipFill>
                  <a:blip r:embed="rId16"/>
                  <a:stretch>
                    <a:fillRect/>
                  </a:stretch>
                </a:blipFill>
              </p:spPr>
              <p:txBody>
                <a:bodyPr/>
                <a:lstStyle/>
                <a:p>
                  <a:r>
                    <a:rPr lang="zh-CN" altLang="en-US">
                      <a:noFill/>
                    </a:rPr>
                    <a:t> </a:t>
                  </a:r>
                </a:p>
              </p:txBody>
            </p:sp>
          </mc:Fallback>
        </mc:AlternateContent>
        <p:sp>
          <p:nvSpPr>
            <p:cNvPr id="58" name="Line 91"/>
            <p:cNvSpPr>
              <a:spLocks noChangeShapeType="1"/>
            </p:cNvSpPr>
            <p:nvPr/>
          </p:nvSpPr>
          <p:spPr bwMode="auto">
            <a:xfrm>
              <a:off x="3156799" y="1840397"/>
              <a:ext cx="0" cy="647700"/>
            </a:xfrm>
            <a:prstGeom prst="line">
              <a:avLst/>
            </a:prstGeom>
            <a:noFill/>
            <a:ln w="38100">
              <a:solidFill>
                <a:srgbClr val="0099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59" name="矩形 58"/>
                <p:cNvSpPr/>
                <p:nvPr/>
              </p:nvSpPr>
              <p:spPr>
                <a:xfrm>
                  <a:off x="4473785" y="1954826"/>
                  <a:ext cx="734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latin typeface="+mn-lt"/>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4473785" y="1954826"/>
                  <a:ext cx="734688"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764288" y="690972"/>
                  <a:ext cx="60792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1</m:t>
                            </m:r>
                          </m:sub>
                        </m:sSub>
                      </m:oMath>
                    </m:oMathPara>
                  </a14:m>
                  <a:endParaRPr lang="zh-CN" altLang="en-US" sz="2800" dirty="0">
                    <a:solidFill>
                      <a:srgbClr val="FF0000"/>
                    </a:solidFill>
                    <a:latin typeface="+mn-lt"/>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4764288" y="690972"/>
                  <a:ext cx="607923" cy="575479"/>
                </a:xfrm>
                <a:prstGeom prst="rect">
                  <a:avLst/>
                </a:prstGeom>
                <a:blipFill>
                  <a:blip r:embed="rId18"/>
                  <a:stretch>
                    <a:fillRect/>
                  </a:stretch>
                </a:blipFill>
              </p:spPr>
              <p:txBody>
                <a:bodyPr/>
                <a:lstStyle/>
                <a:p>
                  <a:r>
                    <a:rPr lang="zh-CN" altLang="en-US">
                      <a:noFill/>
                    </a:rPr>
                    <a:t> </a:t>
                  </a:r>
                </a:p>
              </p:txBody>
            </p:sp>
          </mc:Fallback>
        </mc:AlternateContent>
        <p:sp>
          <p:nvSpPr>
            <p:cNvPr id="61" name="Line 101"/>
            <p:cNvSpPr>
              <a:spLocks noChangeShapeType="1"/>
            </p:cNvSpPr>
            <p:nvPr/>
          </p:nvSpPr>
          <p:spPr bwMode="auto">
            <a:xfrm flipV="1">
              <a:off x="5496999" y="1530519"/>
              <a:ext cx="0" cy="719138"/>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62" name="矩形 61"/>
                <p:cNvSpPr/>
                <p:nvPr/>
              </p:nvSpPr>
              <p:spPr>
                <a:xfrm>
                  <a:off x="5261454" y="2107965"/>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261454" y="2107965"/>
                  <a:ext cx="483594" cy="523220"/>
                </a:xfrm>
                <a:prstGeom prst="rect">
                  <a:avLst/>
                </a:prstGeom>
                <a:blipFill>
                  <a:blip r:embed="rId19"/>
                  <a:stretch>
                    <a:fillRect/>
                  </a:stretch>
                </a:blipFill>
              </p:spPr>
              <p:txBody>
                <a:bodyPr/>
                <a:lstStyle/>
                <a:p>
                  <a:r>
                    <a:rPr lang="zh-CN" altLang="en-US">
                      <a:noFill/>
                    </a:rPr>
                    <a:t> </a:t>
                  </a:r>
                </a:p>
              </p:txBody>
            </p:sp>
          </mc:Fallback>
        </mc:AlternateContent>
        <p:grpSp>
          <p:nvGrpSpPr>
            <p:cNvPr id="63" name="Group 110"/>
            <p:cNvGrpSpPr>
              <a:grpSpLocks/>
            </p:cNvGrpSpPr>
            <p:nvPr/>
          </p:nvGrpSpPr>
          <p:grpSpPr bwMode="auto">
            <a:xfrm>
              <a:off x="5921102" y="1042023"/>
              <a:ext cx="476250" cy="2041526"/>
              <a:chOff x="1469" y="2221"/>
              <a:chExt cx="300" cy="1286"/>
            </a:xfrm>
          </p:grpSpPr>
          <p:sp>
            <p:nvSpPr>
              <p:cNvPr id="64" name="Rectangle 107" descr="软木塞"/>
              <p:cNvSpPr>
                <a:spLocks noChangeArrowheads="1"/>
              </p:cNvSpPr>
              <p:nvPr/>
            </p:nvSpPr>
            <p:spPr bwMode="auto">
              <a:xfrm>
                <a:off x="1469" y="2659"/>
                <a:ext cx="300" cy="241"/>
              </a:xfrm>
              <a:prstGeom prst="rect">
                <a:avLst/>
              </a:prstGeom>
              <a:blipFill dpi="0" rotWithShape="0">
                <a:blip r:embed="rId2"/>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65" name="Line 101"/>
              <p:cNvSpPr>
                <a:spLocks noChangeShapeType="1"/>
              </p:cNvSpPr>
              <p:nvPr/>
            </p:nvSpPr>
            <p:spPr bwMode="auto">
              <a:xfrm flipV="1">
                <a:off x="1621" y="2221"/>
                <a:ext cx="0" cy="557"/>
              </a:xfrm>
              <a:prstGeom prst="line">
                <a:avLst/>
              </a:prstGeom>
              <a:noFill/>
              <a:ln w="38100">
                <a:solidFill>
                  <a:srgbClr val="0099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66" name="Line 100"/>
              <p:cNvSpPr>
                <a:spLocks noChangeShapeType="1"/>
              </p:cNvSpPr>
              <p:nvPr/>
            </p:nvSpPr>
            <p:spPr bwMode="auto">
              <a:xfrm>
                <a:off x="1621" y="2784"/>
                <a:ext cx="0" cy="723"/>
              </a:xfrm>
              <a:prstGeom prst="line">
                <a:avLst/>
              </a:prstGeom>
              <a:noFill/>
              <a:ln w="38100">
                <a:solidFill>
                  <a:schemeClr val="tx1"/>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67" name="矩形 66"/>
                <p:cNvSpPr/>
                <p:nvPr/>
              </p:nvSpPr>
              <p:spPr>
                <a:xfrm>
                  <a:off x="5846321" y="3083610"/>
                  <a:ext cx="62581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5846321" y="3083610"/>
                  <a:ext cx="625812"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568679" y="1943374"/>
                  <a:ext cx="742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latin typeface="+mn-lt"/>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5568679" y="1943374"/>
                  <a:ext cx="74296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089255" y="736002"/>
                  <a:ext cx="616194"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FF0000"/>
                                </a:solidFill>
                                <a:latin typeface="Cambria Math"/>
                                <a:ea typeface="+mn-ea"/>
                              </a:rPr>
                            </m:ctrlPr>
                          </m:sSubPr>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𝑇</m:t>
                                </m:r>
                              </m:e>
                            </m:acc>
                          </m:e>
                          <m:sub>
                            <m:r>
                              <a:rPr lang="en-US" altLang="zh-CN" sz="2800" b="0" i="1" smtClean="0">
                                <a:solidFill>
                                  <a:srgbClr val="FF0000"/>
                                </a:solidFill>
                                <a:latin typeface="Cambria Math" panose="02040503050406030204" pitchFamily="18" charset="0"/>
                                <a:ea typeface="+mn-ea"/>
                              </a:rPr>
                              <m:t>2</m:t>
                            </m:r>
                          </m:sub>
                        </m:sSub>
                      </m:oMath>
                    </m:oMathPara>
                  </a14:m>
                  <a:endParaRPr lang="zh-CN" altLang="en-US" sz="2800" dirty="0">
                    <a:solidFill>
                      <a:srgbClr val="FF0000"/>
                    </a:solidFill>
                    <a:latin typeface="+mn-lt"/>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6089255" y="736002"/>
                  <a:ext cx="616194" cy="575479"/>
                </a:xfrm>
                <a:prstGeom prst="rect">
                  <a:avLst/>
                </a:prstGeom>
                <a:blipFill>
                  <a:blip r:embed="rId22"/>
                  <a:stretch>
                    <a:fillRect/>
                  </a:stretch>
                </a:blipFill>
              </p:spPr>
              <p:txBody>
                <a:bodyPr/>
                <a:lstStyle/>
                <a:p>
                  <a:r>
                    <a:rPr lang="zh-CN" altLang="en-US">
                      <a:noFill/>
                    </a:rPr>
                    <a:t> </a:t>
                  </a:r>
                </a:p>
              </p:txBody>
            </p:sp>
          </mc:Fallback>
        </mc:AlternateContent>
        <p:sp>
          <p:nvSpPr>
            <p:cNvPr id="70" name="Line 101"/>
            <p:cNvSpPr>
              <a:spLocks noChangeShapeType="1"/>
            </p:cNvSpPr>
            <p:nvPr/>
          </p:nvSpPr>
          <p:spPr bwMode="auto">
            <a:xfrm flipV="1">
              <a:off x="6591893" y="1519067"/>
              <a:ext cx="0" cy="719138"/>
            </a:xfrm>
            <a:prstGeom prst="line">
              <a:avLst/>
            </a:prstGeom>
            <a:noFill/>
            <a:ln w="38100">
              <a:solidFill>
                <a:srgbClr val="009900"/>
              </a:solidFill>
              <a:round/>
              <a:headEnd type="triangle" w="med" len="med"/>
              <a:tailEnd type="none" w="med" len="me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mc:AlternateContent xmlns:mc="http://schemas.openxmlformats.org/markup-compatibility/2006" xmlns:a14="http://schemas.microsoft.com/office/drawing/2010/main">
          <mc:Choice Requires="a14">
            <p:sp>
              <p:nvSpPr>
                <p:cNvPr id="71" name="矩形 70"/>
                <p:cNvSpPr/>
                <p:nvPr/>
              </p:nvSpPr>
              <p:spPr>
                <a:xfrm>
                  <a:off x="6356348" y="2096513"/>
                  <a:ext cx="4835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FF0000"/>
                    </a:solidFill>
                    <a:latin typeface="+mn-lt"/>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6356348" y="2096513"/>
                  <a:ext cx="483594" cy="523220"/>
                </a:xfrm>
                <a:prstGeom prst="rect">
                  <a:avLst/>
                </a:prstGeom>
                <a:blipFill>
                  <a:blip r:embed="rId2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2" name="矩形 71"/>
              <p:cNvSpPr/>
              <p:nvPr/>
            </p:nvSpPr>
            <p:spPr>
              <a:xfrm>
                <a:off x="8213080" y="871644"/>
                <a:ext cx="285783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𝑇</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8213080" y="871644"/>
                <a:ext cx="2857834"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213080" y="1465695"/>
                <a:ext cx="296254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8213080" y="1465695"/>
                <a:ext cx="2962541"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8213080" y="2137965"/>
                <a:ext cx="267759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sSubSup>
                        <m:sSubSupPr>
                          <m:ctrlPr>
                            <a:rPr lang="en-US" altLang="zh-CN" sz="2800" b="0" i="1" smtClean="0">
                              <a:solidFill>
                                <a:srgbClr val="0000FF"/>
                              </a:solidFill>
                              <a:latin typeface="Cambria Math"/>
                            </a:rPr>
                          </m:ctrlPr>
                        </m:sSubSup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𝐼</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8213080" y="2137965"/>
                <a:ext cx="2677591"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213080" y="2796242"/>
                <a:ext cx="136088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𝑟</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213080" y="2796242"/>
                <a:ext cx="1360885"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4173834" y="3771065"/>
                <a:ext cx="3512051" cy="102733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d>
                            <m:dPr>
                              <m:ctrlPr>
                                <a:rPr lang="en-US" altLang="zh-CN" sz="2800" b="0" i="1" smtClean="0">
                                  <a:solidFill>
                                    <a:srgbClr val="0000FF"/>
                                  </a:solidFill>
                                  <a:latin typeface="Cambria Math"/>
                                  <a:ea typeface="+mn-ea"/>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4173834" y="3771065"/>
                <a:ext cx="3512051" cy="1027333"/>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7513979" y="3797290"/>
                <a:ext cx="3117392"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d>
                            <m:dPr>
                              <m:ctrlPr>
                                <a:rPr lang="en-US" altLang="zh-CN" sz="2800" b="0" i="1" smtClean="0">
                                  <a:solidFill>
                                    <a:srgbClr val="0000FF"/>
                                  </a:solidFill>
                                  <a:latin typeface="Cambria Math"/>
                                  <a:ea typeface="+mn-ea"/>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7513979" y="3797290"/>
                <a:ext cx="3117392" cy="1001108"/>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4173834" y="5030977"/>
                <a:ext cx="270522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e>
                      </m:d>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4173834" y="5030977"/>
                <a:ext cx="2705228"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740122" y="4784552"/>
                <a:ext cx="3412729"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740122" y="4784552"/>
                <a:ext cx="3412729" cy="1001108"/>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173834" y="5979304"/>
                <a:ext cx="2721771"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𝑇</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e>
                      </m:d>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4173834" y="5979304"/>
                <a:ext cx="2721771"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6740122" y="5740360"/>
                <a:ext cx="3509166" cy="100110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e>
                          </m:d>
                          <m:r>
                            <a:rPr lang="en-US" altLang="zh-CN" sz="2800" b="0" i="1" smtClean="0">
                              <a:solidFill>
                                <a:srgbClr val="0000FF"/>
                              </a:solidFill>
                              <a:latin typeface="Cambria Math" panose="02040503050406030204" pitchFamily="18" charset="0"/>
                              <a:ea typeface="+mn-ea"/>
                            </a:rPr>
                            <m:t>𝑔</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6740122" y="5740360"/>
                <a:ext cx="3509166" cy="1001108"/>
              </a:xfrm>
              <a:prstGeom prst="rect">
                <a:avLst/>
              </a:prstGeom>
              <a:blipFill>
                <a:blip r:embed="rId33"/>
                <a:stretch>
                  <a:fillRect/>
                </a:stretch>
              </a:blipFill>
            </p:spPr>
            <p:txBody>
              <a:bodyPr/>
              <a:lstStyle/>
              <a:p>
                <a:r>
                  <a:rPr lang="zh-CN" altLang="en-US">
                    <a:noFill/>
                  </a:rPr>
                  <a:t> </a:t>
                </a:r>
              </a:p>
            </p:txBody>
          </p:sp>
        </mc:Fallback>
      </mc:AlternateContent>
      <p:sp>
        <p:nvSpPr>
          <p:cNvPr id="76" name="AutoShape 14"/>
          <p:cNvSpPr>
            <a:spLocks/>
          </p:cNvSpPr>
          <p:nvPr/>
        </p:nvSpPr>
        <p:spPr bwMode="auto">
          <a:xfrm>
            <a:off x="7870531" y="1096079"/>
            <a:ext cx="321942" cy="2011822"/>
          </a:xfrm>
          <a:prstGeom prst="leftBrace">
            <a:avLst>
              <a:gd name="adj1" fmla="val 50347"/>
              <a:gd name="adj2" fmla="val 50000"/>
            </a:avLst>
          </a:prstGeom>
          <a:noFill/>
          <a:ln w="1905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
        <p:nvSpPr>
          <p:cNvPr id="83" name="AutoShape 14"/>
          <p:cNvSpPr>
            <a:spLocks/>
          </p:cNvSpPr>
          <p:nvPr/>
        </p:nvSpPr>
        <p:spPr bwMode="auto">
          <a:xfrm>
            <a:off x="3983588" y="4250544"/>
            <a:ext cx="319574" cy="2110152"/>
          </a:xfrm>
          <a:prstGeom prst="leftBrace">
            <a:avLst>
              <a:gd name="adj1" fmla="val 50347"/>
              <a:gd name="adj2" fmla="val 50000"/>
            </a:avLst>
          </a:prstGeom>
          <a:noFill/>
          <a:ln w="19050">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solidFill>
                <a:srgbClr val="0000FF"/>
              </a:solidFill>
              <a:latin typeface="+mn-lt"/>
              <a:ea typeface="+mn-ea"/>
            </a:endParaRPr>
          </a:p>
        </p:txBody>
      </p:sp>
    </p:spTree>
    <p:extLst>
      <p:ext uri="{BB962C8B-B14F-4D97-AF65-F5344CB8AC3E}">
        <p14:creationId xmlns:p14="http://schemas.microsoft.com/office/powerpoint/2010/main" val="38853970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up)">
                                      <p:cBhvr>
                                        <p:cTn id="7" dur="500"/>
                                        <p:tgtEl>
                                          <p:spTgt spid="7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wipe(left)">
                                      <p:cBhvr>
                                        <p:cTn id="10" dur="500"/>
                                        <p:tgtEl>
                                          <p:spTgt spid="7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left)">
                                      <p:cBhvr>
                                        <p:cTn id="13" dur="500"/>
                                        <p:tgtEl>
                                          <p:spTgt spid="7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wipe(left)">
                                      <p:cBhvr>
                                        <p:cTn id="16" dur="500"/>
                                        <p:tgtEl>
                                          <p:spTgt spid="7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wipe(left)">
                                      <p:cBhvr>
                                        <p:cTn id="19" dur="500"/>
                                        <p:tgtEl>
                                          <p:spTgt spid="7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up)">
                                      <p:cBhvr>
                                        <p:cTn id="24" dur="500"/>
                                        <p:tgtEl>
                                          <p:spTgt spid="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wipe(left)">
                                      <p:cBhvr>
                                        <p:cTn id="29" dur="500"/>
                                        <p:tgtEl>
                                          <p:spTgt spid="7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Effect transition="in" filter="wipe(left)">
                                      <p:cBhvr>
                                        <p:cTn id="34" dur="500"/>
                                        <p:tgtEl>
                                          <p:spTgt spid="7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left)">
                                      <p:cBhvr>
                                        <p:cTn id="39" dur="500"/>
                                        <p:tgtEl>
                                          <p:spTgt spid="7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wipe(left)">
                                      <p:cBhvr>
                                        <p:cTn id="44" dur="500"/>
                                        <p:tgtEl>
                                          <p:spTgt spid="8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wipe(left)">
                                      <p:cBhvr>
                                        <p:cTn id="49" dur="500"/>
                                        <p:tgtEl>
                                          <p:spTgt spid="81"/>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7" grpId="0"/>
      <p:bldP spid="78" grpId="0"/>
      <p:bldP spid="79" grpId="0"/>
      <p:bldP spid="80" grpId="0"/>
      <p:bldP spid="81" grpId="0"/>
      <p:bldP spid="82" grpId="0"/>
      <p:bldP spid="76" grpId="0" animBg="1"/>
      <p:bldP spid="8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Text Box 3"/>
              <p:cNvSpPr txBox="1">
                <a:spLocks noChangeArrowheads="1"/>
              </p:cNvSpPr>
              <p:nvPr/>
            </p:nvSpPr>
            <p:spPr bwMode="auto">
              <a:xfrm>
                <a:off x="1828800" y="533401"/>
                <a:ext cx="9845458" cy="216059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a:tailEnd type="none" w="med" len="lg"/>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eaLnBrk="1" hangingPunct="1">
                  <a:lnSpc>
                    <a:spcPct val="120000"/>
                  </a:lnSpc>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例</a:t>
                </a:r>
                <a:r>
                  <a:rPr lang="en-US" altLang="zh-CN" dirty="0"/>
                  <a:t>2.5</a:t>
                </a:r>
                <a:r>
                  <a:rPr lang="zh-CN" altLang="en-US" dirty="0"/>
                  <a:t>：某飞轮的直径</a:t>
                </a:r>
                <a14:m>
                  <m:oMath xmlns:m="http://schemas.openxmlformats.org/officeDocument/2006/math">
                    <m:r>
                      <a:rPr lang="en-US" altLang="zh-CN" smtClean="0">
                        <a:latin typeface="Cambria Math" panose="02040503050406030204" pitchFamily="18" charset="0"/>
                      </a:rPr>
                      <m:t>𝑑</m:t>
                    </m:r>
                    <m:r>
                      <a:rPr lang="en-US" altLang="zh-CN" smtClean="0">
                        <a:latin typeface="Cambria Math" panose="02040503050406030204" pitchFamily="18" charset="0"/>
                      </a:rPr>
                      <m:t>=0.5</m:t>
                    </m:r>
                    <m:r>
                      <a:rPr lang="en-US" altLang="zh-CN" smtClean="0">
                        <a:latin typeface="Cambria Math" panose="02040503050406030204" pitchFamily="18" charset="0"/>
                      </a:rPr>
                      <m:t>𝑚</m:t>
                    </m:r>
                  </m:oMath>
                </a14:m>
                <a:r>
                  <a:rPr lang="zh-CN" altLang="en-US" dirty="0"/>
                  <a:t>，转动惯量</a:t>
                </a:r>
                <a14:m>
                  <m:oMath xmlns:m="http://schemas.openxmlformats.org/officeDocument/2006/math">
                    <m:r>
                      <a:rPr lang="en-US" altLang="zh-CN" smtClean="0">
                        <a:latin typeface="Cambria Math" panose="02040503050406030204" pitchFamily="18" charset="0"/>
                      </a:rPr>
                      <m:t>𝐼</m:t>
                    </m:r>
                    <m:r>
                      <a:rPr lang="en-US" altLang="zh-CN" smtClean="0">
                        <a:latin typeface="Cambria Math" panose="02040503050406030204" pitchFamily="18" charset="0"/>
                      </a:rPr>
                      <m:t>=2.4</m:t>
                    </m:r>
                    <m:r>
                      <a:rPr lang="en-US" altLang="zh-CN" smtClean="0">
                        <a:latin typeface="Cambria Math" panose="02040503050406030204" pitchFamily="18" charset="0"/>
                      </a:rPr>
                      <m:t>𝑘𝑔</m:t>
                    </m:r>
                    <m:r>
                      <a:rPr lang="en-US" altLang="zh-CN" smtClean="0">
                        <a:latin typeface="Cambria Math" panose="02040503050406030204" pitchFamily="18" charset="0"/>
                      </a:rPr>
                      <m:t>∙</m:t>
                    </m:r>
                    <m:sSup>
                      <m:sSupPr>
                        <m:ctrlPr>
                          <a:rPr lang="en-US" altLang="zh-CN" i="1" smtClean="0">
                            <a:latin typeface="Cambria Math"/>
                          </a:rPr>
                        </m:ctrlPr>
                      </m:sSupPr>
                      <m:e>
                        <m:r>
                          <a:rPr lang="en-US" altLang="zh-CN" smtClean="0">
                            <a:latin typeface="Cambria Math" panose="02040503050406030204" pitchFamily="18" charset="0"/>
                          </a:rPr>
                          <m:t>𝑚</m:t>
                        </m:r>
                      </m:e>
                      <m:sup>
                        <m:r>
                          <a:rPr lang="en-US" altLang="zh-CN" smtClean="0">
                            <a:latin typeface="Cambria Math" panose="02040503050406030204" pitchFamily="18" charset="0"/>
                          </a:rPr>
                          <m:t>2</m:t>
                        </m:r>
                      </m:sup>
                    </m:sSup>
                  </m:oMath>
                </a14:m>
                <a:r>
                  <a:rPr lang="zh-CN" altLang="en-US" dirty="0"/>
                  <a:t>，转速</a:t>
                </a:r>
                <a14:m>
                  <m:oMath xmlns:m="http://schemas.openxmlformats.org/officeDocument/2006/math">
                    <m:r>
                      <a:rPr lang="en-US" altLang="zh-CN" smtClean="0">
                        <a:latin typeface="Cambria Math" panose="02040503050406030204" pitchFamily="18" charset="0"/>
                      </a:rPr>
                      <m:t>𝑛</m:t>
                    </m:r>
                    <m:r>
                      <a:rPr lang="en-US" altLang="zh-CN" smtClean="0">
                        <a:latin typeface="Cambria Math" panose="02040503050406030204" pitchFamily="18" charset="0"/>
                      </a:rPr>
                      <m:t>=1000</m:t>
                    </m:r>
                    <m:r>
                      <a:rPr lang="en-US" altLang="zh-CN" smtClean="0">
                        <a:latin typeface="Cambria Math" panose="02040503050406030204" pitchFamily="18" charset="0"/>
                      </a:rPr>
                      <m:t>𝑟</m:t>
                    </m:r>
                    <m:r>
                      <a:rPr lang="en-US" altLang="zh-CN">
                        <a:latin typeface="Cambria Math" panose="02040503050406030204" pitchFamily="18" charset="0"/>
                      </a:rPr>
                      <m:t>∙</m:t>
                    </m:r>
                    <m:sSup>
                      <m:sSupPr>
                        <m:ctrlPr>
                          <a:rPr lang="en-US" altLang="zh-CN" i="1">
                            <a:latin typeface="Cambria Math"/>
                          </a:rPr>
                        </m:ctrlPr>
                      </m:sSupPr>
                      <m:e>
                        <m:r>
                          <a:rPr lang="en-US" altLang="zh-CN">
                            <a:latin typeface="Cambria Math" panose="02040503050406030204" pitchFamily="18" charset="0"/>
                          </a:rPr>
                          <m:t>𝑚</m:t>
                        </m:r>
                        <m:r>
                          <a:rPr lang="en-US" altLang="zh-CN" smtClean="0">
                            <a:latin typeface="Cambria Math" panose="02040503050406030204" pitchFamily="18" charset="0"/>
                          </a:rPr>
                          <m:t>𝑖𝑛</m:t>
                        </m:r>
                      </m:e>
                      <m:sup>
                        <m:r>
                          <a:rPr lang="en-US" altLang="zh-CN" smtClean="0">
                            <a:latin typeface="Cambria Math" panose="02040503050406030204" pitchFamily="18" charset="0"/>
                          </a:rPr>
                          <m:t>−1</m:t>
                        </m:r>
                      </m:sup>
                    </m:sSup>
                  </m:oMath>
                </a14:m>
                <a:r>
                  <a:rPr lang="zh-CN" altLang="en-US" dirty="0"/>
                  <a:t>。若制动时闸瓦对轮的正压力为</a:t>
                </a:r>
                <a14:m>
                  <m:oMath xmlns:m="http://schemas.openxmlformats.org/officeDocument/2006/math">
                    <m:r>
                      <a:rPr lang="en-US" altLang="zh-CN" smtClean="0">
                        <a:latin typeface="Cambria Math" panose="02040503050406030204" pitchFamily="18" charset="0"/>
                      </a:rPr>
                      <m:t>490</m:t>
                    </m:r>
                    <m:r>
                      <a:rPr lang="en-US" altLang="zh-CN" smtClean="0">
                        <a:latin typeface="Cambria Math" panose="02040503050406030204" pitchFamily="18" charset="0"/>
                      </a:rPr>
                      <m:t>𝑁</m:t>
                    </m:r>
                  </m:oMath>
                </a14:m>
                <a:r>
                  <a:rPr lang="zh-CN" altLang="en-US" dirty="0"/>
                  <a:t>，闸瓦与轮间的滑动摩擦因数</a:t>
                </a:r>
                <a14:m>
                  <m:oMath xmlns:m="http://schemas.openxmlformats.org/officeDocument/2006/math">
                    <m:r>
                      <a:rPr lang="zh-CN" altLang="en-US">
                        <a:latin typeface="Cambria Math" panose="02040503050406030204" pitchFamily="18" charset="0"/>
                      </a:rPr>
                      <m:t>𝜇</m:t>
                    </m:r>
                    <m:r>
                      <a:rPr lang="en-US" altLang="zh-CN" smtClean="0">
                        <a:latin typeface="Cambria Math" panose="02040503050406030204" pitchFamily="18" charset="0"/>
                      </a:rPr>
                      <m:t>=0.4</m:t>
                    </m:r>
                  </m:oMath>
                </a14:m>
                <a:r>
                  <a:rPr lang="zh-CN" altLang="en-US" dirty="0"/>
                  <a:t>，问：制动后飞轮转过多少圈停止</a:t>
                </a:r>
                <a:r>
                  <a:rPr lang="en-US" altLang="zh-CN" dirty="0"/>
                  <a:t>?</a:t>
                </a:r>
              </a:p>
            </p:txBody>
          </p:sp>
        </mc:Choice>
        <mc:Fallback xmlns="">
          <p:sp>
            <p:nvSpPr>
              <p:cNvPr id="60" name="Text Box 3"/>
              <p:cNvSpPr txBox="1">
                <a:spLocks noRot="1" noChangeAspect="1" noMove="1" noResize="1" noEditPoints="1" noAdjustHandles="1" noChangeArrowheads="1" noChangeShapeType="1" noTextEdit="1"/>
              </p:cNvSpPr>
              <p:nvPr/>
            </p:nvSpPr>
            <p:spPr bwMode="auto">
              <a:xfrm>
                <a:off x="1828800" y="533401"/>
                <a:ext cx="9845458" cy="2160591"/>
              </a:xfrm>
              <a:prstGeom prst="rect">
                <a:avLst/>
              </a:prstGeom>
              <a:blipFill>
                <a:blip r:embed="rId2"/>
                <a:stretch>
                  <a:fillRect l="-1238" t="-1130" r="-1238" b="-480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5" name="Text Box 8"/>
          <p:cNvSpPr txBox="1">
            <a:spLocks noChangeArrowheads="1"/>
          </p:cNvSpPr>
          <p:nvPr/>
        </p:nvSpPr>
        <p:spPr bwMode="auto">
          <a:xfrm>
            <a:off x="1828800" y="2702897"/>
            <a:ext cx="5519234"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lnSpc>
                <a:spcPct val="120000"/>
              </a:lnSpc>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解：制动时作用于飞轮上的正压力方向通过转轴，其力矩为零，只有闸瓦对飞轮的摩擦力矩</a:t>
            </a:r>
          </a:p>
        </p:txBody>
      </p:sp>
      <mc:AlternateContent xmlns:mc="http://schemas.openxmlformats.org/markup-compatibility/2006" xmlns:a14="http://schemas.microsoft.com/office/drawing/2010/main">
        <mc:Choice Requires="a14">
          <p:sp>
            <p:nvSpPr>
              <p:cNvPr id="12" name="矩形 11"/>
              <p:cNvSpPr/>
              <p:nvPr/>
            </p:nvSpPr>
            <p:spPr>
              <a:xfrm>
                <a:off x="3203465" y="5142604"/>
                <a:ext cx="15001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3203465" y="5142604"/>
                <a:ext cx="1500154" cy="523220"/>
              </a:xfrm>
              <a:prstGeom prst="rect">
                <a:avLst/>
              </a:prstGeom>
              <a:blipFill>
                <a:blip r:embed="rId3"/>
                <a:stretch>
                  <a:fillRect/>
                </a:stretch>
              </a:blipFill>
            </p:spPr>
            <p:txBody>
              <a:bodyPr/>
              <a:lstStyle/>
              <a:p>
                <a:r>
                  <a:rPr lang="zh-CN" altLang="en-US">
                    <a:noFill/>
                  </a:rPr>
                  <a:t> </a:t>
                </a:r>
              </a:p>
            </p:txBody>
          </p:sp>
        </mc:Fallback>
      </mc:AlternateContent>
      <p:pic>
        <p:nvPicPr>
          <p:cNvPr id="6" name="图片 6" descr="QQ图片20160311094242.png"/>
          <p:cNvPicPr>
            <a:picLocks noChangeAspect="1"/>
          </p:cNvPicPr>
          <p:nvPr/>
        </p:nvPicPr>
        <p:blipFill rotWithShape="1">
          <a:blip r:embed="rId4">
            <a:extLst>
              <a:ext uri="{28A0092B-C50C-407E-A947-70E740481C1C}">
                <a14:useLocalDpi xmlns:a14="http://schemas.microsoft.com/office/drawing/2010/main" val="0"/>
              </a:ext>
            </a:extLst>
          </a:blip>
          <a:srcRect l="1315" t="5741" r="3757" b="18768"/>
          <a:stretch/>
        </p:blipFill>
        <p:spPr bwMode="auto">
          <a:xfrm>
            <a:off x="7578437" y="2356332"/>
            <a:ext cx="3865418" cy="323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7"/>
          <p:cNvSpPr>
            <a:spLocks noChangeArrowheads="1"/>
          </p:cNvSpPr>
          <p:nvPr/>
        </p:nvSpPr>
        <p:spPr bwMode="auto">
          <a:xfrm>
            <a:off x="1828800" y="4439815"/>
            <a:ext cx="270939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a:solidFill>
                  <a:srgbClr val="0000FF"/>
                </a:solidFill>
                <a:latin typeface="+mn-lt"/>
                <a:ea typeface="+mn-ea"/>
              </a:rPr>
              <a:t>摩擦力的量值为</a:t>
            </a:r>
          </a:p>
        </p:txBody>
      </p:sp>
      <mc:AlternateContent xmlns:mc="http://schemas.openxmlformats.org/markup-compatibility/2006" xmlns:a14="http://schemas.microsoft.com/office/drawing/2010/main">
        <mc:Choice Requires="a14">
          <p:sp>
            <p:nvSpPr>
              <p:cNvPr id="8" name="矩形 7"/>
              <p:cNvSpPr/>
              <p:nvPr/>
            </p:nvSpPr>
            <p:spPr>
              <a:xfrm>
                <a:off x="4588417" y="5162257"/>
                <a:ext cx="37589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0.4</m:t>
                      </m:r>
                      <m:r>
                        <a:rPr lang="en-US" altLang="zh-CN" sz="2800" b="0" i="1" smtClean="0">
                          <a:solidFill>
                            <a:srgbClr val="0000FF"/>
                          </a:solidFill>
                          <a:latin typeface="Cambria Math" panose="02040503050406030204" pitchFamily="18" charset="0"/>
                          <a:ea typeface="Cambria Math" panose="02040503050406030204" pitchFamily="18" charset="0"/>
                        </a:rPr>
                        <m:t>×490=196(</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8" name="矩形 7"/>
              <p:cNvSpPr>
                <a:spLocks noRot="1" noChangeAspect="1" noMove="1" noResize="1" noEditPoints="1" noAdjustHandles="1" noChangeArrowheads="1" noChangeShapeType="1" noTextEdit="1"/>
              </p:cNvSpPr>
              <p:nvPr/>
            </p:nvSpPr>
            <p:spPr>
              <a:xfrm>
                <a:off x="4588417" y="5162257"/>
                <a:ext cx="3758914"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07785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6" descr="QQ图片20160311094242.png"/>
          <p:cNvPicPr>
            <a:picLocks noChangeAspect="1"/>
          </p:cNvPicPr>
          <p:nvPr/>
        </p:nvPicPr>
        <p:blipFill rotWithShape="1">
          <a:blip r:embed="rId2">
            <a:extLst>
              <a:ext uri="{28A0092B-C50C-407E-A947-70E740481C1C}">
                <a14:useLocalDpi xmlns:a14="http://schemas.microsoft.com/office/drawing/2010/main" val="0"/>
              </a:ext>
            </a:extLst>
          </a:blip>
          <a:srcRect l="1315" t="5741" r="3757" b="18768"/>
          <a:stretch/>
        </p:blipFill>
        <p:spPr bwMode="auto">
          <a:xfrm>
            <a:off x="8047901" y="1227323"/>
            <a:ext cx="3865418" cy="323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矩形 8"/>
              <p:cNvSpPr/>
              <p:nvPr/>
            </p:nvSpPr>
            <p:spPr>
              <a:xfrm>
                <a:off x="3844100" y="242752"/>
                <a:ext cx="230563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d>
                        <m:dPr>
                          <m:ctrlPr>
                            <a:rPr lang="en-US" altLang="zh-CN" sz="2800" i="1" smtClean="0">
                              <a:solidFill>
                                <a:srgbClr val="0000FF"/>
                              </a:solidFill>
                              <a:latin typeface="Cambria Math"/>
                              <a:ea typeface="Cambria Math" panose="02040503050406030204" pitchFamily="18" charset="0"/>
                            </a:rPr>
                          </m:ctrlPr>
                        </m:dPr>
                        <m:e>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3844100" y="242752"/>
                <a:ext cx="2305631" cy="1060483"/>
              </a:xfrm>
              <a:prstGeom prst="rect">
                <a:avLst/>
              </a:prstGeom>
              <a:blipFill>
                <a:blip r:embed="rId3"/>
                <a:stretch>
                  <a:fillRect/>
                </a:stretch>
              </a:blipFill>
            </p:spPr>
            <p:txBody>
              <a:bodyPr/>
              <a:lstStyle/>
              <a:p>
                <a:r>
                  <a:rPr lang="zh-CN" altLang="en-US">
                    <a:noFill/>
                  </a:rPr>
                  <a:t> </a:t>
                </a:r>
              </a:p>
            </p:txBody>
          </p:sp>
        </mc:Fallback>
      </mc:AlternateContent>
      <p:sp>
        <p:nvSpPr>
          <p:cNvPr id="10" name="矩形 7"/>
          <p:cNvSpPr>
            <a:spLocks noChangeArrowheads="1"/>
          </p:cNvSpPr>
          <p:nvPr/>
        </p:nvSpPr>
        <p:spPr bwMode="auto">
          <a:xfrm>
            <a:off x="1832125" y="449706"/>
            <a:ext cx="2709396" cy="565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sz="2800" dirty="0">
                <a:solidFill>
                  <a:srgbClr val="0000FF"/>
                </a:solidFill>
                <a:latin typeface="+mn-lt"/>
                <a:ea typeface="+mn-ea"/>
              </a:rPr>
              <a:t>摩擦力矩为</a:t>
            </a:r>
          </a:p>
        </p:txBody>
      </p:sp>
      <mc:AlternateContent xmlns:mc="http://schemas.openxmlformats.org/markup-compatibility/2006" xmlns:a14="http://schemas.microsoft.com/office/drawing/2010/main">
        <mc:Choice Requires="a14">
          <p:sp>
            <p:nvSpPr>
              <p:cNvPr id="11" name="矩形 10"/>
              <p:cNvSpPr/>
              <p:nvPr/>
            </p:nvSpPr>
            <p:spPr>
              <a:xfrm>
                <a:off x="5913121" y="243811"/>
                <a:ext cx="466358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196×</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0.5</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=−49(</m:t>
                      </m:r>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5913121" y="243811"/>
                <a:ext cx="4663584"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32125" y="1223021"/>
                <a:ext cx="6096000" cy="10824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负号表示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𝑀</m:t>
                    </m:r>
                  </m:oMath>
                </a14:m>
                <a:r>
                  <a:rPr kumimoji="1" lang="zh-CN" altLang="en-US" sz="2800" dirty="0">
                    <a:solidFill>
                      <a:srgbClr val="0000FF"/>
                    </a:solidFill>
                    <a:latin typeface="+mn-lt"/>
                    <a:ea typeface="+mn-ea"/>
                  </a:rPr>
                  <a:t>产生的角加速度与飞轮的角速度方向相反。</a:t>
                </a:r>
              </a:p>
            </p:txBody>
          </p:sp>
        </mc:Choice>
        <mc:Fallback xmlns="">
          <p:sp>
            <p:nvSpPr>
              <p:cNvPr id="2" name="矩形 1"/>
              <p:cNvSpPr>
                <a:spLocks noRot="1" noChangeAspect="1" noMove="1" noResize="1" noEditPoints="1" noAdjustHandles="1" noChangeArrowheads="1" noChangeShapeType="1" noTextEdit="1"/>
              </p:cNvSpPr>
              <p:nvPr/>
            </p:nvSpPr>
            <p:spPr>
              <a:xfrm>
                <a:off x="1832125" y="1223021"/>
                <a:ext cx="6096000" cy="1082412"/>
              </a:xfrm>
              <a:prstGeom prst="rect">
                <a:avLst/>
              </a:prstGeom>
              <a:blipFill>
                <a:blip r:embed="rId5"/>
                <a:stretch>
                  <a:fillRect l="-2100" t="-2260" r="-2000" b="-152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矩形 12"/>
          <p:cNvSpPr/>
          <p:nvPr/>
        </p:nvSpPr>
        <p:spPr>
          <a:xfrm>
            <a:off x="1832125" y="2305433"/>
            <a:ext cx="6096000"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应用转动定律，飞轮的角加速度为</a:t>
            </a:r>
          </a:p>
        </p:txBody>
      </p:sp>
      <p:sp>
        <p:nvSpPr>
          <p:cNvPr id="3" name="矩形 2"/>
          <p:cNvSpPr/>
          <p:nvPr/>
        </p:nvSpPr>
        <p:spPr>
          <a:xfrm>
            <a:off x="1832125" y="3764931"/>
            <a:ext cx="5570756"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制动后飞轮作匀减速转动，初速为</a:t>
            </a:r>
          </a:p>
        </p:txBody>
      </p:sp>
      <mc:AlternateContent xmlns:mc="http://schemas.openxmlformats.org/markup-compatibility/2006" xmlns:a14="http://schemas.microsoft.com/office/drawing/2010/main">
        <mc:Choice Requires="a14">
          <p:sp>
            <p:nvSpPr>
              <p:cNvPr id="4" name="矩形 3"/>
              <p:cNvSpPr/>
              <p:nvPr/>
            </p:nvSpPr>
            <p:spPr>
              <a:xfrm>
                <a:off x="1832125" y="5010150"/>
                <a:ext cx="9512648" cy="6093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kumimoji="1" lang="zh-CN" altLang="en-US" sz="2800" dirty="0">
                    <a:solidFill>
                      <a:srgbClr val="0000FF"/>
                    </a:solidFill>
                    <a:latin typeface="+mn-lt"/>
                    <a:ea typeface="+mn-ea"/>
                  </a:rPr>
                  <a:t>末速</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。按照匀变速转动的公式，飞轮转过的圈数为</a:t>
                </a:r>
              </a:p>
            </p:txBody>
          </p:sp>
        </mc:Choice>
        <mc:Fallback xmlns="">
          <p:sp>
            <p:nvSpPr>
              <p:cNvPr id="4" name="矩形 3"/>
              <p:cNvSpPr>
                <a:spLocks noRot="1" noChangeAspect="1" noMove="1" noResize="1" noEditPoints="1" noAdjustHandles="1" noChangeArrowheads="1" noChangeShapeType="1" noTextEdit="1"/>
              </p:cNvSpPr>
              <p:nvPr/>
            </p:nvSpPr>
            <p:spPr>
              <a:xfrm>
                <a:off x="1832125" y="5010150"/>
                <a:ext cx="9512648" cy="609398"/>
              </a:xfrm>
              <a:prstGeom prst="rect">
                <a:avLst/>
              </a:prstGeom>
              <a:blipFill>
                <a:blip r:embed="rId6"/>
                <a:stretch>
                  <a:fillRect l="-1346" t="-4000" b="-20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426855" y="2881614"/>
                <a:ext cx="128554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𝑀</m:t>
                          </m:r>
                        </m:num>
                        <m:den>
                          <m:r>
                            <a:rPr lang="en-US" altLang="zh-CN" sz="2800" b="0" i="1" smtClean="0">
                              <a:solidFill>
                                <a:srgbClr val="0000FF"/>
                              </a:solidFill>
                              <a:latin typeface="Cambria Math" panose="02040503050406030204" pitchFamily="18" charset="0"/>
                              <a:ea typeface="Cambria Math" panose="02040503050406030204" pitchFamily="18" charset="0"/>
                            </a:rPr>
                            <m:t>𝐼</m:t>
                          </m:r>
                        </m:den>
                      </m:f>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2426855" y="2881614"/>
                <a:ext cx="1285545"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525574" y="2869088"/>
                <a:ext cx="440255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−49</m:t>
                          </m:r>
                        </m:num>
                        <m:den>
                          <m:r>
                            <a:rPr lang="en-US" altLang="zh-CN" sz="2800" b="0" i="1" smtClean="0">
                              <a:solidFill>
                                <a:srgbClr val="0000FF"/>
                              </a:solidFill>
                              <a:latin typeface="Cambria Math" panose="02040503050406030204" pitchFamily="18" charset="0"/>
                              <a:ea typeface="Cambria Math" panose="02040503050406030204" pitchFamily="18" charset="0"/>
                            </a:rPr>
                            <m:t>2.4</m:t>
                          </m:r>
                        </m:den>
                      </m:f>
                      <m:r>
                        <a:rPr lang="en-US" altLang="zh-CN" sz="2800" b="0" i="1" smtClean="0">
                          <a:solidFill>
                            <a:srgbClr val="0000FF"/>
                          </a:solidFill>
                          <a:latin typeface="Cambria Math" panose="02040503050406030204" pitchFamily="18" charset="0"/>
                          <a:ea typeface="Cambria Math" panose="02040503050406030204" pitchFamily="18" charset="0"/>
                        </a:rPr>
                        <m:t>=−20.4(</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525574" y="2869088"/>
                <a:ext cx="4402551"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462323" y="4438922"/>
                <a:ext cx="17950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462323" y="4438922"/>
                <a:ext cx="17950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145993" y="4247784"/>
                <a:ext cx="227267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1000</m:t>
                          </m:r>
                        </m:num>
                        <m:den>
                          <m:r>
                            <a:rPr lang="en-US" altLang="zh-CN" sz="2800" b="0" i="1" smtClean="0">
                              <a:solidFill>
                                <a:srgbClr val="0000FF"/>
                              </a:solidFill>
                              <a:latin typeface="Cambria Math" panose="02040503050406030204" pitchFamily="18" charset="0"/>
                              <a:ea typeface="Cambria Math" panose="02040503050406030204" pitchFamily="18" charset="0"/>
                            </a:rPr>
                            <m:t>60</m:t>
                          </m:r>
                        </m:den>
                      </m:f>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145993" y="4247784"/>
                <a:ext cx="2272673"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155536" y="4280904"/>
                <a:ext cx="320934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m:t>
                          </m:r>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155536" y="4280904"/>
                <a:ext cx="3209340" cy="90178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145993" y="5615741"/>
                <a:ext cx="1561581" cy="938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b="0" i="1" smtClean="0">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4145993" y="5615741"/>
                <a:ext cx="1561581" cy="93897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526876" y="5547292"/>
                <a:ext cx="2833340" cy="10758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b="0" i="1" smtClean="0">
                                      <a:solidFill>
                                        <a:srgbClr val="0000FF"/>
                                      </a:solidFill>
                                      <a:latin typeface="Cambria Math"/>
                                      <a:ea typeface="Cambria Math" panose="02040503050406030204" pitchFamily="18" charset="0"/>
                                    </a:rPr>
                                  </m:ctrlPr>
                                </m:sSubSup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𝛽</m:t>
                              </m:r>
                            </m:den>
                          </m:f>
                        </m:e>
                      </m:d>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5526876" y="5547292"/>
                <a:ext cx="2833340" cy="107587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215170" y="5578902"/>
                <a:ext cx="2299411" cy="1017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100</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/3</m:t>
                                  </m:r>
                                </m:e>
                              </m:d>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−20.4</m:t>
                              </m:r>
                            </m:e>
                          </m:d>
                        </m:den>
                      </m:f>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8215170" y="5578902"/>
                <a:ext cx="2299411" cy="10178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0576705" y="5823618"/>
                <a:ext cx="1308756"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=43</m:t>
                    </m:r>
                  </m:oMath>
                </a14:m>
                <a:r>
                  <a:rPr lang="zh-CN" altLang="en-US" sz="2800" dirty="0">
                    <a:solidFill>
                      <a:srgbClr val="0000FF"/>
                    </a:solidFill>
                    <a:latin typeface="+mn-lt"/>
                    <a:ea typeface="+mn-ea"/>
                  </a:rPr>
                  <a:t>圈</a:t>
                </a:r>
              </a:p>
            </p:txBody>
          </p:sp>
        </mc:Choice>
        <mc:Fallback xmlns="">
          <p:sp>
            <p:nvSpPr>
              <p:cNvPr id="23" name="矩形 22"/>
              <p:cNvSpPr>
                <a:spLocks noRot="1" noChangeAspect="1" noMove="1" noResize="1" noEditPoints="1" noAdjustHandles="1" noChangeArrowheads="1" noChangeShapeType="1" noTextEdit="1"/>
              </p:cNvSpPr>
              <p:nvPr/>
            </p:nvSpPr>
            <p:spPr>
              <a:xfrm>
                <a:off x="10576705" y="5823618"/>
                <a:ext cx="1308756" cy="523220"/>
              </a:xfrm>
              <a:prstGeom prst="rect">
                <a:avLst/>
              </a:prstGeom>
              <a:blipFill>
                <a:blip r:embed="rId15"/>
                <a:stretch>
                  <a:fillRect t="-11628" r="-8372" b="-313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626755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
                                        </p:tgtEl>
                                        <p:attrNameLst>
                                          <p:attrName>style.visibility</p:attrName>
                                        </p:attrNameLst>
                                      </p:cBhvr>
                                      <p:to>
                                        <p:strVal val="visible"/>
                                      </p:to>
                                    </p:set>
                                    <p:animEffect transition="in" filter="wipe(left)">
                                      <p:cBhvr>
                                        <p:cTn id="62" dur="500"/>
                                        <p:tgtEl>
                                          <p:spTgt spid="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wipe(left)">
                                      <p:cBhvr>
                                        <p:cTn id="72" dur="500"/>
                                        <p:tgtEl>
                                          <p:spTgt spid="2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wipe(left)">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wipe(left)">
                                      <p:cBhvr>
                                        <p:cTn id="8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2" grpId="0"/>
      <p:bldP spid="13" grpId="0"/>
      <p:bldP spid="3" grpId="0"/>
      <p:bldP spid="4" grpId="0"/>
      <p:bldP spid="15" grpId="0"/>
      <p:bldP spid="16" grpId="0"/>
      <p:bldP spid="17" grpId="0"/>
      <p:bldP spid="18" grpId="0"/>
      <p:bldP spid="19" grpId="0"/>
      <p:bldP spid="20" grpId="0"/>
      <p:bldP spid="21" grpId="0"/>
      <p:bldP spid="22"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Text Box 3"/>
              <p:cNvSpPr txBox="1">
                <a:spLocks noChangeArrowheads="1"/>
              </p:cNvSpPr>
              <p:nvPr/>
            </p:nvSpPr>
            <p:spPr bwMode="auto">
              <a:xfrm>
                <a:off x="1828800" y="533401"/>
                <a:ext cx="984545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例：一长为</a:t>
                </a:r>
                <a14:m>
                  <m:oMath xmlns:m="http://schemas.openxmlformats.org/officeDocument/2006/math">
                    <m:r>
                      <a:rPr lang="en-US" altLang="zh-CN">
                        <a:latin typeface="Cambria Math" panose="02040503050406030204" pitchFamily="18" charset="0"/>
                      </a:rPr>
                      <m:t>𝑙</m:t>
                    </m:r>
                  </m:oMath>
                </a14:m>
                <a:r>
                  <a:rPr lang="zh-CN" altLang="en-US" dirty="0"/>
                  <a:t>质量为</a:t>
                </a:r>
                <a14:m>
                  <m:oMath xmlns:m="http://schemas.openxmlformats.org/officeDocument/2006/math">
                    <m:r>
                      <a:rPr lang="en-US" altLang="zh-CN">
                        <a:latin typeface="Cambria Math" panose="02040503050406030204" pitchFamily="18" charset="0"/>
                      </a:rPr>
                      <m:t>𝑚</m:t>
                    </m:r>
                  </m:oMath>
                </a14:m>
                <a:r>
                  <a:rPr lang="zh-CN" altLang="en-US" dirty="0"/>
                  <a:t>匀质细杆竖直放置，其下端与一固定铰链</a:t>
                </a:r>
                <a14:m>
                  <m:oMath xmlns:m="http://schemas.openxmlformats.org/officeDocument/2006/math">
                    <m:r>
                      <a:rPr lang="en-US" altLang="zh-CN">
                        <a:latin typeface="Cambria Math" panose="02040503050406030204" pitchFamily="18" charset="0"/>
                      </a:rPr>
                      <m:t>𝑂</m:t>
                    </m:r>
                  </m:oMath>
                </a14:m>
                <a:r>
                  <a:rPr lang="zh-CN" altLang="en-US" dirty="0"/>
                  <a:t>相接，并可绕其转动。由于此竖直放置的细杆处于非稳定平衡状态，当其受到微小扰动时，细杆将在重力作用下由静止开始绕铰链</a:t>
                </a:r>
                <a14:m>
                  <m:oMath xmlns:m="http://schemas.openxmlformats.org/officeDocument/2006/math">
                    <m:r>
                      <a:rPr lang="en-US" altLang="zh-CN">
                        <a:latin typeface="Cambria Math" panose="02040503050406030204" pitchFamily="18" charset="0"/>
                      </a:rPr>
                      <m:t>𝑂</m:t>
                    </m:r>
                  </m:oMath>
                </a14:m>
                <a:r>
                  <a:rPr lang="zh-CN" altLang="en-US" dirty="0"/>
                  <a:t>转动。试计算细杆转动到与竖直线成</a:t>
                </a:r>
                <a14:m>
                  <m:oMath xmlns:m="http://schemas.openxmlformats.org/officeDocument/2006/math">
                    <m:r>
                      <a:rPr lang="zh-CN" altLang="en-US">
                        <a:latin typeface="Cambria Math" panose="02040503050406030204" pitchFamily="18" charset="0"/>
                      </a:rPr>
                      <m:t>𝜃</m:t>
                    </m:r>
                  </m:oMath>
                </a14:m>
                <a:r>
                  <a:rPr lang="zh-CN" altLang="en-US" dirty="0"/>
                  <a:t>角时的角加速度和角速度。</a:t>
                </a:r>
                <a:endParaRPr lang="en-US" altLang="zh-CN" dirty="0"/>
              </a:p>
            </p:txBody>
          </p:sp>
        </mc:Choice>
        <mc:Fallback xmlns="">
          <p:sp>
            <p:nvSpPr>
              <p:cNvPr id="60" name="Text Box 3"/>
              <p:cNvSpPr txBox="1">
                <a:spLocks noRot="1" noChangeAspect="1" noMove="1" noResize="1" noEditPoints="1" noAdjustHandles="1" noChangeArrowheads="1" noChangeShapeType="1" noTextEdit="1"/>
              </p:cNvSpPr>
              <p:nvPr/>
            </p:nvSpPr>
            <p:spPr bwMode="auto">
              <a:xfrm>
                <a:off x="1828800" y="533401"/>
                <a:ext cx="9845458" cy="2677656"/>
              </a:xfrm>
              <a:prstGeom prst="rect">
                <a:avLst/>
              </a:prstGeom>
              <a:blipFill>
                <a:blip r:embed="rId4"/>
                <a:stretch>
                  <a:fillRect l="-1238" t="-2989" r="-1238" b="-65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 Box 8"/>
              <p:cNvSpPr txBox="1">
                <a:spLocks noChangeArrowheads="1"/>
              </p:cNvSpPr>
              <p:nvPr/>
            </p:nvSpPr>
            <p:spPr bwMode="auto">
              <a:xfrm>
                <a:off x="1828800" y="2930641"/>
                <a:ext cx="4985359" cy="14372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lnSpc>
                    <a:spcPct val="120000"/>
                  </a:lnSpc>
                  <a:defRPr sz="2800">
                    <a:solidFill>
                      <a:srgbClr val="0000FF"/>
                    </a:solidFill>
                    <a:latin typeface="+mn-lt"/>
                    <a:ea typeface="+mn-ea"/>
                  </a:defRPr>
                </a:lvl1pPr>
              </a:lstStyle>
              <a:p>
                <a:pPr>
                  <a:lnSpc>
                    <a:spcPct val="100000"/>
                  </a:lnSpc>
                </a:pPr>
                <a:r>
                  <a:rPr lang="zh-CN" altLang="en-US" dirty="0"/>
                  <a:t>解：细杆受重力和铰链对细杆的约束力</a:t>
                </a:r>
                <a14:m>
                  <m:oMath xmlns:m="http://schemas.openxmlformats.org/officeDocument/2006/math">
                    <m:sSub>
                      <m:sSubPr>
                        <m:ctrlPr>
                          <a:rPr lang="en-US" altLang="zh-CN" i="1">
                            <a:latin typeface="Cambria Math"/>
                          </a:rPr>
                        </m:ctrlPr>
                      </m:sSubPr>
                      <m:e>
                        <m:acc>
                          <m:accPr>
                            <m:chr m:val="⃑"/>
                            <m:ctrlPr>
                              <a:rPr lang="en-US" altLang="zh-CN" i="1">
                                <a:latin typeface="Cambria Math"/>
                              </a:rPr>
                            </m:ctrlPr>
                          </m:accPr>
                          <m:e>
                            <m:r>
                              <a:rPr lang="en-US" altLang="zh-CN">
                                <a:latin typeface="Cambria Math" panose="02040503050406030204" pitchFamily="18" charset="0"/>
                              </a:rPr>
                              <m:t>𝐹</m:t>
                            </m:r>
                          </m:e>
                        </m:acc>
                      </m:e>
                      <m:sub>
                        <m:r>
                          <a:rPr lang="en-US" altLang="zh-CN">
                            <a:latin typeface="Cambria Math" panose="02040503050406030204" pitchFamily="18" charset="0"/>
                          </a:rPr>
                          <m:t>𝑛</m:t>
                        </m:r>
                      </m:sub>
                    </m:sSub>
                  </m:oMath>
                </a14:m>
                <a:r>
                  <a:rPr lang="zh-CN" altLang="en-US" dirty="0"/>
                  <a:t>作用，由转动定律得</a:t>
                </a:r>
              </a:p>
            </p:txBody>
          </p:sp>
        </mc:Choice>
        <mc:Fallback xmlns="">
          <p:sp>
            <p:nvSpPr>
              <p:cNvPr id="65" name="Text Box 8"/>
              <p:cNvSpPr txBox="1">
                <a:spLocks noRot="1" noChangeAspect="1" noMove="1" noResize="1" noEditPoints="1" noAdjustHandles="1" noChangeArrowheads="1" noChangeShapeType="1" noTextEdit="1"/>
              </p:cNvSpPr>
              <p:nvPr/>
            </p:nvSpPr>
            <p:spPr bwMode="auto">
              <a:xfrm>
                <a:off x="1828800" y="2930641"/>
                <a:ext cx="4985359" cy="1437253"/>
              </a:xfrm>
              <a:prstGeom prst="rect">
                <a:avLst/>
              </a:prstGeom>
              <a:blipFill>
                <a:blip r:embed="rId5"/>
                <a:stretch>
                  <a:fillRect l="-2445" t="-4661" r="-2445" b="-1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23564" y="4518365"/>
                <a:ext cx="27974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𝑚𝑔𝑙</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2923564" y="4518365"/>
                <a:ext cx="2797432" cy="898964"/>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8475" name="ShockwaveFlash1" r:id="rId2" imgW="4952880" imgH="3384720"/>
        </mc:Choice>
        <mc:Fallback>
          <p:control name="ShockwaveFlash1" r:id="rId2" imgW="4952880" imgH="338472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6813550" y="2930525"/>
                  <a:ext cx="4953000" cy="3384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761353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a:spLocks noChangeArrowheads="1"/>
          </p:cNvSpPr>
          <p:nvPr/>
        </p:nvSpPr>
        <p:spPr bwMode="auto">
          <a:xfrm>
            <a:off x="885826" y="456544"/>
            <a:ext cx="38957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一、转动平面</a:t>
            </a:r>
          </a:p>
        </p:txBody>
      </p:sp>
      <p:sp>
        <p:nvSpPr>
          <p:cNvPr id="12" name="Rectangle 11"/>
          <p:cNvSpPr>
            <a:spLocks noChangeArrowheads="1"/>
          </p:cNvSpPr>
          <p:nvPr/>
        </p:nvSpPr>
        <p:spPr bwMode="auto">
          <a:xfrm>
            <a:off x="1436578" y="1230812"/>
            <a:ext cx="1025665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刚体</a:t>
            </a:r>
            <a:r>
              <a:rPr lang="zh-CN" altLang="en-US" dirty="0">
                <a:solidFill>
                  <a:srgbClr val="0000FF"/>
                </a:solidFill>
                <a:latin typeface="+mn-lt"/>
                <a:ea typeface="+mn-ea"/>
              </a:rPr>
              <a:t>：是一种特殊的质点系统，无论它在多大外力作用下，系统内任意两质点间的距离始终保持不变。</a:t>
            </a:r>
            <a:endParaRPr lang="en-US" altLang="zh-CN" dirty="0">
              <a:solidFill>
                <a:srgbClr val="0000FF"/>
              </a:solidFill>
              <a:latin typeface="+mn-lt"/>
              <a:ea typeface="+mn-ea"/>
            </a:endParaRPr>
          </a:p>
        </p:txBody>
      </p:sp>
      <p:sp>
        <p:nvSpPr>
          <p:cNvPr id="13" name="Text Box 6"/>
          <p:cNvSpPr txBox="1">
            <a:spLocks noChangeArrowheads="1"/>
          </p:cNvSpPr>
          <p:nvPr/>
        </p:nvSpPr>
        <p:spPr bwMode="auto">
          <a:xfrm>
            <a:off x="1951828" y="3198519"/>
            <a:ext cx="97414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平动</a:t>
            </a:r>
            <a:r>
              <a:rPr lang="zh-CN" altLang="en-US" dirty="0">
                <a:solidFill>
                  <a:srgbClr val="0000FF"/>
                </a:solidFill>
                <a:latin typeface="+mn-lt"/>
                <a:ea typeface="+mn-ea"/>
              </a:rPr>
              <a:t>：刚体运动时，其上任意一条直线始终与初始位置平行 </a:t>
            </a:r>
          </a:p>
        </p:txBody>
      </p:sp>
      <p:pic>
        <p:nvPicPr>
          <p:cNvPr id="14" name="Picture 9"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578" y="317697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1"/>
          <p:cNvSpPr>
            <a:spLocks noChangeArrowheads="1"/>
          </p:cNvSpPr>
          <p:nvPr/>
        </p:nvSpPr>
        <p:spPr bwMode="auto">
          <a:xfrm>
            <a:off x="1436578" y="2221079"/>
            <a:ext cx="5521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solidFill>
                  <a:srgbClr val="0000FF"/>
                </a:solidFill>
                <a:latin typeface="+mn-lt"/>
                <a:ea typeface="+mn-ea"/>
              </a:rPr>
              <a:t>刚体的运动形式：平动、转动。</a:t>
            </a:r>
            <a:endParaRPr lang="en-US" altLang="zh-CN" dirty="0">
              <a:solidFill>
                <a:srgbClr val="0000FF"/>
              </a:solidFill>
              <a:latin typeface="+mn-lt"/>
              <a:ea typeface="+mn-ea"/>
            </a:endParaRPr>
          </a:p>
        </p:txBody>
      </p:sp>
      <p:sp>
        <p:nvSpPr>
          <p:cNvPr id="16" name="Text Box 7"/>
          <p:cNvSpPr txBox="1">
            <a:spLocks noChangeArrowheads="1"/>
          </p:cNvSpPr>
          <p:nvPr/>
        </p:nvSpPr>
        <p:spPr bwMode="auto">
          <a:xfrm>
            <a:off x="1951829" y="4213590"/>
            <a:ext cx="974140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FF0000"/>
                </a:solidFill>
                <a:latin typeface="+mn-lt"/>
                <a:ea typeface="+mn-ea"/>
              </a:rPr>
              <a:t>转动</a:t>
            </a:r>
            <a:r>
              <a:rPr lang="zh-CN" altLang="en-US" dirty="0">
                <a:solidFill>
                  <a:srgbClr val="0000FF"/>
                </a:solidFill>
                <a:latin typeface="+mn-lt"/>
                <a:ea typeface="+mn-ea"/>
              </a:rPr>
              <a:t>：刚体运动时，其上各点都绕同一条直线作圆周运动，这条直线为转轴，若转轴在所选参考系中的位置和方向不变，该转动就是</a:t>
            </a:r>
            <a:r>
              <a:rPr lang="zh-CN" altLang="en-US" dirty="0">
                <a:solidFill>
                  <a:srgbClr val="FF0000"/>
                </a:solidFill>
                <a:latin typeface="+mn-lt"/>
                <a:ea typeface="+mn-ea"/>
              </a:rPr>
              <a:t>定轴转动</a:t>
            </a:r>
            <a:r>
              <a:rPr lang="zh-CN" altLang="en-US" dirty="0">
                <a:solidFill>
                  <a:srgbClr val="0000FF"/>
                </a:solidFill>
                <a:latin typeface="+mn-lt"/>
                <a:ea typeface="+mn-ea"/>
              </a:rPr>
              <a:t> </a:t>
            </a:r>
          </a:p>
        </p:txBody>
      </p:sp>
      <p:pic>
        <p:nvPicPr>
          <p:cNvPr id="17" name="Picture 10"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6577" y="417596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6193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ox(in)">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p:bldP spid="15" grpId="0" autoUpdateAnimBg="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2167061" y="1675094"/>
            <a:ext cx="899272" cy="51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式中</a:t>
            </a:r>
          </a:p>
        </p:txBody>
      </p:sp>
      <p:sp>
        <p:nvSpPr>
          <p:cNvPr id="7" name="Text Box 7"/>
          <p:cNvSpPr txBox="1">
            <a:spLocks noChangeArrowheads="1"/>
          </p:cNvSpPr>
          <p:nvPr/>
        </p:nvSpPr>
        <p:spPr bwMode="auto">
          <a:xfrm>
            <a:off x="2167061" y="2744967"/>
            <a:ext cx="540863" cy="519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得</a:t>
            </a:r>
          </a:p>
        </p:txBody>
      </p:sp>
      <p:sp>
        <p:nvSpPr>
          <p:cNvPr id="9" name="Text Box 9"/>
          <p:cNvSpPr txBox="1">
            <a:spLocks noChangeArrowheads="1"/>
          </p:cNvSpPr>
          <p:nvPr/>
        </p:nvSpPr>
        <p:spPr bwMode="auto">
          <a:xfrm>
            <a:off x="2167061" y="3574478"/>
            <a:ext cx="39624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由角加速度的定义</a:t>
            </a:r>
          </a:p>
        </p:txBody>
      </p:sp>
      <p:sp>
        <p:nvSpPr>
          <p:cNvPr id="12" name="Text Box 12"/>
          <p:cNvSpPr txBox="1">
            <a:spLocks noChangeArrowheads="1"/>
          </p:cNvSpPr>
          <p:nvPr/>
        </p:nvSpPr>
        <p:spPr bwMode="auto">
          <a:xfrm>
            <a:off x="2167061" y="5620301"/>
            <a:ext cx="392959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lnSpc>
                <a:spcPct val="100000"/>
              </a:lnSpc>
              <a:defRPr sz="2800">
                <a:solidFill>
                  <a:srgbClr val="0000FF"/>
                </a:solidFill>
                <a:latin typeface="+mn-lt"/>
                <a:ea typeface="+mn-ea"/>
              </a:defRPr>
            </a:lvl1pPr>
          </a:lstStyle>
          <a:p>
            <a:r>
              <a:rPr lang="zh-CN" altLang="en-US" dirty="0"/>
              <a:t>代入初始条件积分 得</a:t>
            </a:r>
          </a:p>
        </p:txBody>
      </p:sp>
      <mc:AlternateContent xmlns:mc="http://schemas.openxmlformats.org/markup-compatibility/2006" xmlns:a14="http://schemas.microsoft.com/office/drawing/2010/main">
        <mc:Choice Requires="a14">
          <p:sp>
            <p:nvSpPr>
              <p:cNvPr id="40" name="矩形 39"/>
              <p:cNvSpPr/>
              <p:nvPr/>
            </p:nvSpPr>
            <p:spPr>
              <a:xfrm>
                <a:off x="2750346" y="413564"/>
                <a:ext cx="27974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𝑚𝑔𝑙</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2750346" y="413564"/>
                <a:ext cx="2797432" cy="89896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240729" y="1460167"/>
                <a:ext cx="1747851"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r>
                        <a:rPr lang="en-US" altLang="zh-CN" sz="2800" b="0" i="1">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3</m:t>
                          </m:r>
                        </m:den>
                      </m:f>
                      <m:r>
                        <a:rPr lang="en-US" altLang="zh-CN" sz="2800" b="0" i="1" smtClean="0">
                          <a:solidFill>
                            <a:srgbClr val="0000FF"/>
                          </a:solidFill>
                          <a:latin typeface="Cambria Math" panose="02040503050406030204" pitchFamily="18" charset="0"/>
                          <a:ea typeface="+mn-ea"/>
                        </a:rPr>
                        <m:t>𝑚</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𝑙</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1" name="矩形 40"/>
              <p:cNvSpPr>
                <a:spLocks noRot="1" noChangeAspect="1" noMove="1" noResize="1" noEditPoints="1" noAdjustHandles="1" noChangeArrowheads="1" noChangeShapeType="1" noTextEdit="1"/>
              </p:cNvSpPr>
              <p:nvPr/>
            </p:nvSpPr>
            <p:spPr>
              <a:xfrm>
                <a:off x="3240729" y="1460167"/>
                <a:ext cx="1747851" cy="90178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236931" y="2553935"/>
                <a:ext cx="2180918"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𝑙</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42" name="矩形 41"/>
              <p:cNvSpPr>
                <a:spLocks noRot="1" noChangeAspect="1" noMove="1" noResize="1" noEditPoints="1" noAdjustHandles="1" noChangeArrowheads="1" noChangeShapeType="1" noTextEdit="1"/>
              </p:cNvSpPr>
              <p:nvPr/>
            </p:nvSpPr>
            <p:spPr>
              <a:xfrm>
                <a:off x="3236931" y="2553935"/>
                <a:ext cx="2180918"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759805" y="4263970"/>
                <a:ext cx="146418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𝛽</m:t>
                      </m:r>
                      <m:r>
                        <a:rPr lang="en-US" altLang="zh-CN" sz="2800" b="0" i="1" smtClean="0">
                          <a:solidFill>
                            <a:srgbClr val="0000FF"/>
                          </a:solidFill>
                          <a:latin typeface="Cambria Math" panose="02040503050406030204" pitchFamily="18" charset="0"/>
                          <a:ea typeface="+mj-ea"/>
                        </a:rPr>
                        <m:t>=</m:t>
                      </m:r>
                      <m:f>
                        <m:fPr>
                          <m:ctrlPr>
                            <a:rPr lang="en-US" altLang="zh-CN" sz="2800" b="0" i="1" smtClean="0">
                              <a:solidFill>
                                <a:srgbClr val="0000FF"/>
                              </a:solidFill>
                              <a:latin typeface="Cambria Math"/>
                              <a:ea typeface="+mj-ea"/>
                            </a:rPr>
                          </m:ctrlPr>
                        </m:fPr>
                        <m:num>
                          <m:r>
                            <a:rPr lang="en-US" altLang="zh-CN" sz="2800" b="0" i="1" smtClean="0">
                              <a:solidFill>
                                <a:srgbClr val="0000FF"/>
                              </a:solidFill>
                              <a:latin typeface="Cambria Math" panose="02040503050406030204" pitchFamily="18" charset="0"/>
                              <a:ea typeface="+mj-ea"/>
                            </a:rPr>
                            <m:t>𝑑</m:t>
                          </m:r>
                          <m:r>
                            <a:rPr lang="zh-CN" altLang="en-US" sz="2800" i="1">
                              <a:solidFill>
                                <a:srgbClr val="0000FF"/>
                              </a:solidFill>
                              <a:latin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43" name="矩形 42"/>
              <p:cNvSpPr>
                <a:spLocks noRot="1" noChangeAspect="1" noMove="1" noResize="1" noEditPoints="1" noAdjustHandles="1" noChangeArrowheads="1" noChangeShapeType="1" noTextEdit="1"/>
              </p:cNvSpPr>
              <p:nvPr/>
            </p:nvSpPr>
            <p:spPr>
              <a:xfrm>
                <a:off x="2759805" y="4263970"/>
                <a:ext cx="1464183"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069686" y="4276859"/>
                <a:ext cx="1616212"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num>
                        <m:den>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j-ea"/>
                  <a:ea typeface="+mj-ea"/>
                </a:endParaRPr>
              </a:p>
            </p:txBody>
          </p:sp>
        </mc:Choice>
        <mc:Fallback xmlns="">
          <p:sp>
            <p:nvSpPr>
              <p:cNvPr id="44" name="矩形 43"/>
              <p:cNvSpPr>
                <a:spLocks noRot="1" noChangeAspect="1" noMove="1" noResize="1" noEditPoints="1" noAdjustHandles="1" noChangeArrowheads="1" noChangeShapeType="1" noTextEdit="1"/>
              </p:cNvSpPr>
              <p:nvPr/>
            </p:nvSpPr>
            <p:spPr>
              <a:xfrm>
                <a:off x="4069686" y="4276859"/>
                <a:ext cx="1616212"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566269" y="4276859"/>
                <a:ext cx="1464503"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den>
                      </m:f>
                    </m:oMath>
                  </m:oMathPara>
                </a14:m>
                <a:endParaRPr lang="zh-CN" altLang="en-US" sz="2800" dirty="0">
                  <a:solidFill>
                    <a:srgbClr val="0000FF"/>
                  </a:solidFill>
                  <a:latin typeface="+mj-ea"/>
                  <a:ea typeface="+mj-ea"/>
                </a:endParaRPr>
              </a:p>
            </p:txBody>
          </p:sp>
        </mc:Choice>
        <mc:Fallback xmlns="">
          <p:sp>
            <p:nvSpPr>
              <p:cNvPr id="45" name="矩形 44"/>
              <p:cNvSpPr>
                <a:spLocks noRot="1" noChangeAspect="1" noMove="1" noResize="1" noEditPoints="1" noAdjustHandles="1" noChangeArrowheads="1" noChangeShapeType="1" noTextEdit="1"/>
              </p:cNvSpPr>
              <p:nvPr/>
            </p:nvSpPr>
            <p:spPr>
              <a:xfrm>
                <a:off x="5566269" y="4276859"/>
                <a:ext cx="1464503"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827316" y="4231942"/>
                <a:ext cx="322825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𝑙</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7827316" y="4231942"/>
                <a:ext cx="3228256" cy="90178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096658" y="5187380"/>
                <a:ext cx="346947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𝑔</m:t>
                              </m:r>
                            </m:num>
                            <m:den>
                              <m:r>
                                <a:rPr lang="en-US" altLang="zh-CN" sz="2800" i="1">
                                  <a:solidFill>
                                    <a:srgbClr val="0000FF"/>
                                  </a:solidFill>
                                  <a:latin typeface="Cambria Math" panose="02040503050406030204" pitchFamily="18" charset="0"/>
                                  <a:ea typeface="Cambria Math" panose="02040503050406030204" pitchFamily="18" charset="0"/>
                                </a:rPr>
                                <m:t>𝑙</m:t>
                              </m:r>
                            </m:den>
                          </m:f>
                        </m:e>
                      </m:rad>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m:t>
                              </m:r>
                              <m:r>
                                <m:rPr>
                                  <m:sty m:val="p"/>
                                </m:rPr>
                                <a:rPr lang="en-US" altLang="zh-CN" sz="2800">
                                  <a:solidFill>
                                    <a:srgbClr val="0000FF"/>
                                  </a:solidFill>
                                  <a:latin typeface="Cambria Math" panose="02040503050406030204" pitchFamily="18" charset="0"/>
                                  <a:ea typeface="Cambria Math" panose="02040503050406030204" pitchFamily="18" charset="0"/>
                                </a:rPr>
                                <m:t>s</m:t>
                              </m:r>
                            </m:fName>
                            <m:e>
                              <m:r>
                                <a:rPr lang="zh-CN" altLang="en-US" sz="2800" i="1">
                                  <a:solidFill>
                                    <a:srgbClr val="0000FF"/>
                                  </a:solidFill>
                                  <a:latin typeface="Cambria Math" panose="02040503050406030204" pitchFamily="18" charset="0"/>
                                  <a:ea typeface="Cambria Math" panose="02040503050406030204" pitchFamily="18" charset="0"/>
                                </a:rPr>
                                <m:t>𝜃</m:t>
                              </m:r>
                            </m:e>
                          </m:func>
                        </m:e>
                      </m:d>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096658" y="5187380"/>
                <a:ext cx="3469475" cy="1365374"/>
              </a:xfrm>
              <a:prstGeom prst="rect">
                <a:avLst/>
              </a:prstGeom>
              <a:blipFill>
                <a:blip r:embed="rId10"/>
                <a:stretch>
                  <a:fillRect/>
                </a:stretch>
              </a:blipFill>
            </p:spPr>
            <p:txBody>
              <a:bodyPr/>
              <a:lstStyle/>
              <a:p>
                <a:r>
                  <a:rPr lang="zh-CN" altLang="en-US">
                    <a:noFill/>
                  </a:rPr>
                  <a:t> </a:t>
                </a:r>
              </a:p>
            </p:txBody>
          </p:sp>
        </mc:Fallback>
      </mc:AlternateContent>
      <p:grpSp>
        <p:nvGrpSpPr>
          <p:cNvPr id="2" name="组合 1"/>
          <p:cNvGrpSpPr/>
          <p:nvPr/>
        </p:nvGrpSpPr>
        <p:grpSpPr>
          <a:xfrm>
            <a:off x="7765044" y="488378"/>
            <a:ext cx="3733800" cy="3086100"/>
            <a:chOff x="7765044" y="488378"/>
            <a:chExt cx="3733800" cy="3086100"/>
          </a:xfrm>
        </p:grpSpPr>
        <p:grpSp>
          <p:nvGrpSpPr>
            <p:cNvPr id="15" name="Group 15"/>
            <p:cNvGrpSpPr>
              <a:grpSpLocks/>
            </p:cNvGrpSpPr>
            <p:nvPr/>
          </p:nvGrpSpPr>
          <p:grpSpPr bwMode="auto">
            <a:xfrm>
              <a:off x="7765044" y="488378"/>
              <a:ext cx="3733800" cy="3086100"/>
              <a:chOff x="384" y="1392"/>
              <a:chExt cx="2352" cy="1944"/>
            </a:xfrm>
          </p:grpSpPr>
          <p:grpSp>
            <p:nvGrpSpPr>
              <p:cNvPr id="16" name="Group 16"/>
              <p:cNvGrpSpPr>
                <a:grpSpLocks/>
              </p:cNvGrpSpPr>
              <p:nvPr/>
            </p:nvGrpSpPr>
            <p:grpSpPr bwMode="auto">
              <a:xfrm>
                <a:off x="384" y="1527"/>
                <a:ext cx="2352" cy="1809"/>
                <a:chOff x="384" y="1527"/>
                <a:chExt cx="2352" cy="1809"/>
              </a:xfrm>
            </p:grpSpPr>
            <p:grpSp>
              <p:nvGrpSpPr>
                <p:cNvPr id="18" name="Group 17"/>
                <p:cNvGrpSpPr>
                  <a:grpSpLocks/>
                </p:cNvGrpSpPr>
                <p:nvPr/>
              </p:nvGrpSpPr>
              <p:grpSpPr bwMode="auto">
                <a:xfrm>
                  <a:off x="384" y="1632"/>
                  <a:ext cx="2352" cy="1704"/>
                  <a:chOff x="384" y="1632"/>
                  <a:chExt cx="2352" cy="1704"/>
                </a:xfrm>
              </p:grpSpPr>
              <p:sp>
                <p:nvSpPr>
                  <p:cNvPr id="34" name="Rectangle 18"/>
                  <p:cNvSpPr>
                    <a:spLocks noChangeArrowheads="1"/>
                  </p:cNvSpPr>
                  <p:nvPr/>
                </p:nvSpPr>
                <p:spPr bwMode="auto">
                  <a:xfrm>
                    <a:off x="1392" y="1632"/>
                    <a:ext cx="122" cy="1512"/>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0" scaled="1"/>
                  </a:gradFill>
                  <a:ln w="285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sp>
                <p:nvSpPr>
                  <p:cNvPr id="35" name="Rectangle 19"/>
                  <p:cNvSpPr>
                    <a:spLocks noChangeArrowheads="1"/>
                  </p:cNvSpPr>
                  <p:nvPr/>
                </p:nvSpPr>
                <p:spPr bwMode="auto">
                  <a:xfrm rot="2108647">
                    <a:off x="1798" y="1680"/>
                    <a:ext cx="122" cy="1512"/>
                  </a:xfrm>
                  <a:prstGeom prst="rect">
                    <a:avLst/>
                  </a:prstGeom>
                  <a:gradFill rotWithShape="0">
                    <a:gsLst>
                      <a:gs pos="0">
                        <a:srgbClr val="E6DCAC"/>
                      </a:gs>
                      <a:gs pos="12000">
                        <a:srgbClr val="E6D78A"/>
                      </a:gs>
                      <a:gs pos="30000">
                        <a:srgbClr val="C7AC4C"/>
                      </a:gs>
                      <a:gs pos="45000">
                        <a:srgbClr val="E6D78A"/>
                      </a:gs>
                      <a:gs pos="77000">
                        <a:srgbClr val="C7AC4C"/>
                      </a:gs>
                      <a:gs pos="100000">
                        <a:srgbClr val="E6DCAC"/>
                      </a:gs>
                    </a:gsLst>
                    <a:lin ang="2700000" scaled="1"/>
                  </a:gradFill>
                  <a:ln w="28575">
                    <a:solidFill>
                      <a:srgbClr val="CC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nvGrpSpPr>
                  <p:cNvPr id="36" name="Group 20"/>
                  <p:cNvGrpSpPr>
                    <a:grpSpLocks/>
                  </p:cNvGrpSpPr>
                  <p:nvPr/>
                </p:nvGrpSpPr>
                <p:grpSpPr bwMode="auto">
                  <a:xfrm>
                    <a:off x="384" y="3000"/>
                    <a:ext cx="2352" cy="336"/>
                    <a:chOff x="384" y="3000"/>
                    <a:chExt cx="2352" cy="336"/>
                  </a:xfrm>
                </p:grpSpPr>
                <p:sp>
                  <p:nvSpPr>
                    <p:cNvPr id="38" name="Oval 21"/>
                    <p:cNvSpPr>
                      <a:spLocks noChangeArrowheads="1"/>
                    </p:cNvSpPr>
                    <p:nvPr/>
                  </p:nvSpPr>
                  <p:spPr bwMode="auto">
                    <a:xfrm>
                      <a:off x="1296" y="3000"/>
                      <a:ext cx="288" cy="288"/>
                    </a:xfrm>
                    <a:prstGeom prst="ellipse">
                      <a:avLst/>
                    </a:prstGeom>
                    <a:solidFill>
                      <a:schemeClr val="accent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sp>
                  <p:nvSpPr>
                    <p:cNvPr id="39" name="Rectangle 22"/>
                    <p:cNvSpPr>
                      <a:spLocks noChangeArrowheads="1"/>
                    </p:cNvSpPr>
                    <p:nvPr/>
                  </p:nvSpPr>
                  <p:spPr bwMode="auto">
                    <a:xfrm>
                      <a:off x="384" y="3144"/>
                      <a:ext cx="2352" cy="192"/>
                    </a:xfrm>
                    <a:prstGeom prst="rect">
                      <a:avLst/>
                    </a:prstGeom>
                    <a:gradFill rotWithShape="0">
                      <a:gsLst>
                        <a:gs pos="0">
                          <a:schemeClr val="bg1"/>
                        </a:gs>
                        <a:gs pos="50000">
                          <a:srgbClr val="777777"/>
                        </a:gs>
                        <a:gs pos="100000">
                          <a:schemeClr val="bg1"/>
                        </a:gs>
                      </a:gsLst>
                      <a:lin ang="5400000" scaled="1"/>
                    </a:gra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sp>
                <p:nvSpPr>
                  <p:cNvPr id="37" name="Oval 23"/>
                  <p:cNvSpPr>
                    <a:spLocks noChangeArrowheads="1"/>
                  </p:cNvSpPr>
                  <p:nvPr/>
                </p:nvSpPr>
                <p:spPr bwMode="auto">
                  <a:xfrm>
                    <a:off x="1416" y="3072"/>
                    <a:ext cx="48" cy="48"/>
                  </a:xfrm>
                  <a:prstGeom prst="ellipse">
                    <a:avLst/>
                  </a:prstGeom>
                  <a:solidFill>
                    <a:srgbClr val="CC66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p:sp>
              <p:nvSpPr>
                <p:cNvPr id="22" name="Line 27"/>
                <p:cNvSpPr>
                  <a:spLocks noChangeShapeType="1"/>
                </p:cNvSpPr>
                <p:nvPr/>
              </p:nvSpPr>
              <p:spPr bwMode="auto">
                <a:xfrm>
                  <a:off x="2304" y="1824"/>
                  <a:ext cx="288"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3" name="Line 28"/>
                <p:cNvSpPr>
                  <a:spLocks noChangeShapeType="1"/>
                </p:cNvSpPr>
                <p:nvPr/>
              </p:nvSpPr>
              <p:spPr bwMode="auto">
                <a:xfrm>
                  <a:off x="1872" y="2448"/>
                  <a:ext cx="288" cy="19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4" name="Line 29"/>
                <p:cNvSpPr>
                  <a:spLocks noChangeShapeType="1"/>
                </p:cNvSpPr>
                <p:nvPr/>
              </p:nvSpPr>
              <p:spPr bwMode="auto">
                <a:xfrm flipH="1">
                  <a:off x="2016" y="1872"/>
                  <a:ext cx="432" cy="689"/>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6" name="Line 31"/>
                <p:cNvSpPr>
                  <a:spLocks noChangeShapeType="1"/>
                </p:cNvSpPr>
                <p:nvPr/>
              </p:nvSpPr>
              <p:spPr bwMode="auto">
                <a:xfrm>
                  <a:off x="1872" y="2444"/>
                  <a:ext cx="0" cy="556"/>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27" name="Line 32"/>
                <p:cNvSpPr>
                  <a:spLocks noChangeShapeType="1"/>
                </p:cNvSpPr>
                <p:nvPr/>
              </p:nvSpPr>
              <p:spPr bwMode="auto">
                <a:xfrm flipV="1">
                  <a:off x="1440" y="2561"/>
                  <a:ext cx="358" cy="511"/>
                </a:xfrm>
                <a:prstGeom prst="line">
                  <a:avLst/>
                </a:prstGeom>
                <a:noFill/>
                <a:ln w="38100">
                  <a:solidFill>
                    <a:srgbClr val="0099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p:sp>
              <p:nvSpPr>
                <p:cNvPr id="30" name="Freeform 35"/>
                <p:cNvSpPr>
                  <a:spLocks/>
                </p:cNvSpPr>
                <p:nvPr/>
              </p:nvSpPr>
              <p:spPr bwMode="auto">
                <a:xfrm>
                  <a:off x="1513" y="2382"/>
                  <a:ext cx="215" cy="114"/>
                </a:xfrm>
                <a:custGeom>
                  <a:avLst/>
                  <a:gdLst>
                    <a:gd name="T0" fmla="*/ 0 w 215"/>
                    <a:gd name="T1" fmla="*/ 30 h 114"/>
                    <a:gd name="T2" fmla="*/ 123 w 215"/>
                    <a:gd name="T3" fmla="*/ 14 h 114"/>
                    <a:gd name="T4" fmla="*/ 215 w 215"/>
                    <a:gd name="T5" fmla="*/ 114 h 114"/>
                  </a:gdLst>
                  <a:ahLst/>
                  <a:cxnLst>
                    <a:cxn ang="0">
                      <a:pos x="T0" y="T1"/>
                    </a:cxn>
                    <a:cxn ang="0">
                      <a:pos x="T2" y="T3"/>
                    </a:cxn>
                    <a:cxn ang="0">
                      <a:pos x="T4" y="T5"/>
                    </a:cxn>
                  </a:cxnLst>
                  <a:rect l="0" t="0" r="r" b="b"/>
                  <a:pathLst>
                    <a:path w="215" h="114">
                      <a:moveTo>
                        <a:pt x="0" y="30"/>
                      </a:moveTo>
                      <a:cubicBezTo>
                        <a:pt x="19" y="27"/>
                        <a:pt x="87" y="0"/>
                        <a:pt x="123" y="14"/>
                      </a:cubicBezTo>
                      <a:cubicBezTo>
                        <a:pt x="159" y="28"/>
                        <a:pt x="196" y="93"/>
                        <a:pt x="215" y="114"/>
                      </a:cubicBezTo>
                    </a:path>
                  </a:pathLst>
                </a:custGeom>
                <a:noFill/>
                <a:ln w="19050"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FF"/>
                    </a:solidFill>
                  </a:endParaRPr>
                </a:p>
              </p:txBody>
            </p:sp>
            <mc:AlternateContent xmlns:mc="http://schemas.openxmlformats.org/markup-compatibility/2006" xmlns:a14="http://schemas.microsoft.com/office/drawing/2010/main">
              <mc:Choice Requires="a14">
                <p:sp>
                  <p:nvSpPr>
                    <p:cNvPr id="32" name="AutoShape 37"/>
                    <p:cNvSpPr>
                      <a:spLocks noChangeArrowheads="1"/>
                    </p:cNvSpPr>
                    <p:nvPr/>
                  </p:nvSpPr>
                  <p:spPr bwMode="auto">
                    <a:xfrm>
                      <a:off x="1579" y="1527"/>
                      <a:ext cx="506" cy="567"/>
                    </a:xfrm>
                    <a:prstGeom prst="wedgeEllipseCallout">
                      <a:avLst>
                        <a:gd name="adj1" fmla="val -10014"/>
                        <a:gd name="adj2" fmla="val 134546"/>
                      </a:avLst>
                    </a:prstGeom>
                    <a:gradFill rotWithShape="0">
                      <a:gsLst>
                        <a:gs pos="0">
                          <a:schemeClr val="bg1"/>
                        </a:gs>
                        <a:gs pos="100000">
                          <a:schemeClr val="accent1"/>
                        </a:gs>
                      </a:gsLst>
                      <a:path path="rect">
                        <a:fillToRect l="50000" t="50000" r="50000" b="50000"/>
                      </a:path>
                    </a:gradFill>
                    <a:ln w="9525">
                      <a:solidFill>
                        <a:srgbClr val="0099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lstStyle/>
                    <a:p>
                      <a:pPr algn="just"/>
                      <a14:m>
                        <m:oMathPara xmlns:m="http://schemas.openxmlformats.org/officeDocument/2006/math">
                          <m:oMathParaPr>
                            <m:jc m:val="center"/>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𝑛</m:t>
                                </m:r>
                              </m:sub>
                            </m:sSub>
                          </m:oMath>
                        </m:oMathPara>
                      </a14:m>
                      <a:endParaRPr lang="zh-CN" altLang="zh-CN" sz="2800" b="1" dirty="0">
                        <a:solidFill>
                          <a:srgbClr val="0000FF"/>
                        </a:solidFill>
                      </a:endParaRPr>
                    </a:p>
                  </p:txBody>
                </p:sp>
              </mc:Choice>
              <mc:Fallback xmlns="">
                <p:sp>
                  <p:nvSpPr>
                    <p:cNvPr id="32" name="AutoShape 37"/>
                    <p:cNvSpPr>
                      <a:spLocks noRot="1" noChangeAspect="1" noMove="1" noResize="1" noEditPoints="1" noAdjustHandles="1" noChangeArrowheads="1" noChangeShapeType="1" noTextEdit="1"/>
                    </p:cNvSpPr>
                    <p:nvPr/>
                  </p:nvSpPr>
                  <p:spPr bwMode="auto">
                    <a:xfrm>
                      <a:off x="1579" y="1527"/>
                      <a:ext cx="506" cy="567"/>
                    </a:xfrm>
                    <a:prstGeom prst="wedgeEllipseCallout">
                      <a:avLst>
                        <a:gd name="adj1" fmla="val -10014"/>
                        <a:gd name="adj2" fmla="val 134546"/>
                      </a:avLst>
                    </a:prstGeom>
                    <a:blipFill>
                      <a:blip r:embed="rId11"/>
                      <a:stretch>
                        <a:fillRect/>
                      </a:stretch>
                    </a:blipFill>
                    <a:ln w="9525">
                      <a:solidFill>
                        <a:srgbClr val="00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7" name="Rectangle 39"/>
              <p:cNvSpPr>
                <a:spLocks noChangeArrowheads="1"/>
              </p:cNvSpPr>
              <p:nvPr/>
            </p:nvSpPr>
            <p:spPr bwMode="auto">
              <a:xfrm>
                <a:off x="384" y="1392"/>
                <a:ext cx="2352" cy="194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FF"/>
                  </a:solidFill>
                </a:endParaRPr>
              </a:p>
            </p:txBody>
          </p:sp>
        </p:grpSp>
        <mc:AlternateContent xmlns:mc="http://schemas.openxmlformats.org/markup-compatibility/2006" xmlns:a14="http://schemas.microsoft.com/office/drawing/2010/main">
          <mc:Choice Requires="a14">
            <p:sp>
              <p:nvSpPr>
                <p:cNvPr id="48" name="矩形 47"/>
                <p:cNvSpPr/>
                <p:nvPr/>
              </p:nvSpPr>
              <p:spPr>
                <a:xfrm>
                  <a:off x="8807567" y="790658"/>
                  <a:ext cx="581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latin typeface="+mn-lt"/>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8807567" y="790658"/>
                  <a:ext cx="5819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0641577" y="1629257"/>
                  <a:ext cx="4732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latin typeface="+mn-lt"/>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10641577" y="1629257"/>
                  <a:ext cx="473206" cy="90755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831844" y="2770826"/>
                  <a:ext cx="525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8831844" y="2770826"/>
                  <a:ext cx="52527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893323" y="1749180"/>
                  <a:ext cx="399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8893323" y="1749180"/>
                  <a:ext cx="39966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459837" y="2033820"/>
                  <a:ext cx="4869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9459837" y="2033820"/>
                  <a:ext cx="48692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0053535" y="2668152"/>
                  <a:ext cx="50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oMath>
                    </m:oMathPara>
                  </a14:m>
                  <a:endParaRPr lang="zh-CN" altLang="en-US" sz="2800" dirty="0">
                    <a:solidFill>
                      <a:srgbClr val="0000FF"/>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10053535" y="2668152"/>
                  <a:ext cx="506036" cy="575479"/>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0532315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2" grpId="0"/>
      <p:bldP spid="40" grpId="0"/>
      <p:bldP spid="41" grpId="0"/>
      <p:bldP spid="42" grpId="0"/>
      <p:bldP spid="43" grpId="0"/>
      <p:bldP spid="44" grpId="0"/>
      <p:bldP spid="45" grpId="0"/>
      <p:bldP spid="46" grpId="0"/>
      <p:bldP spid="4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762" cy="1296345"/>
            <a:chOff x="-21102" y="2847433"/>
            <a:chExt cx="1221376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4563651" y="3089644"/>
              <a:ext cx="762900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力矩的功  转动动能定理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8532793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 Box 42"/>
              <p:cNvSpPr txBox="1">
                <a:spLocks noChangeArrowheads="1"/>
              </p:cNvSpPr>
              <p:nvPr/>
            </p:nvSpPr>
            <p:spPr bwMode="auto">
              <a:xfrm>
                <a:off x="1645662" y="2399181"/>
                <a:ext cx="218308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 力</a:t>
                </a:r>
                <a14:m>
                  <m:oMath xmlns:m="http://schemas.openxmlformats.org/officeDocument/2006/math">
                    <m:acc>
                      <m:accPr>
                        <m:chr m:val="⃑"/>
                        <m:ctrlPr>
                          <a:rPr lang="en-US" altLang="zh-CN" i="1">
                            <a:solidFill>
                              <a:srgbClr val="0000FF"/>
                            </a:solidFill>
                            <a:latin typeface="Cambria Math"/>
                          </a:rPr>
                        </m:ctrlPr>
                      </m:accPr>
                      <m:e>
                        <m:r>
                          <a:rPr lang="en-US" altLang="zh-CN" b="0" i="1" smtClean="0">
                            <a:solidFill>
                              <a:srgbClr val="0000FF"/>
                            </a:solidFill>
                            <a:latin typeface="Cambria Math" panose="02040503050406030204" pitchFamily="18" charset="0"/>
                          </a:rPr>
                          <m:t>𝐹</m:t>
                        </m:r>
                      </m:e>
                    </m:acc>
                  </m:oMath>
                </a14:m>
                <a:r>
                  <a:rPr lang="zh-CN" altLang="en-US" dirty="0">
                    <a:solidFill>
                      <a:srgbClr val="0000FF"/>
                    </a:solidFill>
                    <a:latin typeface="+mn-lt"/>
                    <a:ea typeface="+mn-ea"/>
                  </a:rPr>
                  <a:t>作功：</a:t>
                </a:r>
              </a:p>
            </p:txBody>
          </p:sp>
        </mc:Choice>
        <mc:Fallback xmlns="">
          <p:sp>
            <p:nvSpPr>
              <p:cNvPr id="38" name="Text Box 42"/>
              <p:cNvSpPr txBox="1">
                <a:spLocks noRot="1" noChangeAspect="1" noMove="1" noResize="1" noEditPoints="1" noAdjustHandles="1" noChangeArrowheads="1" noChangeShapeType="1" noTextEdit="1"/>
              </p:cNvSpPr>
              <p:nvPr/>
            </p:nvSpPr>
            <p:spPr bwMode="auto">
              <a:xfrm>
                <a:off x="1645662" y="2399181"/>
                <a:ext cx="2183082" cy="575479"/>
              </a:xfrm>
              <a:prstGeom prst="rect">
                <a:avLst/>
              </a:prstGeom>
              <a:blipFill>
                <a:blip r:embed="rId2"/>
                <a:stretch>
                  <a:fillRect l="-1676"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一、力矩的功</a:t>
            </a:r>
          </a:p>
        </p:txBody>
      </p:sp>
      <p:sp>
        <p:nvSpPr>
          <p:cNvPr id="42" name="Text Box 13"/>
          <p:cNvSpPr txBox="1">
            <a:spLocks noChangeArrowheads="1"/>
          </p:cNvSpPr>
          <p:nvPr/>
        </p:nvSpPr>
        <p:spPr bwMode="auto">
          <a:xfrm>
            <a:off x="1645662" y="1165312"/>
            <a:ext cx="1004646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solidFill>
                  <a:srgbClr val="FF0000"/>
                </a:solidFill>
              </a:rPr>
              <a:t>力矩的功</a:t>
            </a:r>
            <a:r>
              <a:rPr lang="zh-CN" altLang="en-US" dirty="0"/>
              <a:t>：当刚体在外力矩作用下绕定轴转动而发生角位移时，就称力矩对刚体做功。</a:t>
            </a:r>
          </a:p>
        </p:txBody>
      </p:sp>
      <p:pic>
        <p:nvPicPr>
          <p:cNvPr id="43" name="图片 40" descr="QQ图片20160323114912.png"/>
          <p:cNvPicPr>
            <a:picLocks noChangeAspect="1"/>
          </p:cNvPicPr>
          <p:nvPr/>
        </p:nvPicPr>
        <p:blipFill rotWithShape="1">
          <a:blip r:embed="rId3">
            <a:extLst>
              <a:ext uri="{28A0092B-C50C-407E-A947-70E740481C1C}">
                <a14:useLocalDpi xmlns:a14="http://schemas.microsoft.com/office/drawing/2010/main" val="0"/>
              </a:ext>
            </a:extLst>
          </a:blip>
          <a:srcRect l="4901" t="6006" r="4196" b="23826"/>
          <a:stretch/>
        </p:blipFill>
        <p:spPr bwMode="auto">
          <a:xfrm>
            <a:off x="7854035" y="2397141"/>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5" name="矩形 44"/>
              <p:cNvSpPr/>
              <p:nvPr/>
            </p:nvSpPr>
            <p:spPr>
              <a:xfrm>
                <a:off x="3579238" y="2415829"/>
                <a:ext cx="20746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m:oMathPara>
                </a14:m>
                <a:endParaRPr lang="zh-CN" altLang="en-US" sz="2800" dirty="0">
                  <a:solidFill>
                    <a:srgbClr val="0000FF"/>
                  </a:solidFill>
                  <a:latin typeface="+mn-lt"/>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3579238" y="2415829"/>
                <a:ext cx="2074606"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087388" y="3162669"/>
                <a:ext cx="3132909" cy="82445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𝐹𝑑𝑠</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cos</m:t>
                          </m:r>
                        </m:fName>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𝜋</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𝜑</m:t>
                              </m:r>
                            </m:e>
                          </m:d>
                        </m:e>
                      </m:func>
                    </m:oMath>
                  </m:oMathPara>
                </a14:m>
                <a:endParaRPr lang="zh-CN" altLang="en-US" sz="2800" dirty="0">
                  <a:solidFill>
                    <a:srgbClr val="0000FF"/>
                  </a:solidFill>
                  <a:latin typeface="+mj-ea"/>
                  <a:ea typeface="+mj-ea"/>
                </a:endParaRPr>
              </a:p>
            </p:txBody>
          </p:sp>
        </mc:Choice>
        <mc:Fallback xmlns="">
          <p:sp>
            <p:nvSpPr>
              <p:cNvPr id="46" name="矩形 45"/>
              <p:cNvSpPr>
                <a:spLocks noRot="1" noChangeAspect="1" noMove="1" noResize="1" noEditPoints="1" noAdjustHandles="1" noChangeArrowheads="1" noChangeShapeType="1" noTextEdit="1"/>
              </p:cNvSpPr>
              <p:nvPr/>
            </p:nvSpPr>
            <p:spPr>
              <a:xfrm>
                <a:off x="4087388" y="3162669"/>
                <a:ext cx="3132909" cy="8244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087388" y="4158486"/>
                <a:ext cx="208307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𝐹𝑑𝑠</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oMath>
                  </m:oMathPara>
                </a14:m>
                <a:endParaRPr lang="zh-CN" altLang="en-US" sz="2800" dirty="0">
                  <a:solidFill>
                    <a:srgbClr val="0000FF"/>
                  </a:solidFill>
                  <a:latin typeface="+mj-ea"/>
                  <a:ea typeface="+mj-ea"/>
                </a:endParaRPr>
              </a:p>
            </p:txBody>
          </p:sp>
        </mc:Choice>
        <mc:Fallback xmlns="">
          <p:sp>
            <p:nvSpPr>
              <p:cNvPr id="47" name="矩形 46"/>
              <p:cNvSpPr>
                <a:spLocks noRot="1" noChangeAspect="1" noMove="1" noResize="1" noEditPoints="1" noAdjustHandles="1" noChangeArrowheads="1" noChangeShapeType="1" noTextEdit="1"/>
              </p:cNvSpPr>
              <p:nvPr/>
            </p:nvSpPr>
            <p:spPr>
              <a:xfrm>
                <a:off x="4087388" y="4158486"/>
                <a:ext cx="208307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087388" y="4903867"/>
                <a:ext cx="236231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𝐹𝑟</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b="0" i="1" smtClean="0">
                          <a:solidFill>
                            <a:srgbClr val="0000FF"/>
                          </a:solidFill>
                          <a:latin typeface="Cambria Math" panose="02040503050406030204" pitchFamily="18" charset="0"/>
                        </a:rPr>
                        <m:t>𝑑</m:t>
                      </m:r>
                      <m:r>
                        <a:rPr lang="zh-CN" altLang="en-US" sz="2800" b="0" i="1" smtClean="0">
                          <a:solidFill>
                            <a:srgbClr val="0000FF"/>
                          </a:solidFill>
                          <a:latin typeface="Cambria Math" panose="02040503050406030204" pitchFamily="18" charset="0"/>
                        </a:rPr>
                        <m:t>𝜃</m:t>
                      </m:r>
                    </m:oMath>
                  </m:oMathPara>
                </a14:m>
                <a:endParaRPr lang="zh-CN" altLang="en-US" sz="2800" dirty="0">
                  <a:solidFill>
                    <a:srgbClr val="0000FF"/>
                  </a:solidFill>
                  <a:latin typeface="+mj-ea"/>
                  <a:ea typeface="+mj-ea"/>
                </a:endParaRPr>
              </a:p>
            </p:txBody>
          </p:sp>
        </mc:Choice>
        <mc:Fallback xmlns="">
          <p:sp>
            <p:nvSpPr>
              <p:cNvPr id="49" name="矩形 48"/>
              <p:cNvSpPr>
                <a:spLocks noRot="1" noChangeAspect="1" noMove="1" noResize="1" noEditPoints="1" noAdjustHandles="1" noChangeArrowheads="1" noChangeShapeType="1" noTextEdit="1"/>
              </p:cNvSpPr>
              <p:nvPr/>
            </p:nvSpPr>
            <p:spPr>
              <a:xfrm>
                <a:off x="4087388" y="4903867"/>
                <a:ext cx="236231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标注 2"/>
              <p:cNvSpPr/>
              <p:nvPr/>
            </p:nvSpPr>
            <p:spPr>
              <a:xfrm>
                <a:off x="1805462" y="3585234"/>
                <a:ext cx="2022287" cy="803781"/>
              </a:xfrm>
              <a:prstGeom prst="wedgeRectCallout">
                <a:avLst>
                  <a:gd name="adj1" fmla="val 77613"/>
                  <a:gd name="adj2" fmla="val 122986"/>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𝑑𝑠</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xmlns="">
          <p:sp>
            <p:nvSpPr>
              <p:cNvPr id="3" name="矩形标注 2"/>
              <p:cNvSpPr>
                <a:spLocks noRot="1" noChangeAspect="1" noMove="1" noResize="1" noEditPoints="1" noAdjustHandles="1" noChangeArrowheads="1" noChangeShapeType="1" noTextEdit="1"/>
              </p:cNvSpPr>
              <p:nvPr/>
            </p:nvSpPr>
            <p:spPr>
              <a:xfrm>
                <a:off x="1805462" y="3585234"/>
                <a:ext cx="2022287" cy="803781"/>
              </a:xfrm>
              <a:prstGeom prst="wedgeRectCallout">
                <a:avLst>
                  <a:gd name="adj1" fmla="val 77613"/>
                  <a:gd name="adj2" fmla="val 122986"/>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592343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p:bldP spid="45" grpId="0"/>
      <p:bldP spid="46" grpId="0"/>
      <p:bldP spid="47" grpId="0"/>
      <p:bldP spid="49" grpId="0"/>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Text Box 42"/>
              <p:cNvSpPr txBox="1">
                <a:spLocks noChangeArrowheads="1"/>
              </p:cNvSpPr>
              <p:nvPr/>
            </p:nvSpPr>
            <p:spPr bwMode="auto">
              <a:xfrm>
                <a:off x="1645663" y="2049217"/>
                <a:ext cx="214601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a:t>
                </a:r>
                <a14:m>
                  <m:oMath xmlns:m="http://schemas.openxmlformats.org/officeDocument/2006/math">
                    <m:acc>
                      <m:accPr>
                        <m:chr m:val="⃑"/>
                        <m:ctrlPr>
                          <a:rPr lang="en-US" altLang="zh-CN" i="1">
                            <a:solidFill>
                              <a:srgbClr val="0000FF"/>
                            </a:solidFill>
                            <a:latin typeface="Cambria Math"/>
                          </a:rPr>
                        </m:ctrlPr>
                      </m:accPr>
                      <m:e>
                        <m:r>
                          <a:rPr lang="en-US" altLang="zh-CN" b="0" i="1" smtClean="0">
                            <a:solidFill>
                              <a:srgbClr val="0000FF"/>
                            </a:solidFill>
                            <a:latin typeface="Cambria Math" panose="02040503050406030204" pitchFamily="18" charset="0"/>
                          </a:rPr>
                          <m:t>𝐹</m:t>
                        </m:r>
                      </m:e>
                    </m:acc>
                  </m:oMath>
                </a14:m>
                <a:r>
                  <a:rPr lang="zh-CN" altLang="en-US" dirty="0">
                    <a:solidFill>
                      <a:srgbClr val="0000FF"/>
                    </a:solidFill>
                    <a:latin typeface="+mn-lt"/>
                    <a:ea typeface="+mn-ea"/>
                  </a:rPr>
                  <a:t>作功：</a:t>
                </a:r>
              </a:p>
            </p:txBody>
          </p:sp>
        </mc:Choice>
        <mc:Fallback xmlns="">
          <p:sp>
            <p:nvSpPr>
              <p:cNvPr id="38" name="Text Box 42"/>
              <p:cNvSpPr txBox="1">
                <a:spLocks noRot="1" noChangeAspect="1" noMove="1" noResize="1" noEditPoints="1" noAdjustHandles="1" noChangeArrowheads="1" noChangeShapeType="1" noTextEdit="1"/>
              </p:cNvSpPr>
              <p:nvPr/>
            </p:nvSpPr>
            <p:spPr bwMode="auto">
              <a:xfrm>
                <a:off x="1645663" y="2049217"/>
                <a:ext cx="2146012" cy="575479"/>
              </a:xfrm>
              <a:prstGeom prst="rect">
                <a:avLst/>
              </a:prstGeom>
              <a:blipFill>
                <a:blip r:embed="rId2"/>
                <a:stretch>
                  <a:fillRect l="-596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一、力矩的功</a:t>
            </a:r>
          </a:p>
        </p:txBody>
      </p:sp>
      <p:sp>
        <p:nvSpPr>
          <p:cNvPr id="42" name="Text Box 13"/>
          <p:cNvSpPr txBox="1">
            <a:spLocks noChangeArrowheads="1"/>
          </p:cNvSpPr>
          <p:nvPr/>
        </p:nvSpPr>
        <p:spPr bwMode="auto">
          <a:xfrm>
            <a:off x="1645663" y="1026746"/>
            <a:ext cx="995650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solidFill>
                  <a:srgbClr val="FF0000"/>
                </a:solidFill>
              </a:rPr>
              <a:t>力矩的功</a:t>
            </a:r>
            <a:r>
              <a:rPr lang="zh-CN" altLang="en-US" dirty="0"/>
              <a:t>：当刚体在外力矩作用下绕定轴转动而发生角位移时，就称力矩对刚体做功。</a:t>
            </a:r>
          </a:p>
        </p:txBody>
      </p:sp>
      <p:pic>
        <p:nvPicPr>
          <p:cNvPr id="43" name="图片 40" descr="QQ图片20160323114912.png"/>
          <p:cNvPicPr>
            <a:picLocks noChangeAspect="1"/>
          </p:cNvPicPr>
          <p:nvPr/>
        </p:nvPicPr>
        <p:blipFill rotWithShape="1">
          <a:blip r:embed="rId3">
            <a:extLst>
              <a:ext uri="{28A0092B-C50C-407E-A947-70E740481C1C}">
                <a14:useLocalDpi xmlns:a14="http://schemas.microsoft.com/office/drawing/2010/main" val="0"/>
              </a:ext>
            </a:extLst>
          </a:blip>
          <a:srcRect l="4901" t="6006" r="4196" b="23826"/>
          <a:stretch/>
        </p:blipFill>
        <p:spPr bwMode="auto">
          <a:xfrm>
            <a:off x="8294552" y="2154612"/>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5" name="矩形 44"/>
              <p:cNvSpPr/>
              <p:nvPr/>
            </p:nvSpPr>
            <p:spPr>
              <a:xfrm>
                <a:off x="3456687" y="2095590"/>
                <a:ext cx="290162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𝐹𝑟</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xmlns="">
          <p:sp>
            <p:nvSpPr>
              <p:cNvPr id="45" name="矩形 44"/>
              <p:cNvSpPr>
                <a:spLocks noRot="1" noChangeAspect="1" noMove="1" noResize="1" noEditPoints="1" noAdjustHandles="1" noChangeArrowheads="1" noChangeShapeType="1" noTextEdit="1"/>
              </p:cNvSpPr>
              <p:nvPr/>
            </p:nvSpPr>
            <p:spPr>
              <a:xfrm>
                <a:off x="3456687" y="2095590"/>
                <a:ext cx="29016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标注 2"/>
              <p:cNvSpPr/>
              <p:nvPr/>
            </p:nvSpPr>
            <p:spPr>
              <a:xfrm>
                <a:off x="5548505" y="3063372"/>
                <a:ext cx="2348112" cy="803781"/>
              </a:xfrm>
              <a:prstGeom prst="wedgeRectCallout">
                <a:avLst>
                  <a:gd name="adj1" fmla="val -68641"/>
                  <a:gd name="adj2" fmla="val -110108"/>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𝐹𝑟</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𝜑</m:t>
                          </m:r>
                        </m:e>
                      </m:fun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m:t>
                      </m:r>
                    </m:oMath>
                  </m:oMathPara>
                </a14:m>
                <a:endParaRPr lang="zh-CN" altLang="en-US" sz="2800" dirty="0">
                  <a:solidFill>
                    <a:srgbClr val="0000FF"/>
                  </a:solidFill>
                  <a:latin typeface="+mj-ea"/>
                </a:endParaRPr>
              </a:p>
            </p:txBody>
          </p:sp>
        </mc:Choice>
        <mc:Fallback xmlns="">
          <p:sp>
            <p:nvSpPr>
              <p:cNvPr id="3" name="矩形标注 2"/>
              <p:cNvSpPr>
                <a:spLocks noRot="1" noChangeAspect="1" noMove="1" noResize="1" noEditPoints="1" noAdjustHandles="1" noChangeArrowheads="1" noChangeShapeType="1" noTextEdit="1"/>
              </p:cNvSpPr>
              <p:nvPr/>
            </p:nvSpPr>
            <p:spPr>
              <a:xfrm>
                <a:off x="5548505" y="3063372"/>
                <a:ext cx="2348112" cy="803781"/>
              </a:xfrm>
              <a:prstGeom prst="wedgeRectCallout">
                <a:avLst>
                  <a:gd name="adj1" fmla="val -68641"/>
                  <a:gd name="adj2" fmla="val -110108"/>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56687" y="2768013"/>
                <a:ext cx="1924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𝑀𝑑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3456687" y="2768013"/>
                <a:ext cx="1924308" cy="523220"/>
              </a:xfrm>
              <a:prstGeom prst="rect">
                <a:avLst/>
              </a:prstGeom>
              <a:blipFill>
                <a:blip r:embed="rId6"/>
                <a:stretch>
                  <a:fillRect/>
                </a:stretch>
              </a:blipFill>
            </p:spPr>
            <p:txBody>
              <a:bodyPr/>
              <a:lstStyle/>
              <a:p>
                <a:r>
                  <a:rPr lang="zh-CN" altLang="en-US">
                    <a:noFill/>
                  </a:rPr>
                  <a:t> </a:t>
                </a:r>
              </a:p>
            </p:txBody>
          </p:sp>
        </mc:Fallback>
      </mc:AlternateContent>
      <p:sp>
        <p:nvSpPr>
          <p:cNvPr id="12" name="Text Box 42"/>
          <p:cNvSpPr txBox="1">
            <a:spLocks noChangeArrowheads="1"/>
          </p:cNvSpPr>
          <p:nvPr/>
        </p:nvSpPr>
        <p:spPr bwMode="auto">
          <a:xfrm>
            <a:off x="1645663" y="3518272"/>
            <a:ext cx="2146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力矩作功：</a:t>
            </a:r>
          </a:p>
        </p:txBody>
      </p:sp>
      <mc:AlternateContent xmlns:mc="http://schemas.openxmlformats.org/markup-compatibility/2006" xmlns:a14="http://schemas.microsoft.com/office/drawing/2010/main">
        <mc:Choice Requires="a14">
          <p:sp>
            <p:nvSpPr>
              <p:cNvPr id="13" name="矩形 12"/>
              <p:cNvSpPr/>
              <p:nvPr/>
            </p:nvSpPr>
            <p:spPr>
              <a:xfrm>
                <a:off x="4905495" y="4137377"/>
                <a:ext cx="2275238"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b="0" i="1" smtClean="0">
                                  <a:solidFill>
                                    <a:srgbClr val="FF0000"/>
                                  </a:solidFill>
                                  <a:latin typeface="Cambria Math"/>
                                  <a:ea typeface="Cambria Math" panose="02040503050406030204" pitchFamily="18" charset="0"/>
                                </a:rPr>
                              </m:ctrlPr>
                            </m:sSubPr>
                            <m:e>
                              <m:r>
                                <a:rPr lang="zh-CN" altLang="en-US" sz="2800" b="0" i="1" smtClean="0">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zh-CN" altLang="en-US" sz="2800" b="0" i="1" smtClean="0">
                              <a:solidFill>
                                <a:srgbClr val="FF0000"/>
                              </a:solidFill>
                              <a:latin typeface="Cambria Math" panose="02040503050406030204" pitchFamily="18" charset="0"/>
                              <a:ea typeface="Cambria Math" panose="02040503050406030204" pitchFamily="18" charset="0"/>
                            </a:rPr>
                            <m:t>𝜃</m:t>
                          </m:r>
                        </m:sup>
                        <m:e>
                          <m:r>
                            <a:rPr lang="en-US" altLang="zh-CN" sz="2800" i="1">
                              <a:solidFill>
                                <a:srgbClr val="FF0000"/>
                              </a:solidFill>
                              <a:latin typeface="Cambria Math" panose="02040503050406030204" pitchFamily="18" charset="0"/>
                              <a:ea typeface="Cambria Math" panose="02040503050406030204" pitchFamily="18" charset="0"/>
                            </a:rPr>
                            <m:t>𝑀</m:t>
                          </m:r>
                          <m:r>
                            <a:rPr lang="en-US" altLang="zh-CN" sz="2800" i="1">
                              <a:solidFill>
                                <a:srgbClr val="FF0000"/>
                              </a:solidFill>
                              <a:latin typeface="Cambria Math" panose="02040503050406030204" pitchFamily="18" charset="0"/>
                            </a:rPr>
                            <m:t>𝑑</m:t>
                          </m:r>
                          <m:r>
                            <a:rPr lang="zh-CN" altLang="en-US" sz="2800" i="1">
                              <a:solidFill>
                                <a:srgbClr val="FF0000"/>
                              </a:solidFill>
                              <a:latin typeface="Cambria Math" panose="02040503050406030204" pitchFamily="18" charset="0"/>
                            </a:rPr>
                            <m:t>𝜃</m:t>
                          </m:r>
                          <m:r>
                            <m:rPr>
                              <m:nor/>
                            </m:rPr>
                            <a:rPr lang="zh-CN" altLang="en-US" sz="2800" dirty="0">
                              <a:solidFill>
                                <a:srgbClr val="FF0000"/>
                              </a:solidFill>
                              <a:latin typeface="+mj-ea"/>
                            </a:rPr>
                            <m:t> </m:t>
                          </m:r>
                        </m:e>
                      </m:nary>
                    </m:oMath>
                  </m:oMathPara>
                </a14:m>
                <a:endParaRPr lang="zh-CN" altLang="en-US" sz="2800" dirty="0">
                  <a:solidFill>
                    <a:srgbClr val="FF0000"/>
                  </a:solidFill>
                  <a:latin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4905495" y="4137377"/>
                <a:ext cx="2275238" cy="113447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617084" y="4462771"/>
                <a:ext cx="192430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𝑑𝐴</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𝑀𝑑</m:t>
                      </m:r>
                      <m:r>
                        <a:rPr lang="zh-CN" altLang="en-US" sz="2800" i="1">
                          <a:solidFill>
                            <a:srgbClr val="FF0000"/>
                          </a:solidFill>
                          <a:latin typeface="Cambria Math" panose="02040503050406030204" pitchFamily="18" charset="0"/>
                        </a:rPr>
                        <m:t>𝜃</m:t>
                      </m:r>
                    </m:oMath>
                  </m:oMathPara>
                </a14:m>
                <a:endParaRPr lang="zh-CN" altLang="en-US" sz="2800" dirty="0">
                  <a:solidFill>
                    <a:srgbClr val="FF0000"/>
                  </a:solidFill>
                  <a:latin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2617084" y="4462771"/>
                <a:ext cx="1924308" cy="523220"/>
              </a:xfrm>
              <a:prstGeom prst="rect">
                <a:avLst/>
              </a:prstGeom>
              <a:blipFill>
                <a:blip r:embed="rId8"/>
                <a:stretch>
                  <a:fillRect/>
                </a:stretch>
              </a:blipFill>
            </p:spPr>
            <p:txBody>
              <a:bodyPr/>
              <a:lstStyle/>
              <a:p>
                <a:r>
                  <a:rPr lang="zh-CN" altLang="en-US">
                    <a:noFill/>
                  </a:rPr>
                  <a:t> </a:t>
                </a:r>
              </a:p>
            </p:txBody>
          </p:sp>
        </mc:Fallback>
      </mc:AlternateContent>
      <p:sp>
        <p:nvSpPr>
          <p:cNvPr id="15" name="Text Box 56"/>
          <p:cNvSpPr txBox="1">
            <a:spLocks noChangeArrowheads="1"/>
          </p:cNvSpPr>
          <p:nvPr/>
        </p:nvSpPr>
        <p:spPr bwMode="auto">
          <a:xfrm>
            <a:off x="4564096" y="5551378"/>
            <a:ext cx="675160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注意：对于刚体定轴转动情形，因质点间无相对位移，任何一对内力作功为零。</a:t>
            </a:r>
          </a:p>
        </p:txBody>
      </p:sp>
    </p:spTree>
    <p:extLst>
      <p:ext uri="{BB962C8B-B14F-4D97-AF65-F5344CB8AC3E}">
        <p14:creationId xmlns:p14="http://schemas.microsoft.com/office/powerpoint/2010/main" val="24586085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5" grpId="0"/>
      <p:bldP spid="3" grpId="0" animBg="1"/>
      <p:bldP spid="11" grpId="0"/>
      <p:bldP spid="12" grpId="0"/>
      <p:bldP spid="13" grpId="0"/>
      <p:bldP spid="14"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47"/>
          <p:cNvSpPr txBox="1">
            <a:spLocks noChangeArrowheads="1"/>
          </p:cNvSpPr>
          <p:nvPr/>
        </p:nvSpPr>
        <p:spPr bwMode="auto">
          <a:xfrm>
            <a:off x="1645663" y="356413"/>
            <a:ext cx="3867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二、转动动能定理</a:t>
            </a:r>
          </a:p>
        </p:txBody>
      </p:sp>
      <p:sp>
        <p:nvSpPr>
          <p:cNvPr id="42" name="Text Box 13"/>
          <p:cNvSpPr txBox="1">
            <a:spLocks noChangeArrowheads="1"/>
          </p:cNvSpPr>
          <p:nvPr/>
        </p:nvSpPr>
        <p:spPr bwMode="auto">
          <a:xfrm>
            <a:off x="1645663" y="1181185"/>
            <a:ext cx="8147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根据定轴转动定律</a:t>
            </a:r>
          </a:p>
        </p:txBody>
      </p:sp>
      <p:pic>
        <p:nvPicPr>
          <p:cNvPr id="43" name="图片 40" descr="QQ图片20160323114912.png"/>
          <p:cNvPicPr>
            <a:picLocks noChangeAspect="1"/>
          </p:cNvPicPr>
          <p:nvPr/>
        </p:nvPicPr>
        <p:blipFill rotWithShape="1">
          <a:blip r:embed="rId2">
            <a:extLst>
              <a:ext uri="{28A0092B-C50C-407E-A947-70E740481C1C}">
                <a14:useLocalDpi xmlns:a14="http://schemas.microsoft.com/office/drawing/2010/main" val="0"/>
              </a:ext>
            </a:extLst>
          </a:blip>
          <a:srcRect l="4901" t="6006" r="4196" b="23826"/>
          <a:stretch/>
        </p:blipFill>
        <p:spPr bwMode="auto">
          <a:xfrm>
            <a:off x="8203928" y="1181185"/>
            <a:ext cx="3591889" cy="3126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2"/>
          <p:cNvSpPr txBox="1">
            <a:spLocks noChangeArrowheads="1"/>
          </p:cNvSpPr>
          <p:nvPr/>
        </p:nvSpPr>
        <p:spPr bwMode="auto">
          <a:xfrm>
            <a:off x="1645663" y="2805660"/>
            <a:ext cx="21460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力矩作功：</a:t>
            </a:r>
          </a:p>
        </p:txBody>
      </p:sp>
      <mc:AlternateContent xmlns:mc="http://schemas.openxmlformats.org/markup-compatibility/2006" xmlns:a14="http://schemas.microsoft.com/office/drawing/2010/main">
        <mc:Choice Requires="a14">
          <p:sp>
            <p:nvSpPr>
              <p:cNvPr id="13" name="矩形 12"/>
              <p:cNvSpPr/>
              <p:nvPr/>
            </p:nvSpPr>
            <p:spPr>
              <a:xfrm>
                <a:off x="2726873" y="3543866"/>
                <a:ext cx="2275238" cy="113447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ub>
                        <m:sup>
                          <m:r>
                            <a:rPr lang="zh-CN" altLang="en-US" sz="2800" b="0" i="1" smtClean="0">
                              <a:solidFill>
                                <a:srgbClr val="0000FF"/>
                              </a:solidFill>
                              <a:latin typeface="Cambria Math" panose="02040503050406030204" pitchFamily="18" charset="0"/>
                              <a:ea typeface="Cambria Math" panose="02040503050406030204" pitchFamily="18" charset="0"/>
                            </a:rPr>
                            <m:t>𝜃</m:t>
                          </m:r>
                        </m:sup>
                        <m:e>
                          <m:r>
                            <a:rPr lang="en-US" altLang="zh-CN" sz="2800" i="1">
                              <a:solidFill>
                                <a:srgbClr val="0000FF"/>
                              </a:solidFill>
                              <a:latin typeface="Cambria Math" panose="02040503050406030204" pitchFamily="18" charset="0"/>
                              <a:ea typeface="Cambria Math" panose="02040503050406030204" pitchFamily="18" charset="0"/>
                            </a:rPr>
                            <m:t>𝑀</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r>
                            <m:rPr>
                              <m:nor/>
                            </m:rPr>
                            <a:rPr lang="zh-CN" altLang="en-US" sz="2800" dirty="0">
                              <a:solidFill>
                                <a:srgbClr val="0000FF"/>
                              </a:solidFill>
                              <a:latin typeface="+mj-ea"/>
                            </a:rPr>
                            <m:t> </m:t>
                          </m:r>
                        </m:e>
                      </m:nary>
                    </m:oMath>
                  </m:oMathPara>
                </a14:m>
                <a:endParaRPr lang="zh-CN" altLang="en-US" sz="2800" dirty="0">
                  <a:solidFill>
                    <a:srgbClr val="0000FF"/>
                  </a:solidFill>
                  <a:latin typeface="+mj-ea"/>
                </a:endParaRPr>
              </a:p>
            </p:txBody>
          </p:sp>
        </mc:Choice>
        <mc:Fallback xmlns="">
          <p:sp>
            <p:nvSpPr>
              <p:cNvPr id="13" name="矩形 12"/>
              <p:cNvSpPr>
                <a:spLocks noRot="1" noChangeAspect="1" noMove="1" noResize="1" noEditPoints="1" noAdjustHandles="1" noChangeArrowheads="1" noChangeShapeType="1" noTextEdit="1"/>
              </p:cNvSpPr>
              <p:nvPr/>
            </p:nvSpPr>
            <p:spPr>
              <a:xfrm>
                <a:off x="2726873" y="3543866"/>
                <a:ext cx="2275238" cy="11344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431057" y="2581061"/>
                <a:ext cx="3354252" cy="91037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m:rPr>
                          <m:nor/>
                        </m:rPr>
                        <a:rPr lang="en-US" altLang="zh-CN" sz="2800">
                          <a:solidFill>
                            <a:srgbClr val="0000FF"/>
                          </a:solidFill>
                          <a:latin typeface="Cambria Math" panose="02040503050406030204" pitchFamily="18" charset="0"/>
                          <a:ea typeface="Cambria Math" panose="02040503050406030204" pitchFamily="18" charset="0"/>
                        </a:rPr>
                        <m:t>=</m:t>
                      </m:r>
                      <m:r>
                        <m:rPr>
                          <m:nor/>
                        </m:rPr>
                        <a:rPr lang="en-US" altLang="zh-CN" sz="2800">
                          <a:solidFill>
                            <a:srgbClr val="0000FF"/>
                          </a:solidFill>
                          <a:latin typeface="Cambria Math" panose="02040503050406030204" pitchFamily="18" charset="0"/>
                          <a:ea typeface="Cambria Math" panose="02040503050406030204" pitchFamily="18" charset="0"/>
                        </a:rPr>
                        <m:t>𝑀𝑑</m:t>
                      </m:r>
                      <m:r>
                        <m:rPr>
                          <m:nor/>
                        </m:rPr>
                        <a:rPr lang="zh-CN" altLang="en-US" sz="280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num>
                        <m:den>
                          <m:r>
                            <a:rPr lang="en-US" altLang="zh-CN" sz="2800" i="1">
                              <a:solidFill>
                                <a:srgbClr val="0000FF"/>
                              </a:solidFill>
                              <a:latin typeface="Cambria Math" panose="02040503050406030204" pitchFamily="18" charset="0"/>
                              <a:ea typeface="Cambria Math" panose="02040503050406030204" pitchFamily="18" charset="0"/>
                            </a:rPr>
                            <m:t>𝑑𝑡</m:t>
                          </m:r>
                        </m:den>
                      </m:f>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3431057" y="2581061"/>
                <a:ext cx="3354252" cy="910377"/>
              </a:xfrm>
              <a:prstGeom prst="rect">
                <a:avLst/>
              </a:prstGeom>
              <a:blipFill>
                <a:blip r:embed="rId4"/>
                <a:stretch>
                  <a:fillRect/>
                </a:stretch>
              </a:blipFill>
            </p:spPr>
            <p:txBody>
              <a:bodyPr/>
              <a:lstStyle/>
              <a:p>
                <a:r>
                  <a:rPr lang="zh-CN" altLang="en-US">
                    <a:noFill/>
                  </a:rPr>
                  <a:t> </a:t>
                </a:r>
              </a:p>
            </p:txBody>
          </p:sp>
        </mc:Fallback>
      </mc:AlternateContent>
      <p:sp>
        <p:nvSpPr>
          <p:cNvPr id="15" name="Text Box 56"/>
          <p:cNvSpPr txBox="1">
            <a:spLocks noChangeArrowheads="1"/>
          </p:cNvSpPr>
          <p:nvPr/>
        </p:nvSpPr>
        <p:spPr bwMode="auto">
          <a:xfrm>
            <a:off x="4004294" y="5590230"/>
            <a:ext cx="749052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mn-lt"/>
                <a:ea typeface="+mn-ea"/>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r>
              <a:rPr lang="zh-CN" altLang="en-US" dirty="0"/>
              <a:t>刚体定轴转动的动能定理：总外力矩对刚体所做的功等于刚体转动动能的增量。</a:t>
            </a:r>
          </a:p>
        </p:txBody>
      </p:sp>
      <mc:AlternateContent xmlns:mc="http://schemas.openxmlformats.org/markup-compatibility/2006" xmlns:a14="http://schemas.microsoft.com/office/drawing/2010/main">
        <mc:Choice Requires="a14">
          <p:sp>
            <p:nvSpPr>
              <p:cNvPr id="16" name="矩形 15"/>
              <p:cNvSpPr/>
              <p:nvPr/>
            </p:nvSpPr>
            <p:spPr>
              <a:xfrm>
                <a:off x="2424027" y="1898753"/>
                <a:ext cx="142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smtClean="0">
                          <a:solidFill>
                            <a:srgbClr val="0000FF"/>
                          </a:solidFill>
                          <a:latin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2424027" y="1898753"/>
                <a:ext cx="142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675145" y="1707610"/>
                <a:ext cx="132696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3675145" y="1707610"/>
                <a:ext cx="1326966"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565459" y="2805660"/>
                <a:ext cx="1533048"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oMath>
                  </m:oMathPara>
                </a14:m>
                <a:endParaRPr lang="zh-CN" altLang="en-US" sz="2800" dirty="0">
                  <a:solidFill>
                    <a:srgbClr val="0000FF"/>
                  </a:solidFill>
                  <a:latin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6565459" y="2805660"/>
                <a:ext cx="153304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50208" y="3586216"/>
                <a:ext cx="2140522" cy="107920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b="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ub>
                        <m:sup>
                          <m:r>
                            <a:rPr lang="zh-CN" altLang="en-US" sz="2800" i="1">
                              <a:solidFill>
                                <a:srgbClr val="0000FF"/>
                              </a:solidFill>
                              <a:latin typeface="Cambria Math" panose="02040503050406030204" pitchFamily="18" charset="0"/>
                              <a:ea typeface="Cambria Math" panose="02040503050406030204" pitchFamily="18" charset="0"/>
                            </a:rPr>
                            <m:t>𝜔</m:t>
                          </m:r>
                        </m:sup>
                        <m:e>
                          <m:r>
                            <a:rPr lang="en-US" altLang="zh-CN" sz="2800" i="1">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r>
                            <m:rPr>
                              <m:nor/>
                            </m:rPr>
                            <a:rPr lang="zh-CN" altLang="en-US" sz="2800" dirty="0">
                              <a:solidFill>
                                <a:srgbClr val="0000FF"/>
                              </a:solidFill>
                              <a:latin typeface="+mj-ea"/>
                            </a:rPr>
                            <m:t> </m:t>
                          </m:r>
                        </m:e>
                      </m:nary>
                    </m:oMath>
                  </m:oMathPara>
                </a14:m>
                <a:endParaRPr lang="zh-CN" altLang="en-US" sz="2800" dirty="0">
                  <a:solidFill>
                    <a:srgbClr val="0000FF"/>
                  </a:solidFill>
                  <a:latin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4750208" y="3586216"/>
                <a:ext cx="2140522" cy="10792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091965" y="4678344"/>
                <a:ext cx="2770374"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2</m:t>
                          </m:r>
                        </m:den>
                      </m:f>
                      <m:r>
                        <a:rPr lang="en-US" altLang="zh-CN" sz="2800" i="1">
                          <a:solidFill>
                            <a:srgbClr val="FF0000"/>
                          </a:solidFill>
                          <a:latin typeface="Cambria Math" panose="02040503050406030204" pitchFamily="18" charset="0"/>
                          <a:ea typeface="Cambria Math" panose="02040503050406030204" pitchFamily="18" charset="0"/>
                        </a:rPr>
                        <m:t>𝐼</m:t>
                      </m:r>
                      <m:sSup>
                        <m:sSupPr>
                          <m:ctrlPr>
                            <a:rPr lang="en-US" altLang="zh-CN" sz="2800" i="1" smtClean="0">
                              <a:solidFill>
                                <a:srgbClr val="FF0000"/>
                              </a:solidFill>
                              <a:latin typeface="Cambria Math"/>
                              <a:ea typeface="Cambria Math" panose="02040503050406030204" pitchFamily="18" charset="0"/>
                            </a:rPr>
                          </m:ctrlPr>
                        </m:sSupPr>
                        <m:e>
                          <m:r>
                            <a:rPr lang="zh-CN" altLang="en-US" sz="2800" i="1">
                              <a:solidFill>
                                <a:srgbClr val="FF0000"/>
                              </a:solidFill>
                              <a:latin typeface="Cambria Math" panose="02040503050406030204" pitchFamily="18" charset="0"/>
                              <a:ea typeface="Cambria Math" panose="02040503050406030204" pitchFamily="18" charset="0"/>
                            </a:rPr>
                            <m:t>𝜔</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r>
                        <a:rPr lang="en-US" altLang="zh-CN" sz="2800" b="0" i="1" smtClean="0">
                          <a:solidFill>
                            <a:srgbClr val="FF0000"/>
                          </a:solidFill>
                          <a:latin typeface="Cambria Math" panose="02040503050406030204" pitchFamily="18" charset="0"/>
                          <a:ea typeface="Cambria Math" panose="02040503050406030204" pitchFamily="18" charset="0"/>
                        </a:rPr>
                        <m:t>𝐼</m:t>
                      </m:r>
                      <m:sSubSup>
                        <m:sSubSupPr>
                          <m:ctrlPr>
                            <a:rPr lang="en-US" altLang="zh-CN" sz="2800" b="0" i="1" smtClean="0">
                              <a:solidFill>
                                <a:srgbClr val="FF0000"/>
                              </a:solidFill>
                              <a:latin typeface="Cambria Math"/>
                              <a:ea typeface="Cambria Math" panose="02040503050406030204" pitchFamily="18" charset="0"/>
                            </a:rPr>
                          </m:ctrlPr>
                        </m:sSubSupPr>
                        <m:e>
                          <m:r>
                            <a:rPr lang="zh-CN" altLang="en-US" sz="2800" i="1">
                              <a:solidFill>
                                <a:srgbClr val="FF0000"/>
                              </a:solidFill>
                              <a:latin typeface="Cambria Math" panose="02040503050406030204" pitchFamily="18" charset="0"/>
                              <a:ea typeface="Cambria Math" panose="02040503050406030204" pitchFamily="18" charset="0"/>
                            </a:rPr>
                            <m:t>𝜔</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2</m:t>
                          </m:r>
                        </m:sup>
                      </m:sSubSup>
                    </m:oMath>
                  </m:oMathPara>
                </a14:m>
                <a:endParaRPr lang="zh-CN" altLang="en-US" sz="2800" dirty="0">
                  <a:solidFill>
                    <a:srgbClr val="FF0000"/>
                  </a:solidFill>
                  <a:latin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3091965" y="4678344"/>
                <a:ext cx="2770374"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58551" y="4867900"/>
                <a:ext cx="128823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𝐾</m:t>
                          </m:r>
                        </m:sub>
                      </m:sSub>
                    </m:oMath>
                  </m:oMathPara>
                </a14:m>
                <a:endParaRPr lang="zh-CN" altLang="en-US" sz="2800" dirty="0">
                  <a:solidFill>
                    <a:srgbClr val="0000FF"/>
                  </a:solidFill>
                  <a:latin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5758551" y="4867900"/>
                <a:ext cx="1288237"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69963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2" grpId="0"/>
      <p:bldP spid="13" grpId="0"/>
      <p:bldP spid="14" grpId="0"/>
      <p:bldP spid="15" grpId="0"/>
      <p:bldP spid="16" grpId="0"/>
      <p:bldP spid="17" grpId="0"/>
      <p:bldP spid="18" grpId="0"/>
      <p:bldP spid="19" grpId="0"/>
      <p:bldP spid="20" grpId="0"/>
      <p:bldP spid="2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037190" y="3172774"/>
              <a:ext cx="8151585"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动量矩和冲量矩  动量矩守恒定理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40353970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8" name="Text Box 1040"/>
          <p:cNvSpPr txBox="1">
            <a:spLocks noChangeArrowheads="1"/>
          </p:cNvSpPr>
          <p:nvPr/>
        </p:nvSpPr>
        <p:spPr bwMode="auto">
          <a:xfrm>
            <a:off x="2080133" y="565651"/>
            <a:ext cx="589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一、动量矩和冲量矩　动量矩定理 </a:t>
            </a:r>
          </a:p>
        </p:txBody>
      </p:sp>
      <mc:AlternateContent xmlns:mc="http://schemas.openxmlformats.org/markup-compatibility/2006" xmlns:a14="http://schemas.microsoft.com/office/drawing/2010/main">
        <mc:Choice Requires="a14">
          <p:sp>
            <p:nvSpPr>
              <p:cNvPr id="22" name="矩形 21"/>
              <p:cNvSpPr/>
              <p:nvPr/>
            </p:nvSpPr>
            <p:spPr>
              <a:xfrm>
                <a:off x="2438791" y="2835652"/>
                <a:ext cx="1369862"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rPr>
                          </m:ctrlPr>
                        </m:accPr>
                        <m:e>
                          <m:r>
                            <a:rPr lang="en-US" altLang="zh-CN" sz="2800" i="1">
                              <a:solidFill>
                                <a:srgbClr val="FF0000"/>
                              </a:solidFill>
                              <a:latin typeface="Cambria Math" panose="02040503050406030204" pitchFamily="18" charset="0"/>
                            </a:rPr>
                            <m:t>𝐿</m:t>
                          </m:r>
                        </m:e>
                      </m:acc>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2438791" y="2835652"/>
                <a:ext cx="1369862" cy="575479"/>
              </a:xfrm>
              <a:prstGeom prst="rect">
                <a:avLst/>
              </a:prstGeom>
              <a:blipFill>
                <a:blip r:embed="rId2"/>
                <a:stretch>
                  <a:fillRect/>
                </a:stretch>
              </a:blipFill>
            </p:spPr>
            <p:txBody>
              <a:bodyPr/>
              <a:lstStyle/>
              <a:p>
                <a:r>
                  <a:rPr lang="zh-CN" altLang="en-US">
                    <a:noFill/>
                  </a:rPr>
                  <a:t> </a:t>
                </a:r>
              </a:p>
            </p:txBody>
          </p:sp>
        </mc:Fallback>
      </mc:AlternateContent>
      <p:sp>
        <p:nvSpPr>
          <p:cNvPr id="23" name="矩形 6"/>
          <p:cNvSpPr>
            <a:spLocks noChangeArrowheads="1"/>
          </p:cNvSpPr>
          <p:nvPr/>
        </p:nvSpPr>
        <p:spPr bwMode="auto">
          <a:xfrm>
            <a:off x="2080133" y="1247614"/>
            <a:ext cx="77866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 刚体作定轴转动时，根据转动定律，可得</a:t>
            </a:r>
          </a:p>
        </p:txBody>
      </p:sp>
      <mc:AlternateContent xmlns:mc="http://schemas.openxmlformats.org/markup-compatibility/2006" xmlns:a14="http://schemas.microsoft.com/office/drawing/2010/main">
        <mc:Choice Requires="a14">
          <p:sp>
            <p:nvSpPr>
              <p:cNvPr id="24" name="矩形 23"/>
              <p:cNvSpPr/>
              <p:nvPr/>
            </p:nvSpPr>
            <p:spPr>
              <a:xfrm>
                <a:off x="2438791" y="1961977"/>
                <a:ext cx="1433213" cy="587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𝛽</m:t>
                          </m:r>
                        </m:e>
                      </m:acc>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2438791" y="1961977"/>
                <a:ext cx="1433213" cy="5870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689909" y="1770834"/>
                <a:ext cx="1338379"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689909" y="1770834"/>
                <a:ext cx="1338379" cy="94230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016875" y="1770834"/>
                <a:ext cx="1576585" cy="9423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𝐼</m:t>
                              </m:r>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e>
                          </m:d>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5016875" y="1770834"/>
                <a:ext cx="1576585" cy="94230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400751" y="1697921"/>
                <a:ext cx="1059842"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6400751" y="1697921"/>
                <a:ext cx="1059842" cy="101046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438791" y="3673194"/>
                <a:ext cx="183280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𝐿</m:t>
                          </m:r>
                        </m:e>
                      </m:acc>
                      <m:r>
                        <a:rPr lang="en-US" altLang="zh-CN" sz="2800" b="0" i="1" smtClean="0">
                          <a:solidFill>
                            <a:srgbClr val="FF0000"/>
                          </a:solidFill>
                          <a:latin typeface="Cambria Math" panose="02040503050406030204" pitchFamily="18" charset="0"/>
                        </a:rPr>
                        <m:t>=</m:t>
                      </m:r>
                      <m:acc>
                        <m:accPr>
                          <m:chr m:val="⃑"/>
                          <m:ctrlPr>
                            <a:rPr lang="en-US" altLang="zh-CN" sz="2800" i="1">
                              <a:solidFill>
                                <a:srgbClr val="FF0000"/>
                              </a:solidFill>
                              <a:latin typeface="Cambria Math"/>
                            </a:rPr>
                          </m:ctrlPr>
                        </m:accPr>
                        <m:e>
                          <m:r>
                            <a:rPr lang="en-US" altLang="zh-CN" sz="2800" b="0" i="1" smtClean="0">
                              <a:solidFill>
                                <a:srgbClr val="FF0000"/>
                              </a:solidFill>
                              <a:latin typeface="Cambria Math" panose="02040503050406030204" pitchFamily="18" charset="0"/>
                            </a:rPr>
                            <m:t>𝑀</m:t>
                          </m:r>
                        </m:e>
                      </m:acc>
                      <m:r>
                        <a:rPr lang="en-US" altLang="zh-CN" sz="2800" b="0" i="1" smtClean="0">
                          <a:solidFill>
                            <a:srgbClr val="FF0000"/>
                          </a:solidFill>
                          <a:latin typeface="Cambria Math" panose="02040503050406030204" pitchFamily="18" charset="0"/>
                        </a:rPr>
                        <m:t>𝑑𝑡</m:t>
                      </m:r>
                    </m:oMath>
                  </m:oMathPara>
                </a14:m>
                <a:endParaRPr lang="zh-CN" altLang="en-US" sz="2800" dirty="0">
                  <a:solidFill>
                    <a:srgbClr val="FF0000"/>
                  </a:solidFill>
                  <a:latin typeface="+mn-lt"/>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2438791" y="3673194"/>
                <a:ext cx="1832809" cy="575479"/>
              </a:xfrm>
              <a:prstGeom prst="rect">
                <a:avLst/>
              </a:prstGeom>
              <a:blipFill>
                <a:blip r:embed="rId7"/>
                <a:stretch>
                  <a:fillRect/>
                </a:stretch>
              </a:blipFill>
            </p:spPr>
            <p:txBody>
              <a:bodyPr/>
              <a:lstStyle/>
              <a:p>
                <a:r>
                  <a:rPr lang="zh-CN" altLang="en-US">
                    <a:noFill/>
                  </a:rPr>
                  <a:t> </a:t>
                </a:r>
              </a:p>
            </p:txBody>
          </p:sp>
        </mc:Fallback>
      </mc:AlternateContent>
      <p:sp>
        <p:nvSpPr>
          <p:cNvPr id="29" name="矩形 6"/>
          <p:cNvSpPr>
            <a:spLocks noChangeArrowheads="1"/>
          </p:cNvSpPr>
          <p:nvPr/>
        </p:nvSpPr>
        <p:spPr bwMode="auto">
          <a:xfrm>
            <a:off x="3867169" y="2883203"/>
            <a:ext cx="71004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 为刚体对转轴的动量矩（也叫角动量）。</a:t>
            </a:r>
          </a:p>
        </p:txBody>
      </p:sp>
      <mc:AlternateContent xmlns:mc="http://schemas.openxmlformats.org/markup-compatibility/2006" xmlns:a14="http://schemas.microsoft.com/office/drawing/2010/main">
        <mc:Choice Requires="a14">
          <p:sp>
            <p:nvSpPr>
              <p:cNvPr id="31" name="矩形 30"/>
              <p:cNvSpPr/>
              <p:nvPr/>
            </p:nvSpPr>
            <p:spPr>
              <a:xfrm>
                <a:off x="5028288" y="3406423"/>
                <a:ext cx="2923301" cy="110902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b="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𝑡</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Cambria Math" panose="02040503050406030204" pitchFamily="18" charset="0"/>
                            </a:rPr>
                            <m:t>𝑡</m:t>
                          </m:r>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𝑀</m:t>
                              </m:r>
                            </m:e>
                          </m:acc>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r>
                            <m:rPr>
                              <m:nor/>
                            </m:rPr>
                            <a:rPr lang="zh-CN" altLang="en-US" sz="2800" dirty="0">
                              <a:solidFill>
                                <a:srgbClr val="FF0000"/>
                              </a:solidFill>
                              <a:latin typeface="+mj-ea"/>
                            </a:rPr>
                            <m:t> </m:t>
                          </m:r>
                        </m:e>
                      </m:nary>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j-ea"/>
                </a:endParaRPr>
              </a:p>
            </p:txBody>
          </p:sp>
        </mc:Choice>
        <mc:Fallback xmlns="">
          <p:sp>
            <p:nvSpPr>
              <p:cNvPr id="31" name="矩形 30"/>
              <p:cNvSpPr>
                <a:spLocks noRot="1" noChangeAspect="1" noMove="1" noResize="1" noEditPoints="1" noAdjustHandles="1" noChangeArrowheads="1" noChangeShapeType="1" noTextEdit="1"/>
              </p:cNvSpPr>
              <p:nvPr/>
            </p:nvSpPr>
            <p:spPr>
              <a:xfrm>
                <a:off x="5028288" y="3406423"/>
                <a:ext cx="2923301" cy="110902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933956" y="3699324"/>
                <a:ext cx="207813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𝐼</m:t>
                      </m:r>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j-ea"/>
                  <a:ea typeface="+mj-ea"/>
                </a:endParaRPr>
              </a:p>
            </p:txBody>
          </p:sp>
        </mc:Choice>
        <mc:Fallback xmlns="">
          <p:sp>
            <p:nvSpPr>
              <p:cNvPr id="33" name="矩形 32"/>
              <p:cNvSpPr>
                <a:spLocks noRot="1" noChangeAspect="1" noMove="1" noResize="1" noEditPoints="1" noAdjustHandles="1" noChangeArrowheads="1" noChangeShapeType="1" noTextEdit="1"/>
              </p:cNvSpPr>
              <p:nvPr/>
            </p:nvSpPr>
            <p:spPr>
              <a:xfrm>
                <a:off x="7933956" y="3699324"/>
                <a:ext cx="2078133" cy="523220"/>
              </a:xfrm>
              <a:prstGeom prst="rect">
                <a:avLst/>
              </a:prstGeom>
              <a:blipFill>
                <a:blip r:embed="rId9"/>
                <a:stretch>
                  <a:fillRect/>
                </a:stretch>
              </a:blipFill>
            </p:spPr>
            <p:txBody>
              <a:bodyPr/>
              <a:lstStyle/>
              <a:p>
                <a:r>
                  <a:rPr lang="zh-CN" altLang="en-US">
                    <a:noFill/>
                  </a:rPr>
                  <a:t> </a:t>
                </a:r>
              </a:p>
            </p:txBody>
          </p:sp>
        </mc:Fallback>
      </mc:AlternateContent>
      <p:sp>
        <p:nvSpPr>
          <p:cNvPr id="2" name="矩形 1"/>
          <p:cNvSpPr/>
          <p:nvPr/>
        </p:nvSpPr>
        <p:spPr>
          <a:xfrm>
            <a:off x="2080133" y="5505673"/>
            <a:ext cx="9604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刚体所受合外力矩的冲量矩等于在这段时间内刚体动量矩的增量，这一关系叫做动量矩定理（也叫</a:t>
            </a:r>
            <a:r>
              <a:rPr kumimoji="1" lang="zh-CN" altLang="en-US" sz="2800" dirty="0">
                <a:solidFill>
                  <a:srgbClr val="FF0000"/>
                </a:solidFill>
                <a:latin typeface="+mn-lt"/>
                <a:ea typeface="+mn-ea"/>
                <a:cs typeface="创艺简粗黑"/>
              </a:rPr>
              <a:t>角动量定理</a:t>
            </a:r>
            <a:r>
              <a:rPr kumimoji="1" lang="zh-CN" altLang="en-US" sz="2800" dirty="0">
                <a:solidFill>
                  <a:srgbClr val="0000FF"/>
                </a:solidFill>
                <a:latin typeface="+mn-lt"/>
                <a:ea typeface="+mn-ea"/>
                <a:cs typeface="创艺简粗黑"/>
              </a:rPr>
              <a:t>）。</a:t>
            </a:r>
          </a:p>
        </p:txBody>
      </p:sp>
      <p:sp>
        <p:nvSpPr>
          <p:cNvPr id="34" name="Text Box 2125"/>
          <p:cNvSpPr txBox="1">
            <a:spLocks noChangeArrowheads="1"/>
          </p:cNvSpPr>
          <p:nvPr/>
        </p:nvSpPr>
        <p:spPr bwMode="auto">
          <a:xfrm>
            <a:off x="2080133" y="4473467"/>
            <a:ext cx="960440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力矩与作用时间的乘积，叫做力矩对给定轴的</a:t>
            </a:r>
            <a:r>
              <a:rPr lang="zh-CN" altLang="en-US" dirty="0">
                <a:solidFill>
                  <a:srgbClr val="FF0000"/>
                </a:solidFill>
                <a:latin typeface="+mn-lt"/>
                <a:ea typeface="+mn-ea"/>
              </a:rPr>
              <a:t>冲量矩，（也叫角冲量）。冲量矩表示力矩对时间的累积效应。</a:t>
            </a:r>
            <a:r>
              <a:rPr lang="zh-CN" altLang="en-US" dirty="0">
                <a:solidFill>
                  <a:srgbClr val="0000FF"/>
                </a:solidFill>
                <a:latin typeface="+mn-lt"/>
                <a:ea typeface="+mn-ea"/>
              </a:rPr>
              <a:t> </a:t>
            </a:r>
          </a:p>
        </p:txBody>
      </p:sp>
    </p:spTree>
    <p:extLst>
      <p:ext uri="{BB962C8B-B14F-4D97-AF65-F5344CB8AC3E}">
        <p14:creationId xmlns:p14="http://schemas.microsoft.com/office/powerpoint/2010/main" val="15137246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1" grpId="0"/>
      <p:bldP spid="33" grpId="0"/>
      <p:bldP spid="2" grpId="0"/>
      <p:bldP spid="3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7" name="Text Box 1039"/>
          <p:cNvSpPr txBox="1">
            <a:spLocks noChangeArrowheads="1"/>
          </p:cNvSpPr>
          <p:nvPr/>
        </p:nvSpPr>
        <p:spPr bwMode="auto">
          <a:xfrm>
            <a:off x="1787525" y="1354038"/>
            <a:ext cx="98992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noProof="1">
                <a:solidFill>
                  <a:srgbClr val="0000FF"/>
                </a:solidFill>
                <a:latin typeface="+mn-lt"/>
                <a:ea typeface="+mn-ea"/>
                <a:cs typeface="创艺简粗黑"/>
              </a:rPr>
              <a:t>在实际中，物体的转动惯量是可以发生变化的。</a:t>
            </a:r>
            <a:endParaRPr lang="en-US" altLang="zh-CN" noProof="1">
              <a:solidFill>
                <a:srgbClr val="0000FF"/>
              </a:solidFill>
              <a:latin typeface="+mn-lt"/>
              <a:ea typeface="+mn-ea"/>
              <a:cs typeface="创艺简粗黑"/>
            </a:endParaRPr>
          </a:p>
        </p:txBody>
      </p:sp>
      <p:sp>
        <p:nvSpPr>
          <p:cNvPr id="38928" name="Text Box 1040"/>
          <p:cNvSpPr txBox="1">
            <a:spLocks noChangeArrowheads="1"/>
          </p:cNvSpPr>
          <p:nvPr/>
        </p:nvSpPr>
        <p:spPr bwMode="auto">
          <a:xfrm>
            <a:off x="1787525" y="565651"/>
            <a:ext cx="589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一、动量矩和冲量矩　动量矩定理 </a:t>
            </a:r>
          </a:p>
        </p:txBody>
      </p:sp>
      <mc:AlternateContent xmlns:mc="http://schemas.openxmlformats.org/markup-compatibility/2006" xmlns:a14="http://schemas.microsoft.com/office/drawing/2010/main">
        <mc:Choice Requires="a14">
          <p:sp>
            <p:nvSpPr>
              <p:cNvPr id="31" name="矩形 30"/>
              <p:cNvSpPr/>
              <p:nvPr/>
            </p:nvSpPr>
            <p:spPr>
              <a:xfrm>
                <a:off x="2472034" y="2027932"/>
                <a:ext cx="2923301" cy="110902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b="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𝑡</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sub>
                        <m:sup>
                          <m:r>
                            <a:rPr lang="en-US" altLang="zh-CN" sz="2800" b="0" i="1" smtClean="0">
                              <a:solidFill>
                                <a:srgbClr val="FF0000"/>
                              </a:solidFill>
                              <a:latin typeface="Cambria Math" panose="02040503050406030204" pitchFamily="18" charset="0"/>
                              <a:ea typeface="Cambria Math" panose="02040503050406030204" pitchFamily="18" charset="0"/>
                            </a:rPr>
                            <m:t>𝑡</m:t>
                          </m:r>
                        </m:sup>
                        <m:e>
                          <m:acc>
                            <m:accPr>
                              <m:chr m:val="⃑"/>
                              <m:ctrlPr>
                                <a:rPr lang="en-US" altLang="zh-CN" sz="2800" i="1">
                                  <a:solidFill>
                                    <a:srgbClr val="FF0000"/>
                                  </a:solidFill>
                                  <a:latin typeface="Cambria Math"/>
                                </a:rPr>
                              </m:ctrlPr>
                            </m:accPr>
                            <m:e>
                              <m:r>
                                <a:rPr lang="en-US" altLang="zh-CN" sz="2800" i="1">
                                  <a:solidFill>
                                    <a:srgbClr val="FF0000"/>
                                  </a:solidFill>
                                  <a:latin typeface="Cambria Math" panose="02040503050406030204" pitchFamily="18" charset="0"/>
                                </a:rPr>
                                <m:t>𝑀</m:t>
                              </m:r>
                            </m:e>
                          </m:acc>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𝑡</m:t>
                          </m:r>
                          <m:r>
                            <m:rPr>
                              <m:nor/>
                            </m:rPr>
                            <a:rPr lang="zh-CN" altLang="en-US" sz="2800" dirty="0">
                              <a:solidFill>
                                <a:srgbClr val="FF0000"/>
                              </a:solidFill>
                              <a:latin typeface="+mj-ea"/>
                            </a:rPr>
                            <m:t> </m:t>
                          </m:r>
                        </m:e>
                      </m:nary>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j-ea"/>
                </a:endParaRPr>
              </a:p>
            </p:txBody>
          </p:sp>
        </mc:Choice>
        <mc:Fallback xmlns="">
          <p:sp>
            <p:nvSpPr>
              <p:cNvPr id="31" name="矩形 30"/>
              <p:cNvSpPr>
                <a:spLocks noRot="1" noChangeAspect="1" noMove="1" noResize="1" noEditPoints="1" noAdjustHandles="1" noChangeArrowheads="1" noChangeShapeType="1" noTextEdit="1"/>
              </p:cNvSpPr>
              <p:nvPr/>
            </p:nvSpPr>
            <p:spPr>
              <a:xfrm>
                <a:off x="2472034" y="2027932"/>
                <a:ext cx="2923301" cy="110902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310344" y="2320833"/>
                <a:ext cx="22128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j-ea"/>
                        </a:rPr>
                        <m:t>=</m:t>
                      </m:r>
                      <m:r>
                        <a:rPr lang="en-US" altLang="zh-CN" sz="2800" b="0" i="1" smtClean="0">
                          <a:solidFill>
                            <a:srgbClr val="FF0000"/>
                          </a:solidFill>
                          <a:latin typeface="Cambria Math" panose="02040503050406030204" pitchFamily="18" charset="0"/>
                          <a:ea typeface="+mj-ea"/>
                        </a:rPr>
                        <m:t>𝐼</m:t>
                      </m:r>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r>
                        <a:rPr lang="en-US" altLang="zh-CN" sz="2800" b="0" i="1" smtClean="0">
                          <a:solidFill>
                            <a:srgbClr val="FF0000"/>
                          </a:solidFill>
                          <a:latin typeface="Cambria Math" panose="02040503050406030204" pitchFamily="18" charset="0"/>
                        </a:rPr>
                        <m:t>−</m:t>
                      </m:r>
                      <m:sSub>
                        <m:sSubPr>
                          <m:ctrlPr>
                            <a:rPr lang="en-US" altLang="zh-CN" sz="2800" i="1">
                              <a:solidFill>
                                <a:srgbClr val="FF0000"/>
                              </a:solidFill>
                              <a:latin typeface="Cambria Math"/>
                            </a:rPr>
                          </m:ctrlPr>
                        </m:sSubPr>
                        <m:e>
                          <m:r>
                            <a:rPr lang="en-US" altLang="zh-CN" sz="2800" b="0" i="1" smtClean="0">
                              <a:solidFill>
                                <a:srgbClr val="FF0000"/>
                              </a:solidFill>
                              <a:latin typeface="Cambria Math" panose="02040503050406030204" pitchFamily="18" charset="0"/>
                            </a:rPr>
                            <m:t>𝐼</m:t>
                          </m:r>
                        </m:e>
                        <m:sub>
                          <m:r>
                            <a:rPr lang="en-US" altLang="zh-CN" sz="2800" i="1">
                              <a:solidFill>
                                <a:srgbClr val="FF0000"/>
                              </a:solidFill>
                              <a:latin typeface="Cambria Math" panose="02040503050406030204" pitchFamily="18" charset="0"/>
                            </a:rPr>
                            <m:t>0</m:t>
                          </m:r>
                        </m:sub>
                      </m:sSub>
                      <m:sSub>
                        <m:sSubPr>
                          <m:ctrlPr>
                            <a:rPr lang="en-US" altLang="zh-CN" sz="2800" i="1">
                              <a:solidFill>
                                <a:srgbClr val="FF0000"/>
                              </a:solidFill>
                              <a:latin typeface="Cambria Math"/>
                            </a:rPr>
                          </m:ctrlPr>
                        </m:sSubPr>
                        <m:e>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e>
                        <m:sub>
                          <m:r>
                            <a:rPr lang="en-US" altLang="zh-CN" sz="2800" i="1">
                              <a:solidFill>
                                <a:srgbClr val="FF0000"/>
                              </a:solidFill>
                              <a:latin typeface="Cambria Math" panose="02040503050406030204" pitchFamily="18" charset="0"/>
                            </a:rPr>
                            <m:t>0</m:t>
                          </m:r>
                        </m:sub>
                      </m:sSub>
                    </m:oMath>
                  </m:oMathPara>
                </a14:m>
                <a:endParaRPr lang="zh-CN" altLang="en-US" sz="2800" dirty="0">
                  <a:solidFill>
                    <a:srgbClr val="FF0000"/>
                  </a:solidFill>
                  <a:latin typeface="+mj-ea"/>
                  <a:ea typeface="+mj-ea"/>
                </a:endParaRPr>
              </a:p>
            </p:txBody>
          </p:sp>
        </mc:Choice>
        <mc:Fallback xmlns="">
          <p:sp>
            <p:nvSpPr>
              <p:cNvPr id="33" name="矩形 32"/>
              <p:cNvSpPr>
                <a:spLocks noRot="1" noChangeAspect="1" noMove="1" noResize="1" noEditPoints="1" noAdjustHandles="1" noChangeArrowheads="1" noChangeShapeType="1" noTextEdit="1"/>
              </p:cNvSpPr>
              <p:nvPr/>
            </p:nvSpPr>
            <p:spPr>
              <a:xfrm>
                <a:off x="5310344" y="2320833"/>
                <a:ext cx="2212850" cy="523220"/>
              </a:xfrm>
              <a:prstGeom prst="rect">
                <a:avLst/>
              </a:prstGeom>
              <a:blipFill>
                <a:blip r:embed="rId3"/>
                <a:stretch>
                  <a:fillRect/>
                </a:stretch>
              </a:blipFill>
            </p:spPr>
            <p:txBody>
              <a:bodyPr/>
              <a:lstStyle/>
              <a:p>
                <a:r>
                  <a:rPr lang="zh-CN" altLang="en-US">
                    <a:noFill/>
                  </a:rPr>
                  <a:t> </a:t>
                </a:r>
              </a:p>
            </p:txBody>
          </p:sp>
        </mc:Fallback>
      </mc:AlternateContent>
      <p:sp>
        <p:nvSpPr>
          <p:cNvPr id="2" name="矩形 1"/>
          <p:cNvSpPr/>
          <p:nvPr/>
        </p:nvSpPr>
        <p:spPr>
          <a:xfrm>
            <a:off x="1787525" y="3429855"/>
            <a:ext cx="4844924"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转动物体所受合外力矩的冲量矩等于在这段时间内转动物体动量矩的增量，叫做动量矩定理（也叫角动量定理）。</a:t>
            </a: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6024" y="3429855"/>
            <a:ext cx="4956560" cy="2788065"/>
          </a:xfrm>
          <a:prstGeom prst="rect">
            <a:avLst/>
          </a:prstGeom>
        </p:spPr>
      </p:pic>
    </p:spTree>
    <p:extLst>
      <p:ext uri="{BB962C8B-B14F-4D97-AF65-F5344CB8AC3E}">
        <p14:creationId xmlns:p14="http://schemas.microsoft.com/office/powerpoint/2010/main" val="30309928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27"/>
                                        </p:tgtEl>
                                        <p:attrNameLst>
                                          <p:attrName>style.visibility</p:attrName>
                                        </p:attrNameLst>
                                      </p:cBhvr>
                                      <p:to>
                                        <p:strVal val="visible"/>
                                      </p:to>
                                    </p:set>
                                    <p:animEffect transition="in" filter="wipe(left)">
                                      <p:cBhvr>
                                        <p:cTn id="7" dur="500"/>
                                        <p:tgtEl>
                                          <p:spTgt spid="389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7" grpId="0"/>
      <p:bldP spid="31" grpId="0"/>
      <p:bldP spid="33" grpId="0"/>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23" name="AutoShape 2127"/>
          <p:cNvSpPr>
            <a:spLocks/>
          </p:cNvSpPr>
          <p:nvPr/>
        </p:nvSpPr>
        <p:spPr bwMode="auto">
          <a:xfrm>
            <a:off x="2218243" y="1500626"/>
            <a:ext cx="255587" cy="1092200"/>
          </a:xfrm>
          <a:prstGeom prst="leftBrace">
            <a:avLst>
              <a:gd name="adj1" fmla="val 35611"/>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endParaRPr lang="zh-CN" altLang="en-US">
              <a:latin typeface="+mn-lt"/>
              <a:ea typeface="+mn-ea"/>
            </a:endParaRPr>
          </a:p>
        </p:txBody>
      </p:sp>
      <p:sp>
        <p:nvSpPr>
          <p:cNvPr id="2" name="矩形 1"/>
          <p:cNvSpPr/>
          <p:nvPr/>
        </p:nvSpPr>
        <p:spPr>
          <a:xfrm>
            <a:off x="5221442" y="5491372"/>
            <a:ext cx="3555905" cy="954107"/>
          </a:xfrm>
          <a:prstGeom prst="rect">
            <a:avLst/>
          </a:prstGeom>
        </p:spPr>
        <p:txBody>
          <a:bodyPr wrap="square">
            <a:spAutoFit/>
          </a:bodyPr>
          <a:lstStyle/>
          <a:p>
            <a:pPr algn="just"/>
            <a:r>
              <a:rPr lang="zh-CN" altLang="en-US" sz="2800" dirty="0">
                <a:solidFill>
                  <a:srgbClr val="FF0000"/>
                </a:solidFill>
                <a:latin typeface="+mn-lt"/>
                <a:ea typeface="+mn-ea"/>
              </a:rPr>
              <a:t>注意</a:t>
            </a:r>
            <a:r>
              <a:rPr lang="zh-CN" altLang="en-US" sz="2800" dirty="0">
                <a:solidFill>
                  <a:srgbClr val="0000FF"/>
                </a:solidFill>
                <a:latin typeface="+mn-lt"/>
                <a:ea typeface="+mn-ea"/>
              </a:rPr>
              <a:t>：内力矩不改变系统的角动量</a:t>
            </a:r>
          </a:p>
        </p:txBody>
      </p:sp>
      <mc:AlternateContent xmlns:mc="http://schemas.openxmlformats.org/markup-compatibility/2006" xmlns:a14="http://schemas.microsoft.com/office/drawing/2010/main">
        <mc:Choice Requires="a14">
          <p:sp>
            <p:nvSpPr>
              <p:cNvPr id="20" name="矩形 19"/>
              <p:cNvSpPr/>
              <p:nvPr/>
            </p:nvSpPr>
            <p:spPr>
              <a:xfrm>
                <a:off x="2646074" y="1217340"/>
                <a:ext cx="1832809"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𝑀</m:t>
                          </m:r>
                        </m:e>
                      </m:acc>
                      <m:r>
                        <a:rPr lang="en-US" altLang="zh-CN" sz="2800" i="1">
                          <a:solidFill>
                            <a:srgbClr val="0000FF"/>
                          </a:solidFill>
                          <a:latin typeface="Cambria Math" panose="02040503050406030204" pitchFamily="18" charset="0"/>
                        </a:rPr>
                        <m:t>𝑑𝑡</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646074" y="1217340"/>
                <a:ext cx="1832809" cy="57547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473830" y="1804772"/>
                <a:ext cx="2747612" cy="122251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nary>
                        <m:naryPr>
                          <m:limLoc m:val="undOvr"/>
                          <m:subHide m:val="on"/>
                          <m:supHide m:val="on"/>
                          <m:ctrlPr>
                            <a:rPr lang="en-US" altLang="zh-CN" sz="2800" i="1" smtClean="0">
                              <a:solidFill>
                                <a:srgbClr val="0000FF"/>
                              </a:solidFill>
                              <a:latin typeface="Cambria Math"/>
                            </a:rPr>
                          </m:ctrlPr>
                        </m:naryP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𝑀</m:t>
                              </m:r>
                            </m:e>
                          </m:acc>
                          <m:r>
                            <a:rPr lang="en-US" altLang="zh-CN" sz="2800" b="0" i="1" smtClean="0">
                              <a:solidFill>
                                <a:srgbClr val="0000FF"/>
                              </a:solidFill>
                              <a:latin typeface="Cambria Math" panose="02040503050406030204" pitchFamily="18" charset="0"/>
                            </a:rPr>
                            <m:t>𝑑𝑡</m:t>
                          </m:r>
                        </m:e>
                      </m:nary>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𝐿</m:t>
                              </m:r>
                            </m:e>
                          </m:acc>
                        </m:e>
                        <m:sub>
                          <m:r>
                            <a:rPr lang="en-US" altLang="zh-CN" sz="2800" b="0" i="1" smtClean="0">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2473830" y="1804772"/>
                <a:ext cx="2747612" cy="122251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037040" y="2073179"/>
                <a:ext cx="221285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m:t>
                      </m:r>
                      <m:r>
                        <a:rPr lang="en-US" altLang="zh-CN" sz="2800" b="0" i="1" smtClean="0">
                          <a:solidFill>
                            <a:srgbClr val="0000FF"/>
                          </a:solidFill>
                          <a:latin typeface="Cambria Math" panose="02040503050406030204" pitchFamily="18" charset="0"/>
                          <a:ea typeface="+mj-ea"/>
                        </a:rPr>
                        <m:t>𝐼</m:t>
                      </m:r>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0</m:t>
                          </m:r>
                        </m:sub>
                      </m:sSub>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j-ea"/>
                  <a:ea typeface="+mj-ea"/>
                </a:endParaRPr>
              </a:p>
            </p:txBody>
          </p:sp>
        </mc:Choice>
        <mc:Fallback xmlns="">
          <p:sp>
            <p:nvSpPr>
              <p:cNvPr id="22" name="矩形 21"/>
              <p:cNvSpPr>
                <a:spLocks noRot="1" noChangeAspect="1" noMove="1" noResize="1" noEditPoints="1" noAdjustHandles="1" noChangeArrowheads="1" noChangeShapeType="1" noTextEdit="1"/>
              </p:cNvSpPr>
              <p:nvPr/>
            </p:nvSpPr>
            <p:spPr>
              <a:xfrm>
                <a:off x="5037040" y="2073179"/>
                <a:ext cx="221285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988880" y="3067900"/>
                <a:ext cx="1255408"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𝑀</m:t>
                          </m:r>
                        </m:e>
                      </m:acc>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2988880" y="3067900"/>
                <a:ext cx="1255408"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988880" y="3669257"/>
                <a:ext cx="1356653" cy="57547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mn-ea"/>
                            </a:rPr>
                          </m:ctrlPr>
                        </m:accPr>
                        <m:e>
                          <m:r>
                            <a:rPr lang="en-US" altLang="zh-CN" sz="2800" b="0" i="1" smtClean="0">
                              <a:solidFill>
                                <a:srgbClr val="FF0000"/>
                              </a:solidFill>
                              <a:latin typeface="Cambria Math" panose="02040503050406030204" pitchFamily="18" charset="0"/>
                              <a:ea typeface="+mn-ea"/>
                            </a:rPr>
                            <m:t>𝐿</m:t>
                          </m:r>
                        </m:e>
                      </m:acc>
                      <m:r>
                        <a:rPr lang="en-US" altLang="zh-CN" sz="2800" b="0" i="1" smtClean="0">
                          <a:solidFill>
                            <a:srgbClr val="FF0000"/>
                          </a:solidFill>
                          <a:latin typeface="Cambria Math" panose="02040503050406030204" pitchFamily="18" charset="0"/>
                          <a:ea typeface="+mn-ea"/>
                        </a:rPr>
                        <m:t>=</m:t>
                      </m:r>
                      <m:r>
                        <a:rPr lang="en-US" altLang="zh-CN" sz="2800" i="1">
                          <a:solidFill>
                            <a:srgbClr val="FF0000"/>
                          </a:solidFill>
                          <a:latin typeface="Cambria Math" panose="02040503050406030204" pitchFamily="18" charset="0"/>
                        </a:rPr>
                        <m:t>𝐼</m:t>
                      </m:r>
                      <m:acc>
                        <m:accPr>
                          <m:chr m:val="⃑"/>
                          <m:ctrlPr>
                            <a:rPr lang="en-US" altLang="zh-CN" sz="2800" i="1">
                              <a:solidFill>
                                <a:srgbClr val="FF0000"/>
                              </a:solidFill>
                              <a:latin typeface="Cambria Math"/>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latin typeface="+mn-lt"/>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2988880" y="3669257"/>
                <a:ext cx="1356653"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 Box 31"/>
              <p:cNvSpPr txBox="1">
                <a:spLocks noChangeArrowheads="1"/>
              </p:cNvSpPr>
              <p:nvPr/>
            </p:nvSpPr>
            <p:spPr bwMode="auto">
              <a:xfrm>
                <a:off x="4244288" y="3679350"/>
                <a:ext cx="233845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solidFill>
                          <a:srgbClr val="FF0000"/>
                        </a:solidFill>
                        <a:latin typeface="Cambria Math" panose="02040503050406030204" pitchFamily="18" charset="0"/>
                      </a:rPr>
                      <m:t>=</m:t>
                    </m:r>
                  </m:oMath>
                </a14:m>
                <a:r>
                  <a:rPr lang="zh-CN" altLang="en-US" dirty="0">
                    <a:solidFill>
                      <a:srgbClr val="FF0000"/>
                    </a:solidFill>
                    <a:latin typeface="+mn-lt"/>
                    <a:ea typeface="+mn-ea"/>
                  </a:rPr>
                  <a:t>常矢量</a:t>
                </a:r>
              </a:p>
            </p:txBody>
          </p:sp>
        </mc:Choice>
        <mc:Fallback xmlns="">
          <p:sp>
            <p:nvSpPr>
              <p:cNvPr id="27" name="Text Box 31"/>
              <p:cNvSpPr txBox="1">
                <a:spLocks noRot="1" noChangeAspect="1" noMove="1" noResize="1" noEditPoints="1" noAdjustHandles="1" noChangeArrowheads="1" noChangeShapeType="1" noTextEdit="1"/>
              </p:cNvSpPr>
              <p:nvPr/>
            </p:nvSpPr>
            <p:spPr bwMode="auto">
              <a:xfrm>
                <a:off x="4244288" y="3679350"/>
                <a:ext cx="2338450" cy="523220"/>
              </a:xfrm>
              <a:prstGeom prst="rect">
                <a:avLst/>
              </a:prstGeom>
              <a:blipFill>
                <a:blip r:embed="rId7"/>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8" name="Text Box 31"/>
          <p:cNvSpPr txBox="1">
            <a:spLocks noChangeArrowheads="1"/>
          </p:cNvSpPr>
          <p:nvPr/>
        </p:nvSpPr>
        <p:spPr bwMode="auto">
          <a:xfrm>
            <a:off x="2218243" y="3093778"/>
            <a:ext cx="12753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如果</a:t>
            </a:r>
          </a:p>
        </p:txBody>
      </p:sp>
      <p:sp>
        <p:nvSpPr>
          <p:cNvPr id="29" name="Text Box 31"/>
          <p:cNvSpPr txBox="1">
            <a:spLocks noChangeArrowheads="1"/>
          </p:cNvSpPr>
          <p:nvPr/>
        </p:nvSpPr>
        <p:spPr bwMode="auto">
          <a:xfrm>
            <a:off x="2218243" y="3679350"/>
            <a:ext cx="770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则</a:t>
            </a:r>
          </a:p>
        </p:txBody>
      </p:sp>
      <p:sp>
        <p:nvSpPr>
          <p:cNvPr id="25" name="Text Box 17"/>
          <p:cNvSpPr txBox="1">
            <a:spLocks noChangeArrowheads="1"/>
          </p:cNvSpPr>
          <p:nvPr/>
        </p:nvSpPr>
        <p:spPr bwMode="auto">
          <a:xfrm>
            <a:off x="1890713" y="502332"/>
            <a:ext cx="39655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二、动量矩守恒定律 </a:t>
            </a:r>
          </a:p>
        </p:txBody>
      </p:sp>
      <mc:AlternateContent xmlns:mc="http://schemas.openxmlformats.org/markup-compatibility/2006" xmlns:a14="http://schemas.microsoft.com/office/drawing/2010/main">
        <mc:Choice Requires="a14">
          <p:sp>
            <p:nvSpPr>
              <p:cNvPr id="30" name="矩形 5"/>
              <p:cNvSpPr>
                <a:spLocks noChangeArrowheads="1"/>
              </p:cNvSpPr>
              <p:nvPr/>
            </p:nvSpPr>
            <p:spPr bwMode="auto">
              <a:xfrm>
                <a:off x="2218243" y="4362255"/>
                <a:ext cx="94834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cs typeface="创艺简粗黑"/>
                  </a:rPr>
                  <a:t>亦即当物体所受的合外力矩等于零时，物体的动量矩</a:t>
                </a:r>
                <a14:m>
                  <m:oMath xmlns:m="http://schemas.openxmlformats.org/officeDocument/2006/math">
                    <m:r>
                      <a:rPr lang="en-US" altLang="zh-CN" sz="2800" i="1">
                        <a:solidFill>
                          <a:srgbClr val="0000FF"/>
                        </a:solidFill>
                        <a:latin typeface="Cambria Math" panose="02040503050406030204" pitchFamily="18" charset="0"/>
                      </a:rPr>
                      <m:t>𝐼</m:t>
                    </m:r>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oMath>
                </a14:m>
                <a:r>
                  <a:rPr kumimoji="1" lang="zh-CN" altLang="en-US" sz="2800" dirty="0">
                    <a:solidFill>
                      <a:srgbClr val="0000FF"/>
                    </a:solidFill>
                    <a:latin typeface="+mn-lt"/>
                    <a:ea typeface="+mn-ea"/>
                    <a:cs typeface="创艺简粗黑"/>
                  </a:rPr>
                  <a:t>保持不变。这就是动量矩守恒定律，也叫做角动量守恒定律。</a:t>
                </a:r>
              </a:p>
            </p:txBody>
          </p:sp>
        </mc:Choice>
        <mc:Fallback xmlns="">
          <p:sp>
            <p:nvSpPr>
              <p:cNvPr id="30" name="矩形 5"/>
              <p:cNvSpPr>
                <a:spLocks noRot="1" noChangeAspect="1" noMove="1" noResize="1" noEditPoints="1" noAdjustHandles="1" noChangeArrowheads="1" noChangeShapeType="1" noTextEdit="1"/>
              </p:cNvSpPr>
              <p:nvPr/>
            </p:nvSpPr>
            <p:spPr bwMode="auto">
              <a:xfrm>
                <a:off x="2218243" y="4362255"/>
                <a:ext cx="9483427" cy="954107"/>
              </a:xfrm>
              <a:prstGeom prst="rect">
                <a:avLst/>
              </a:prstGeom>
              <a:blipFill>
                <a:blip r:embed="rId8"/>
                <a:stretch>
                  <a:fillRect l="-1350" t="-7051" r="-128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5133729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823"/>
                                        </p:tgtEl>
                                        <p:attrNameLst>
                                          <p:attrName>style.visibility</p:attrName>
                                        </p:attrNameLst>
                                      </p:cBhvr>
                                      <p:to>
                                        <p:strVal val="visible"/>
                                      </p:to>
                                    </p:set>
                                    <p:animEffect transition="in" filter="wipe(up)">
                                      <p:cBhvr>
                                        <p:cTn id="7" dur="500"/>
                                        <p:tgtEl>
                                          <p:spTgt spid="318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left)">
                                      <p:cBhvr>
                                        <p:cTn id="47" dur="500"/>
                                        <p:tgtEl>
                                          <p:spTgt spid="2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23" grpId="0" animBg="1"/>
      <p:bldP spid="2" grpId="0"/>
      <p:bldP spid="20" grpId="0"/>
      <p:bldP spid="21" grpId="0"/>
      <p:bldP spid="22" grpId="0"/>
      <p:bldP spid="24" grpId="0"/>
      <p:bldP spid="26" grpId="0"/>
      <p:bldP spid="27" grpId="0"/>
      <p:bldP spid="28" grpId="0"/>
      <p:bldP spid="29" grpId="0"/>
      <p:bldP spid="3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617844" y="1912728"/>
            <a:ext cx="60864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FF0000"/>
                </a:solidFill>
                <a:latin typeface="+mn-lt"/>
                <a:ea typeface="+mn-ea"/>
              </a:rPr>
              <a:t>合外力为零</a:t>
            </a:r>
            <a:r>
              <a:rPr lang="zh-CN" altLang="en-US" sz="2800" dirty="0">
                <a:solidFill>
                  <a:srgbClr val="0000FF"/>
                </a:solidFill>
                <a:latin typeface="+mn-lt"/>
                <a:ea typeface="+mn-ea"/>
              </a:rPr>
              <a:t>，质点系的动量守恒</a:t>
            </a:r>
          </a:p>
        </p:txBody>
      </p:sp>
      <p:sp>
        <p:nvSpPr>
          <p:cNvPr id="7" name="Text Box 5"/>
          <p:cNvSpPr txBox="1">
            <a:spLocks noChangeArrowheads="1"/>
          </p:cNvSpPr>
          <p:nvPr/>
        </p:nvSpPr>
        <p:spPr bwMode="auto">
          <a:xfrm>
            <a:off x="5617844" y="2989578"/>
            <a:ext cx="6086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FF0000"/>
                </a:solidFill>
                <a:latin typeface="+mn-lt"/>
                <a:ea typeface="+mn-ea"/>
              </a:rPr>
              <a:t>外力作功与非保守内力作功之和等于零</a:t>
            </a:r>
            <a:r>
              <a:rPr lang="zh-CN" altLang="en-US" sz="2800" dirty="0">
                <a:solidFill>
                  <a:srgbClr val="0000FF"/>
                </a:solidFill>
                <a:latin typeface="+mn-lt"/>
                <a:ea typeface="+mn-ea"/>
              </a:rPr>
              <a:t>时，质点系的机械能守恒</a:t>
            </a:r>
          </a:p>
        </p:txBody>
      </p:sp>
      <p:sp>
        <p:nvSpPr>
          <p:cNvPr id="8" name="Text Box 6"/>
          <p:cNvSpPr txBox="1">
            <a:spLocks noChangeArrowheads="1"/>
          </p:cNvSpPr>
          <p:nvPr/>
        </p:nvSpPr>
        <p:spPr bwMode="auto">
          <a:xfrm>
            <a:off x="5617845" y="4497315"/>
            <a:ext cx="608647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mn-lt"/>
                <a:ea typeface="+mn-ea"/>
              </a:rPr>
              <a:t>作用于刚体的合力对定轴的</a:t>
            </a:r>
            <a:r>
              <a:rPr lang="zh-CN" altLang="en-US" sz="2800" dirty="0">
                <a:solidFill>
                  <a:srgbClr val="FF0000"/>
                </a:solidFill>
                <a:latin typeface="+mn-lt"/>
                <a:ea typeface="+mn-ea"/>
              </a:rPr>
              <a:t>力矩等于零</a:t>
            </a:r>
            <a:r>
              <a:rPr lang="zh-CN" altLang="en-US" sz="2800" dirty="0">
                <a:solidFill>
                  <a:srgbClr val="0000FF"/>
                </a:solidFill>
                <a:latin typeface="+mn-lt"/>
                <a:ea typeface="+mn-ea"/>
              </a:rPr>
              <a:t>时，刚体的角动量守恒</a:t>
            </a:r>
          </a:p>
        </p:txBody>
      </p:sp>
      <p:sp>
        <p:nvSpPr>
          <p:cNvPr id="10" name="Text Box 8"/>
          <p:cNvSpPr txBox="1">
            <a:spLocks noChangeArrowheads="1"/>
          </p:cNvSpPr>
          <p:nvPr/>
        </p:nvSpPr>
        <p:spPr bwMode="auto">
          <a:xfrm>
            <a:off x="1889125" y="663576"/>
            <a:ext cx="7823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mn-ea"/>
              </a:rPr>
              <a:t>动量守恒、机械能守恒和角动量守恒的条件：</a:t>
            </a:r>
          </a:p>
        </p:txBody>
      </p:sp>
      <mc:AlternateContent xmlns:mc="http://schemas.openxmlformats.org/markup-compatibility/2006" xmlns:a14="http://schemas.microsoft.com/office/drawing/2010/main">
        <mc:Choice Requires="a14">
          <p:sp>
            <p:nvSpPr>
              <p:cNvPr id="11" name="矩形 10"/>
              <p:cNvSpPr/>
              <p:nvPr/>
            </p:nvSpPr>
            <p:spPr>
              <a:xfrm>
                <a:off x="1889125" y="1669104"/>
                <a:ext cx="1426736"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𝑃</m:t>
                              </m:r>
                            </m:e>
                          </m:acc>
                        </m:num>
                        <m:den>
                          <m:r>
                            <a:rPr lang="en-US" altLang="zh-CN" sz="2800" b="0" i="1">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1889125" y="1669104"/>
                <a:ext cx="1426736" cy="101046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89125" y="3198065"/>
                <a:ext cx="3551420" cy="53713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𝑊</m:t>
                          </m:r>
                        </m:e>
                        <m:sup>
                          <m:r>
                            <a:rPr lang="en-US" altLang="zh-CN" sz="2800" i="1">
                              <a:solidFill>
                                <a:srgbClr val="0000FF"/>
                              </a:solidFill>
                              <a:latin typeface="Cambria Math" panose="02040503050406030204" pitchFamily="18" charset="0"/>
                            </a:rPr>
                            <m:t>𝑒𝑥</m:t>
                          </m:r>
                        </m:sup>
                      </m:sSup>
                      <m:r>
                        <a:rPr lang="en-US" altLang="zh-CN" sz="2800" b="0" i="1" smtClean="0">
                          <a:solidFill>
                            <a:srgbClr val="0000FF"/>
                          </a:solidFill>
                          <a:latin typeface="Cambria Math" panose="02040503050406030204" pitchFamily="18" charset="0"/>
                        </a:rPr>
                        <m:t>+</m:t>
                      </m:r>
                      <m:sSubSup>
                        <m:sSubSupPr>
                          <m:ctrlPr>
                            <a:rPr lang="en-US" altLang="zh-CN" sz="2800" b="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𝑛𝑐</m:t>
                          </m:r>
                        </m:sub>
                        <m:sup>
                          <m:r>
                            <a:rPr lang="en-US" altLang="zh-CN" sz="2800" b="0" i="1" smtClean="0">
                              <a:solidFill>
                                <a:srgbClr val="0000FF"/>
                              </a:solidFill>
                              <a:latin typeface="Cambria Math" panose="02040503050406030204" pitchFamily="18" charset="0"/>
                            </a:rPr>
                            <m:t>𝑖𝑛</m:t>
                          </m:r>
                        </m:sup>
                      </m:sSub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1889125" y="3198065"/>
                <a:ext cx="3551420" cy="53713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889125" y="4253693"/>
                <a:ext cx="1490601" cy="101046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𝑀</m:t>
                          </m:r>
                        </m:e>
                      </m:acc>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𝐿</m:t>
                              </m:r>
                            </m:e>
                          </m:acc>
                        </m:num>
                        <m:den>
                          <m:r>
                            <a:rPr lang="en-US" altLang="zh-CN" sz="2800" b="0" i="1">
                              <a:solidFill>
                                <a:srgbClr val="0000FF"/>
                              </a:solidFill>
                              <a:latin typeface="Cambria Math" panose="02040503050406030204" pitchFamily="18" charset="0"/>
                              <a:ea typeface="+mn-ea"/>
                            </a:rPr>
                            <m:t>𝑑𝑡</m:t>
                          </m:r>
                        </m:den>
                      </m:f>
                    </m:oMath>
                  </m:oMathPara>
                </a14:m>
                <a:endParaRPr lang="zh-CN" altLang="en-US" sz="2800" dirty="0">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889125" y="4253693"/>
                <a:ext cx="1490601" cy="1010469"/>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52637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1"/>
          <p:cNvSpPr>
            <a:spLocks noChangeArrowheads="1"/>
          </p:cNvSpPr>
          <p:nvPr/>
        </p:nvSpPr>
        <p:spPr bwMode="auto">
          <a:xfrm>
            <a:off x="2238375" y="642938"/>
            <a:ext cx="502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a:solidFill>
                  <a:srgbClr val="0000FF"/>
                </a:solidFill>
                <a:latin typeface="+mn-lt"/>
                <a:ea typeface="+mn-ea"/>
              </a:rPr>
              <a:t>刚体的平动</a:t>
            </a:r>
            <a:endParaRPr lang="en-US" altLang="zh-CN">
              <a:solidFill>
                <a:srgbClr val="0000FF"/>
              </a:solidFill>
              <a:latin typeface="+mn-lt"/>
              <a:ea typeface="+mn-ea"/>
            </a:endParaRPr>
          </a:p>
        </p:txBody>
      </p:sp>
    </p:spTree>
    <p:controls>
      <mc:AlternateContent xmlns:mc="http://schemas.openxmlformats.org/markup-compatibility/2006">
        <mc:Choice xmlns:v="urn:schemas-microsoft-com:vml" Requires="v">
          <p:control spid="1073" name="ShockwaveFlash1" r:id="rId2" imgW="6119640" imgH="4392720"/>
        </mc:Choice>
        <mc:Fallback>
          <p:control name="ShockwaveFlash1" r:id="rId2" imgW="6119640" imgH="4392720">
            <p:pic>
              <p:nvPicPr>
                <p:cNvPr id="0" name="ShockwaveFlash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4487863" y="1582738"/>
                  <a:ext cx="6119812" cy="43926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524722283"/>
      </p:ext>
    </p:extLst>
  </p:cSld>
  <p:clrMapOvr>
    <a:masterClrMapping/>
  </p:clrMapOvr>
  <p:transition>
    <p:blinds dir="vert"/>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825422" y="215308"/>
            <a:ext cx="9170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defRPr kumimoji="1" sz="2800">
                <a:solidFill>
                  <a:srgbClr val="0000FF"/>
                </a:solidFill>
                <a:latin typeface="+mn-lt"/>
                <a:ea typeface="+mn-ea"/>
                <a:cs typeface="创艺简粗黑"/>
              </a:defRPr>
            </a:lvl1pPr>
          </a:lstStyle>
          <a:p>
            <a:r>
              <a:rPr lang="zh-CN" altLang="en-US" dirty="0"/>
              <a:t>直线运动与定轴转动规律对照</a:t>
            </a:r>
          </a:p>
        </p:txBody>
      </p:sp>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3569281579"/>
                  </p:ext>
                </p:extLst>
              </p:nvPr>
            </p:nvGraphicFramePr>
            <p:xfrm>
              <a:off x="1939233" y="811345"/>
              <a:ext cx="9762436" cy="6030342"/>
            </p:xfrm>
            <a:graphic>
              <a:graphicData uri="http://schemas.openxmlformats.org/drawingml/2006/table">
                <a:tbl>
                  <a:tblPr firstRow="1" bandRow="1">
                    <a:tableStyleId>{5C22544A-7EE6-4342-B048-85BDC9FD1C3A}</a:tableStyleId>
                  </a:tblPr>
                  <a:tblGrid>
                    <a:gridCol w="4881218">
                      <a:extLst>
                        <a:ext uri="{9D8B030D-6E8A-4147-A177-3AD203B41FA5}">
                          <a16:colId xmlns:a16="http://schemas.microsoft.com/office/drawing/2014/main" xmlns="" val="3615874741"/>
                        </a:ext>
                      </a:extLst>
                    </a:gridCol>
                    <a:gridCol w="4881218">
                      <a:extLst>
                        <a:ext uri="{9D8B030D-6E8A-4147-A177-3AD203B41FA5}">
                          <a16:colId xmlns:a16="http://schemas.microsoft.com/office/drawing/2014/main" xmlns="" val="1030668995"/>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mn-ea"/>
                              <a:ea typeface="+mn-ea"/>
                            </a:rPr>
                            <a:t>质点的直线运动</a:t>
                          </a:r>
                        </a:p>
                      </a:txBody>
                      <a:tcPr anchor="ctr"/>
                    </a:tc>
                    <a:tc>
                      <a:txBody>
                        <a:bodyPr/>
                        <a:lstStyle/>
                        <a:p>
                          <a:pPr algn="ctr"/>
                          <a:r>
                            <a:rPr lang="zh-CN" altLang="en-US" sz="2800" b="0" dirty="0">
                              <a:solidFill>
                                <a:srgbClr val="0000FF"/>
                              </a:solidFill>
                              <a:latin typeface="+mn-ea"/>
                              <a:ea typeface="+mn-ea"/>
                            </a:rPr>
                            <a:t>刚体的定轴转动</a:t>
                          </a:r>
                        </a:p>
                      </a:txBody>
                      <a:tcPr anchor="ctr"/>
                    </a:tc>
                    <a:extLst>
                      <a:ext uri="{0D108BD9-81ED-4DB2-BD59-A6C34878D82A}">
                        <a16:rowId xmlns:a16="http://schemas.microsoft.com/office/drawing/2014/main" xmlns="" val="3578204481"/>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b="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𝑑𝑥</m:t>
                                    </m:r>
                                  </m:num>
                                  <m:den>
                                    <m:r>
                                      <a:rPr lang="en-US" altLang="zh-CN" sz="2800" b="0" i="1">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        </m:t>
                                </m:r>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p>
                                      <m:sSupPr>
                                        <m:ctrlPr>
                                          <a:rPr lang="en-US" altLang="zh-CN" sz="2800" b="0" i="1">
                                            <a:solidFill>
                                              <a:srgbClr val="0000FF"/>
                                            </a:solidFill>
                                            <a:latin typeface="Cambria Math"/>
                                            <a:ea typeface="+mn-ea"/>
                                          </a:rPr>
                                        </m:ctrlPr>
                                      </m:sSupPr>
                                      <m:e>
                                        <m:r>
                                          <a:rPr lang="en-US" altLang="zh-CN" sz="2800" b="0" i="1">
                                            <a:solidFill>
                                              <a:srgbClr val="0000FF"/>
                                            </a:solidFill>
                                            <a:latin typeface="Cambria Math" panose="02040503050406030204" pitchFamily="18" charset="0"/>
                                            <a:ea typeface="+mn-ea"/>
                                          </a:rPr>
                                          <m:t>𝑑</m:t>
                                        </m:r>
                                      </m:e>
                                      <m:sup>
                                        <m:r>
                                          <a:rPr lang="en-US" altLang="zh-CN" sz="2800" b="0" i="1">
                                            <a:solidFill>
                                              <a:srgbClr val="0000FF"/>
                                            </a:solidFill>
                                            <a:latin typeface="Cambria Math" panose="02040503050406030204" pitchFamily="18" charset="0"/>
                                            <a:ea typeface="+mn-ea"/>
                                          </a:rPr>
                                          <m:t>2</m:t>
                                        </m:r>
                                      </m:sup>
                                    </m:sSup>
                                    <m:r>
                                      <a:rPr lang="en-US" altLang="zh-CN" sz="2800" b="0" i="1">
                                        <a:solidFill>
                                          <a:srgbClr val="0000FF"/>
                                        </a:solidFill>
                                        <a:latin typeface="Cambria Math" panose="02040503050406030204" pitchFamily="18" charset="0"/>
                                        <a:ea typeface="+mn-ea"/>
                                      </a:rPr>
                                      <m:t>𝑥</m:t>
                                    </m:r>
                                  </m:num>
                                  <m:den>
                                    <m:r>
                                      <a:rPr lang="en-US" altLang="zh-CN" sz="2800" b="0" i="1">
                                        <a:solidFill>
                                          <a:srgbClr val="0000FF"/>
                                        </a:solidFill>
                                        <a:latin typeface="Cambria Math" panose="02040503050406030204" pitchFamily="18" charset="0"/>
                                        <a:ea typeface="+mn-ea"/>
                                      </a:rPr>
                                      <m:t>𝑑</m:t>
                                    </m:r>
                                    <m:sSup>
                                      <m:sSupPr>
                                        <m:ctrlPr>
                                          <a:rPr lang="en-US" altLang="zh-CN" sz="2800" b="0" i="1">
                                            <a:solidFill>
                                              <a:srgbClr val="0000FF"/>
                                            </a:solidFill>
                                            <a:latin typeface="Cambria Math"/>
                                            <a:ea typeface="+mn-ea"/>
                                          </a:rPr>
                                        </m:ctrlPr>
                                      </m:sSupPr>
                                      <m:e>
                                        <m:r>
                                          <a:rPr lang="en-US" altLang="zh-CN" sz="2800" b="0" i="1">
                                            <a:solidFill>
                                              <a:srgbClr val="0000FF"/>
                                            </a:solidFill>
                                            <a:latin typeface="Cambria Math" panose="02040503050406030204" pitchFamily="18" charset="0"/>
                                            <a:ea typeface="+mn-ea"/>
                                          </a:rPr>
                                          <m:t>𝑡</m:t>
                                        </m:r>
                                      </m:e>
                                      <m:sup>
                                        <m:r>
                                          <a:rPr lang="en-US" altLang="zh-CN" sz="2800" b="0" i="1">
                                            <a:solidFill>
                                              <a:srgbClr val="0000FF"/>
                                            </a:solidFill>
                                            <a:latin typeface="Cambria Math" panose="02040503050406030204" pitchFamily="18" charset="0"/>
                                            <a:ea typeface="+mn-ea"/>
                                          </a:rPr>
                                          <m:t>2</m:t>
                                        </m:r>
                                      </m:sup>
                                    </m:sSup>
                                  </m:den>
                                </m:f>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r>
                                  <a:rPr lang="en-US" altLang="zh-CN" sz="2800" b="0" i="1" smtClean="0">
                                    <a:solidFill>
                                      <a:srgbClr val="0000FF"/>
                                    </a:solidFill>
                                    <a:latin typeface="Cambria Math" panose="02040503050406030204" pitchFamily="18" charset="0"/>
                                    <a:ea typeface="+mn-ea"/>
                                  </a:rPr>
                                  <m:t>=</m:t>
                                </m:r>
                                <m:f>
                                  <m:fPr>
                                    <m:ctrlPr>
                                      <a:rPr lang="en-US" altLang="zh-CN" sz="2800" b="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𝜃</m:t>
                                    </m:r>
                                  </m:num>
                                  <m:den>
                                    <m:r>
                                      <a:rPr lang="en-US" altLang="zh-CN" sz="2800" b="0" i="1">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        </m:t>
                                </m:r>
                                <m:r>
                                  <a:rPr lang="zh-CN" altLang="en-US" sz="2800" b="0" i="1" smtClean="0">
                                    <a:solidFill>
                                      <a:srgbClr val="0000FF"/>
                                    </a:solidFill>
                                    <a:latin typeface="Cambria Math" panose="02040503050406030204" pitchFamily="18" charset="0"/>
                                    <a:ea typeface="+mn-ea"/>
                                  </a:rPr>
                                  <m:t>𝛽</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p>
                                      <m:sSupPr>
                                        <m:ctrlPr>
                                          <a:rPr lang="en-US" altLang="zh-CN" sz="2800" b="0" i="1">
                                            <a:solidFill>
                                              <a:srgbClr val="0000FF"/>
                                            </a:solidFill>
                                            <a:latin typeface="Cambria Math"/>
                                            <a:ea typeface="+mn-ea"/>
                                          </a:rPr>
                                        </m:ctrlPr>
                                      </m:sSupPr>
                                      <m:e>
                                        <m:r>
                                          <a:rPr lang="en-US" altLang="zh-CN" sz="2800" b="0" i="1">
                                            <a:solidFill>
                                              <a:srgbClr val="0000FF"/>
                                            </a:solidFill>
                                            <a:latin typeface="Cambria Math" panose="02040503050406030204" pitchFamily="18" charset="0"/>
                                            <a:ea typeface="+mn-ea"/>
                                          </a:rPr>
                                          <m:t>𝑑</m:t>
                                        </m:r>
                                      </m:e>
                                      <m:sup>
                                        <m:r>
                                          <a:rPr lang="en-US" altLang="zh-CN" sz="2800" b="0" i="1">
                                            <a:solidFill>
                                              <a:srgbClr val="0000FF"/>
                                            </a:solidFill>
                                            <a:latin typeface="Cambria Math" panose="02040503050406030204" pitchFamily="18" charset="0"/>
                                            <a:ea typeface="+mn-ea"/>
                                          </a:rPr>
                                          <m:t>2</m:t>
                                        </m:r>
                                      </m:sup>
                                    </m:sSup>
                                    <m:r>
                                      <a:rPr lang="zh-CN" altLang="en-US" sz="2800" b="0" i="1" smtClean="0">
                                        <a:solidFill>
                                          <a:srgbClr val="0000FF"/>
                                        </a:solidFill>
                                        <a:latin typeface="Cambria Math" panose="02040503050406030204" pitchFamily="18" charset="0"/>
                                        <a:ea typeface="+mn-ea"/>
                                      </a:rPr>
                                      <m:t>𝜃</m:t>
                                    </m:r>
                                  </m:num>
                                  <m:den>
                                    <m:r>
                                      <a:rPr lang="en-US" altLang="zh-CN" sz="2800" b="0" i="1">
                                        <a:solidFill>
                                          <a:srgbClr val="0000FF"/>
                                        </a:solidFill>
                                        <a:latin typeface="Cambria Math" panose="02040503050406030204" pitchFamily="18" charset="0"/>
                                        <a:ea typeface="+mn-ea"/>
                                      </a:rPr>
                                      <m:t>𝑑</m:t>
                                    </m:r>
                                    <m:sSup>
                                      <m:sSupPr>
                                        <m:ctrlPr>
                                          <a:rPr lang="en-US" altLang="zh-CN" sz="2800" b="0" i="1">
                                            <a:solidFill>
                                              <a:srgbClr val="0000FF"/>
                                            </a:solidFill>
                                            <a:latin typeface="Cambria Math"/>
                                            <a:ea typeface="+mn-ea"/>
                                          </a:rPr>
                                        </m:ctrlPr>
                                      </m:sSupPr>
                                      <m:e>
                                        <m:r>
                                          <a:rPr lang="en-US" altLang="zh-CN" sz="2800" b="0" i="1">
                                            <a:solidFill>
                                              <a:srgbClr val="0000FF"/>
                                            </a:solidFill>
                                            <a:latin typeface="Cambria Math" panose="02040503050406030204" pitchFamily="18" charset="0"/>
                                            <a:ea typeface="+mn-ea"/>
                                          </a:rPr>
                                          <m:t>𝑡</m:t>
                                        </m:r>
                                      </m:e>
                                      <m:sup>
                                        <m:r>
                                          <a:rPr lang="en-US" altLang="zh-CN" sz="2800" b="0" i="1">
                                            <a:solidFill>
                                              <a:srgbClr val="0000FF"/>
                                            </a:solidFill>
                                            <a:latin typeface="Cambria Math" panose="02040503050406030204" pitchFamily="18" charset="0"/>
                                            <a:ea typeface="+mn-ea"/>
                                          </a:rPr>
                                          <m:t>2</m:t>
                                        </m:r>
                                      </m:sup>
                                    </m:sSup>
                                  </m:den>
                                </m:f>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1739987851"/>
                      </a:ext>
                    </a:extLst>
                  </a:tr>
                  <a:tr h="370840">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𝑃</m:t>
                                    </m:r>
                                  </m:e>
                                </m:ac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𝑣</m:t>
                                    </m:r>
                                  </m:e>
                                </m:acc>
                                <m:r>
                                  <a:rPr lang="en-US" altLang="zh-CN" sz="2800" b="0" i="1" smtClean="0">
                                    <a:solidFill>
                                      <a:srgbClr val="0000FF"/>
                                    </a:solidFill>
                                    <a:latin typeface="Cambria Math" panose="02040503050406030204" pitchFamily="18" charset="0"/>
                                    <a:ea typeface="+mn-ea"/>
                                  </a:rPr>
                                  <m:t>       </m:t>
                                </m:r>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𝐾</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a:solidFill>
                                          <a:srgbClr val="0000FF"/>
                                        </a:solidFill>
                                        <a:latin typeface="Cambria Math" panose="02040503050406030204" pitchFamily="18" charset="0"/>
                                        <a:ea typeface="+mn-ea"/>
                                      </a:rPr>
                                      <m:t>2</m:t>
                                    </m:r>
                                  </m:sup>
                                </m:sSup>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𝐿</m:t>
                                    </m:r>
                                  </m:e>
                                </m:acc>
                                <m:r>
                                  <a:rPr lang="en-US" altLang="zh-CN" sz="2800" b="0" i="1" smtClean="0">
                                    <a:solidFill>
                                      <a:srgbClr val="0000FF"/>
                                    </a:solidFill>
                                    <a:latin typeface="Cambria Math" panose="02040503050406030204" pitchFamily="18" charset="0"/>
                                    <a:ea typeface="+mn-ea"/>
                                  </a:rPr>
                                  <m:t>=</m:t>
                                </m:r>
                                <m:r>
                                  <a:rPr lang="en-US" altLang="zh-CN" sz="2800" b="0" i="1">
                                    <a:solidFill>
                                      <a:srgbClr val="0000FF"/>
                                    </a:solidFill>
                                    <a:latin typeface="Cambria Math" panose="02040503050406030204" pitchFamily="18" charset="0"/>
                                    <a:ea typeface="+mn-ea"/>
                                  </a:rPr>
                                  <m:t>𝐼</m:t>
                                </m:r>
                                <m:acc>
                                  <m:accPr>
                                    <m:chr m:val="⃑"/>
                                    <m:ctrlPr>
                                      <a:rPr lang="en-US" altLang="zh-CN" sz="2800" b="0" i="1">
                                        <a:solidFill>
                                          <a:srgbClr val="0000FF"/>
                                        </a:solidFill>
                                        <a:latin typeface="Cambria Math"/>
                                        <a:ea typeface="+mn-ea"/>
                                      </a:rPr>
                                    </m:ctrlPr>
                                  </m:accPr>
                                  <m:e>
                                    <m:r>
                                      <a:rPr lang="zh-CN" altLang="en-US" sz="2800" b="0" i="1">
                                        <a:solidFill>
                                          <a:srgbClr val="0000FF"/>
                                        </a:solidFill>
                                        <a:latin typeface="Cambria Math" panose="02040503050406030204" pitchFamily="18" charset="0"/>
                                        <a:ea typeface="+mn-ea"/>
                                      </a:rPr>
                                      <m:t>𝜔</m:t>
                                    </m:r>
                                  </m:e>
                                </m:acc>
                                <m:r>
                                  <a:rPr lang="en-US" altLang="zh-CN" sz="2800" b="0" i="1" smtClean="0">
                                    <a:solidFill>
                                      <a:srgbClr val="0000FF"/>
                                    </a:solidFill>
                                    <a:latin typeface="Cambria Math" panose="02040503050406030204" pitchFamily="18" charset="0"/>
                                    <a:ea typeface="+mn-ea"/>
                                  </a:rPr>
                                  <m:t>        </m:t>
                                </m:r>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𝐾</m:t>
                                    </m:r>
                                  </m:sub>
                                </m:sSub>
                                <m:r>
                                  <a:rPr lang="en-US" altLang="zh-CN" sz="2800" b="0" i="1" smtClean="0">
                                    <a:solidFill>
                                      <a:srgbClr val="0000FF"/>
                                    </a:solidFill>
                                    <a:latin typeface="Cambria Math" panose="02040503050406030204" pitchFamily="18" charset="0"/>
                                    <a:ea typeface="+mn-ea"/>
                                  </a:rPr>
                                  <m:t>=</m:t>
                                </m:r>
                                <m:f>
                                  <m:fPr>
                                    <m:ctrlPr>
                                      <a:rPr lang="en-US" altLang="zh-CN" sz="2800" b="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𝐼</m:t>
                                </m:r>
                                <m:sSup>
                                  <m:sSupPr>
                                    <m:ctrlPr>
                                      <a:rPr lang="en-US" altLang="zh-CN" sz="2800" b="0" i="1" smtClean="0">
                                        <a:solidFill>
                                          <a:srgbClr val="0000FF"/>
                                        </a:solidFill>
                                        <a:latin typeface="Cambria Math"/>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1401076583"/>
                      </a:ext>
                    </a:extLst>
                  </a:tr>
                  <a:tr h="370840">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        </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 </m:t>
                                </m:r>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𝑀</m:t>
                                    </m:r>
                                  </m:e>
                                </m:acc>
                                <m:r>
                                  <a:rPr lang="en-US" altLang="zh-CN" sz="2800" b="0" i="1" smtClean="0">
                                    <a:solidFill>
                                      <a:srgbClr val="0000FF"/>
                                    </a:solidFill>
                                    <a:latin typeface="Cambria Math" panose="02040503050406030204" pitchFamily="18" charset="0"/>
                                    <a:ea typeface="+mn-ea"/>
                                  </a:rPr>
                                  <m:t>        </m:t>
                                </m:r>
                                <m:r>
                                  <a:rPr lang="en-US" altLang="zh-CN" sz="2800" b="0" i="1" smtClean="0">
                                    <a:solidFill>
                                      <a:srgbClr val="0000FF"/>
                                    </a:solidFill>
                                    <a:latin typeface="Cambria Math" panose="02040503050406030204" pitchFamily="18" charset="0"/>
                                    <a:ea typeface="+mn-ea"/>
                                  </a:rPr>
                                  <m:t>𝐼</m:t>
                                </m:r>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194380868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𝑎</m:t>
                                    </m:r>
                                  </m:e>
                                </m:acc>
                                <m:r>
                                  <a:rPr lang="en-US" altLang="zh-CN" sz="2800" b="0" i="1" smtClean="0">
                                    <a:solidFill>
                                      <a:srgbClr val="0000FF"/>
                                    </a:solidFill>
                                    <a:latin typeface="Cambria Math" panose="02040503050406030204" pitchFamily="18" charset="0"/>
                                    <a:ea typeface="+mn-ea"/>
                                  </a:rPr>
                                  <m:t> </m:t>
                                </m:r>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acc>
                                  <m:accPr>
                                    <m:chr m:val="⃑"/>
                                    <m:ctrlPr>
                                      <a:rPr lang="en-US" altLang="zh-CN" sz="2800" b="0" i="1" smtClean="0">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𝑀</m:t>
                                    </m:r>
                                  </m:e>
                                </m:ac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𝐼</m:t>
                                </m:r>
                                <m:acc>
                                  <m:accPr>
                                    <m:chr m:val="⃑"/>
                                    <m:ctrlPr>
                                      <a:rPr lang="en-US" altLang="zh-CN" sz="2800" b="0" i="1" smtClean="0">
                                        <a:solidFill>
                                          <a:srgbClr val="0000FF"/>
                                        </a:solidFill>
                                        <a:latin typeface="Cambria Math"/>
                                        <a:ea typeface="+mn-ea"/>
                                      </a:rPr>
                                    </m:ctrlPr>
                                  </m:accPr>
                                  <m:e>
                                    <m:r>
                                      <a:rPr lang="zh-CN" altLang="en-US" sz="2800" b="0" i="1" smtClean="0">
                                        <a:solidFill>
                                          <a:srgbClr val="0000FF"/>
                                        </a:solidFill>
                                        <a:latin typeface="Cambria Math" panose="02040503050406030204" pitchFamily="18" charset="0"/>
                                        <a:ea typeface="+mn-ea"/>
                                      </a:rPr>
                                      <m:t>𝛽</m:t>
                                    </m:r>
                                  </m:e>
                                </m:acc>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3979394708"/>
                      </a:ext>
                    </a:extLst>
                  </a:tr>
                  <a:tr h="370840">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𝑑𝐴</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𝐹𝑑𝑥</m:t>
                                </m:r>
                                <m:r>
                                  <a:rPr lang="en-US" altLang="zh-CN" sz="2800" b="0" i="1" smtClean="0">
                                    <a:solidFill>
                                      <a:srgbClr val="0000FF"/>
                                    </a:solidFill>
                                    <a:latin typeface="Cambria Math" panose="02040503050406030204" pitchFamily="18" charset="0"/>
                                    <a:ea typeface="+mn-ea"/>
                                  </a:rPr>
                                  <m:t>        </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mn-ea"/>
                                  </a:rPr>
                                  <m:t>𝑑𝑡</m:t>
                                </m:r>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𝑑𝐴</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𝑀𝑑</m:t>
                                </m:r>
                                <m:r>
                                  <a:rPr lang="zh-CN" altLang="en-US" sz="2800" b="0" i="1" smtClean="0">
                                    <a:solidFill>
                                      <a:srgbClr val="0000FF"/>
                                    </a:solidFill>
                                    <a:latin typeface="Cambria Math" panose="02040503050406030204" pitchFamily="18" charset="0"/>
                                    <a:ea typeface="+mn-ea"/>
                                  </a:rPr>
                                  <m:t>𝜃</m:t>
                                </m:r>
                                <m:r>
                                  <a:rPr lang="en-US" altLang="zh-CN" sz="2800" b="0" i="1" smtClean="0">
                                    <a:solidFill>
                                      <a:srgbClr val="0000FF"/>
                                    </a:solidFill>
                                    <a:latin typeface="Cambria Math" panose="02040503050406030204" pitchFamily="18" charset="0"/>
                                    <a:ea typeface="+mn-ea"/>
                                  </a:rPr>
                                  <m:t>        </m:t>
                                </m:r>
                                <m:acc>
                                  <m:accPr>
                                    <m:chr m:val="⃑"/>
                                    <m:ctrlPr>
                                      <a:rPr lang="en-US" altLang="zh-CN" sz="2800" b="0" i="1" smtClean="0">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𝑀</m:t>
                                    </m:r>
                                  </m:e>
                                </m:acc>
                                <m:r>
                                  <a:rPr lang="en-US" altLang="zh-CN" sz="2800" b="0" i="1" smtClean="0">
                                    <a:solidFill>
                                      <a:srgbClr val="0000FF"/>
                                    </a:solidFill>
                                    <a:latin typeface="Cambria Math" panose="02040503050406030204" pitchFamily="18" charset="0"/>
                                    <a:ea typeface="+mn-ea"/>
                                  </a:rPr>
                                  <m:t>𝑑𝑡</m:t>
                                </m:r>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339773338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subHide m:val="on"/>
                                    <m:supHide m:val="on"/>
                                    <m:ctrlPr>
                                      <a:rPr lang="en-US" altLang="zh-CN" sz="2800" b="0" i="1" smtClean="0">
                                        <a:solidFill>
                                          <a:srgbClr val="0000FF"/>
                                        </a:solidFill>
                                        <a:latin typeface="Cambria Math"/>
                                        <a:ea typeface="+mn-ea"/>
                                      </a:rPr>
                                    </m:ctrlPr>
                                  </m:naryPr>
                                  <m:sub/>
                                  <m:sup/>
                                  <m:e>
                                    <m:acc>
                                      <m:accPr>
                                        <m:chr m:val="⃑"/>
                                        <m:ctrlPr>
                                          <a:rPr lang="en-US" altLang="zh-CN" sz="2800" b="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𝑡</m:t>
                                    </m:r>
                                    <m:r>
                                      <m:rPr>
                                        <m:nor/>
                                      </m:rPr>
                                      <a:rPr lang="zh-CN" altLang="en-US" sz="2800" b="0" dirty="0">
                                        <a:solidFill>
                                          <a:srgbClr val="0000FF"/>
                                        </a:solidFill>
                                        <a:latin typeface="+mn-ea"/>
                                        <a:ea typeface="+mn-ea"/>
                                      </a:rPr>
                                      <m:t> </m:t>
                                    </m:r>
                                  </m:e>
                                </m:nary>
                                <m:r>
                                  <a:rPr lang="en-US" altLang="zh-CN" sz="2800" b="0" i="1" smtClean="0">
                                    <a:solidFill>
                                      <a:srgbClr val="0000FF"/>
                                    </a:solidFill>
                                    <a:latin typeface="Cambria Math" panose="02040503050406030204" pitchFamily="18" charset="0"/>
                                    <a:ea typeface="+mn-ea"/>
                                  </a:rPr>
                                  <m:t>=</m:t>
                                </m:r>
                                <m:acc>
                                  <m:accPr>
                                    <m:chr m:val="⃑"/>
                                    <m:ctrlPr>
                                      <a:rPr lang="en-US" altLang="zh-CN" sz="2800" b="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𝑃</m:t>
                                    </m:r>
                                  </m:e>
                                </m:acc>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a:ea typeface="+mn-ea"/>
                                      </a:rPr>
                                    </m:ctrlPr>
                                  </m:sSubPr>
                                  <m:e>
                                    <m:acc>
                                      <m:accPr>
                                        <m:chr m:val="⃑"/>
                                        <m:ctrlPr>
                                          <a:rPr lang="en-US" altLang="zh-CN" sz="2800" b="0" i="1">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𝑃</m:t>
                                        </m:r>
                                      </m:e>
                                    </m:acc>
                                  </m:e>
                                  <m:sub>
                                    <m:r>
                                      <a:rPr lang="en-US" altLang="zh-CN" sz="2800" b="0" i="1" smtClean="0">
                                        <a:solidFill>
                                          <a:srgbClr val="0000FF"/>
                                        </a:solidFill>
                                        <a:latin typeface="Cambria Math" panose="02040503050406030204" pitchFamily="18" charset="0"/>
                                        <a:ea typeface="+mn-ea"/>
                                      </a:rPr>
                                      <m:t>0</m:t>
                                    </m:r>
                                  </m:sub>
                                </m:sSub>
                              </m:oMath>
                            </m:oMathPara>
                          </a14:m>
                          <a:endParaRPr lang="zh-CN" altLang="en-US" sz="2800" b="0" dirty="0">
                            <a:solidFill>
                              <a:srgbClr val="0000FF"/>
                            </a:solidFill>
                            <a:latin typeface="+mn-ea"/>
                            <a:ea typeface="+mn-ea"/>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nary>
                                  <m:naryPr>
                                    <m:subHide m:val="on"/>
                                    <m:supHide m:val="on"/>
                                    <m:ctrlPr>
                                      <a:rPr lang="en-US" altLang="zh-CN" sz="2800" b="0" i="1" smtClean="0">
                                        <a:solidFill>
                                          <a:srgbClr val="0000FF"/>
                                        </a:solidFill>
                                        <a:latin typeface="Cambria Math"/>
                                        <a:ea typeface="+mn-ea"/>
                                      </a:rPr>
                                    </m:ctrlPr>
                                  </m:naryPr>
                                  <m:sub/>
                                  <m:sup/>
                                  <m:e>
                                    <m:acc>
                                      <m:accPr>
                                        <m:chr m:val="⃑"/>
                                        <m:ctrlPr>
                                          <a:rPr lang="en-US" altLang="zh-CN" sz="2800" b="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𝑀</m:t>
                                        </m:r>
                                      </m:e>
                                    </m:acc>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𝑡</m:t>
                                    </m:r>
                                    <m:r>
                                      <m:rPr>
                                        <m:nor/>
                                      </m:rPr>
                                      <a:rPr lang="zh-CN" altLang="en-US" sz="2800" b="0" dirty="0">
                                        <a:solidFill>
                                          <a:srgbClr val="0000FF"/>
                                        </a:solidFill>
                                        <a:latin typeface="+mn-ea"/>
                                        <a:ea typeface="+mn-ea"/>
                                      </a:rPr>
                                      <m:t> </m:t>
                                    </m:r>
                                  </m:e>
                                </m:nary>
                                <m:r>
                                  <a:rPr lang="en-US" altLang="zh-CN" sz="2800" b="0" i="1" smtClean="0">
                                    <a:solidFill>
                                      <a:srgbClr val="0000FF"/>
                                    </a:solidFill>
                                    <a:latin typeface="Cambria Math" panose="02040503050406030204" pitchFamily="18" charset="0"/>
                                    <a:ea typeface="+mn-ea"/>
                                  </a:rPr>
                                  <m:t>=</m:t>
                                </m:r>
                                <m:acc>
                                  <m:accPr>
                                    <m:chr m:val="⃑"/>
                                    <m:ctrlPr>
                                      <a:rPr lang="en-US" altLang="zh-CN" sz="2800" b="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𝐿</m:t>
                                    </m:r>
                                  </m:e>
                                </m:acc>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a:ea typeface="+mn-ea"/>
                                      </a:rPr>
                                    </m:ctrlPr>
                                  </m:sSubPr>
                                  <m:e>
                                    <m:acc>
                                      <m:accPr>
                                        <m:chr m:val="⃑"/>
                                        <m:ctrlPr>
                                          <a:rPr lang="en-US" altLang="zh-CN" sz="2800" b="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𝐿</m:t>
                                        </m:r>
                                      </m:e>
                                    </m:acc>
                                  </m:e>
                                  <m:sub>
                                    <m:r>
                                      <a:rPr lang="en-US" altLang="zh-CN" sz="2800" b="0" i="1" smtClean="0">
                                        <a:solidFill>
                                          <a:srgbClr val="0000FF"/>
                                        </a:solidFill>
                                        <a:latin typeface="Cambria Math" panose="02040503050406030204" pitchFamily="18" charset="0"/>
                                        <a:ea typeface="+mn-ea"/>
                                      </a:rPr>
                                      <m:t>0</m:t>
                                    </m:r>
                                  </m:sub>
                                </m:sSub>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3363817625"/>
                      </a:ext>
                    </a:extLst>
                  </a:tr>
                  <a:tr h="370840">
                    <a:tc>
                      <a:txBody>
                        <a:bodyPr/>
                        <a:lstStyle/>
                        <a:p>
                          <a:pPr algn="ctr"/>
                          <a14:m>
                            <m:oMathPara xmlns:m="http://schemas.openxmlformats.org/officeDocument/2006/math">
                              <m:oMathParaPr>
                                <m:jc m:val="centerGroup"/>
                              </m:oMathParaPr>
                              <m:oMath xmlns:m="http://schemas.openxmlformats.org/officeDocument/2006/math">
                                <m:nary>
                                  <m:naryPr>
                                    <m:subHide m:val="on"/>
                                    <m:supHide m:val="on"/>
                                    <m:ctrlPr>
                                      <a:rPr lang="en-US" altLang="zh-CN" sz="2800" b="0" i="1" smtClean="0">
                                        <a:solidFill>
                                          <a:srgbClr val="0000FF"/>
                                        </a:solidFill>
                                        <a:latin typeface="Cambria Math"/>
                                        <a:ea typeface="+mn-ea"/>
                                      </a:rPr>
                                    </m:ctrlPr>
                                  </m:naryPr>
                                  <m:sub/>
                                  <m:sup/>
                                  <m:e>
                                    <m:r>
                                      <a:rPr lang="en-US" altLang="zh-CN" sz="2800" b="0" i="1" smtClean="0">
                                        <a:solidFill>
                                          <a:srgbClr val="0000FF"/>
                                        </a:solidFill>
                                        <a:latin typeface="Cambria Math" panose="02040503050406030204" pitchFamily="18" charset="0"/>
                                        <a:ea typeface="+mn-ea"/>
                                      </a:rPr>
                                      <m:t>𝐹</m:t>
                                    </m:r>
                                    <m:r>
                                      <a:rPr lang="en-US" altLang="zh-CN" sz="2800" b="0" i="1">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𝑥</m:t>
                                    </m:r>
                                    <m:r>
                                      <m:rPr>
                                        <m:nor/>
                                      </m:rPr>
                                      <a:rPr lang="zh-CN" altLang="en-US" sz="2800" b="0" dirty="0">
                                        <a:solidFill>
                                          <a:srgbClr val="0000FF"/>
                                        </a:solidFill>
                                        <a:latin typeface="+mn-ea"/>
                                        <a:ea typeface="+mn-ea"/>
                                      </a:rPr>
                                      <m:t> </m:t>
                                    </m:r>
                                  </m:e>
                                </m:nary>
                                <m:r>
                                  <a:rPr lang="en-US" altLang="zh-CN" sz="2800" b="0" i="1" smtClean="0">
                                    <a:solidFill>
                                      <a:srgbClr val="0000FF"/>
                                    </a:solidFill>
                                    <a:latin typeface="Cambria Math" panose="02040503050406030204" pitchFamily="18" charset="0"/>
                                    <a:ea typeface="+mn-ea"/>
                                  </a:rPr>
                                  <m:t>=</m:t>
                                </m:r>
                                <m:f>
                                  <m:fPr>
                                    <m:ctrlPr>
                                      <a:rPr lang="en-US" altLang="zh-CN" sz="2800" b="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𝑣</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bSup>
                                  <m:sSubSupPr>
                                    <m:ctrlPr>
                                      <a:rPr lang="en-US" altLang="zh-CN" sz="2800" b="0" i="1" smtClean="0">
                                        <a:solidFill>
                                          <a:srgbClr val="0000FF"/>
                                        </a:solidFill>
                                        <a:latin typeface="Cambria Math"/>
                                        <a:ea typeface="+mn-ea"/>
                                      </a:rPr>
                                    </m:ctrlPr>
                                  </m:sSubSup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oMath>
                            </m:oMathPara>
                          </a14:m>
                          <a:endParaRPr lang="zh-CN" altLang="en-US" sz="2800" b="0" dirty="0">
                            <a:solidFill>
                              <a:srgbClr val="0000FF"/>
                            </a:solidFill>
                            <a:latin typeface="+mn-ea"/>
                            <a:ea typeface="+mn-ea"/>
                          </a:endParaRPr>
                        </a:p>
                      </a:txBody>
                      <a:tcPr anchor="ctr"/>
                    </a:tc>
                    <a:tc>
                      <a:txBody>
                        <a:bodyPr/>
                        <a:lstStyle/>
                        <a:p>
                          <a:pPr algn="ctr"/>
                          <a14:m>
                            <m:oMathPara xmlns:m="http://schemas.openxmlformats.org/officeDocument/2006/math">
                              <m:oMathParaPr>
                                <m:jc m:val="centerGroup"/>
                              </m:oMathParaPr>
                              <m:oMath xmlns:m="http://schemas.openxmlformats.org/officeDocument/2006/math">
                                <m:nary>
                                  <m:naryPr>
                                    <m:subHide m:val="on"/>
                                    <m:supHide m:val="on"/>
                                    <m:ctrlPr>
                                      <a:rPr lang="en-US" altLang="zh-CN" sz="2800" b="0" i="1" smtClean="0">
                                        <a:solidFill>
                                          <a:srgbClr val="0000FF"/>
                                        </a:solidFill>
                                        <a:latin typeface="Cambria Math"/>
                                        <a:ea typeface="+mn-ea"/>
                                      </a:rPr>
                                    </m:ctrlPr>
                                  </m:naryPr>
                                  <m:sub/>
                                  <m:sup/>
                                  <m:e>
                                    <m:r>
                                      <a:rPr lang="en-US" altLang="zh-CN" sz="2800" b="0" i="1">
                                        <a:solidFill>
                                          <a:srgbClr val="0000FF"/>
                                        </a:solidFill>
                                        <a:latin typeface="Cambria Math" panose="02040503050406030204" pitchFamily="18" charset="0"/>
                                        <a:ea typeface="+mn-ea"/>
                                      </a:rPr>
                                      <m:t>𝑀𝑑</m:t>
                                    </m:r>
                                    <m:r>
                                      <a:rPr lang="zh-CN" altLang="en-US" sz="2800" b="0" i="1">
                                        <a:solidFill>
                                          <a:srgbClr val="0000FF"/>
                                        </a:solidFill>
                                        <a:latin typeface="Cambria Math" panose="02040503050406030204" pitchFamily="18" charset="0"/>
                                        <a:ea typeface="+mn-ea"/>
                                      </a:rPr>
                                      <m:t>𝜃</m:t>
                                    </m:r>
                                    <m:r>
                                      <m:rPr>
                                        <m:nor/>
                                      </m:rPr>
                                      <a:rPr lang="zh-CN" altLang="en-US" sz="2800" b="0" dirty="0">
                                        <a:solidFill>
                                          <a:srgbClr val="0000FF"/>
                                        </a:solidFill>
                                        <a:latin typeface="+mn-ea"/>
                                        <a:ea typeface="+mn-ea"/>
                                      </a:rPr>
                                      <m:t> </m:t>
                                    </m:r>
                                  </m:e>
                                </m:nary>
                                <m:r>
                                  <a:rPr lang="en-US" altLang="zh-CN" sz="2800" b="0" i="1" smtClean="0">
                                    <a:solidFill>
                                      <a:srgbClr val="0000FF"/>
                                    </a:solidFill>
                                    <a:latin typeface="Cambria Math" panose="02040503050406030204" pitchFamily="18" charset="0"/>
                                    <a:ea typeface="+mn-ea"/>
                                  </a:rPr>
                                  <m:t>=</m:t>
                                </m:r>
                                <m:f>
                                  <m:fPr>
                                    <m:ctrlPr>
                                      <a:rPr lang="en-US" altLang="zh-CN" sz="2800" b="0" i="1">
                                        <a:solidFill>
                                          <a:srgbClr val="0000FF"/>
                                        </a:solidFill>
                                        <a:latin typeface="Cambria Math"/>
                                        <a:ea typeface="+mn-ea"/>
                                      </a:rPr>
                                    </m:ctrlPr>
                                  </m:fPr>
                                  <m:num>
                                    <m:r>
                                      <a:rPr lang="en-US" altLang="zh-CN" sz="2800" b="0" i="1">
                                        <a:solidFill>
                                          <a:srgbClr val="0000FF"/>
                                        </a:solidFill>
                                        <a:latin typeface="Cambria Math" panose="02040503050406030204" pitchFamily="18" charset="0"/>
                                        <a:ea typeface="+mn-ea"/>
                                      </a:rPr>
                                      <m:t>1</m:t>
                                    </m:r>
                                  </m:num>
                                  <m:den>
                                    <m:r>
                                      <a:rPr lang="en-US" altLang="zh-CN" sz="2800" b="0" i="1">
                                        <a:solidFill>
                                          <a:srgbClr val="0000FF"/>
                                        </a:solidFill>
                                        <a:latin typeface="Cambria Math" panose="02040503050406030204" pitchFamily="18" charset="0"/>
                                        <a:ea typeface="+mn-ea"/>
                                      </a:rPr>
                                      <m:t>2</m:t>
                                    </m:r>
                                  </m:den>
                                </m:f>
                                <m:r>
                                  <a:rPr lang="en-US" altLang="zh-CN" sz="2800" b="0" i="1">
                                    <a:solidFill>
                                      <a:srgbClr val="0000FF"/>
                                    </a:solidFill>
                                    <a:latin typeface="Cambria Math" panose="02040503050406030204" pitchFamily="18" charset="0"/>
                                    <a:ea typeface="+mn-ea"/>
                                  </a:rPr>
                                  <m:t>𝐼</m:t>
                                </m:r>
                                <m:sSup>
                                  <m:sSupPr>
                                    <m:ctrlPr>
                                      <a:rPr lang="en-US" altLang="zh-CN" sz="2800" b="0" i="1" smtClean="0">
                                        <a:solidFill>
                                          <a:srgbClr val="0000FF"/>
                                        </a:solidFill>
                                        <a:latin typeface="Cambria Math"/>
                                        <a:ea typeface="+mn-ea"/>
                                      </a:rPr>
                                    </m:ctrlPr>
                                  </m:sSupPr>
                                  <m:e>
                                    <m:r>
                                      <a:rPr lang="zh-CN" altLang="en-US" sz="2800" b="0" i="1">
                                        <a:solidFill>
                                          <a:srgbClr val="0000FF"/>
                                        </a:solidFill>
                                        <a:latin typeface="Cambria Math" panose="02040503050406030204" pitchFamily="18" charset="0"/>
                                        <a:ea typeface="+mn-ea"/>
                                      </a:rPr>
                                      <m:t>𝜔</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𝐼</m:t>
                                </m:r>
                                <m:sSubSup>
                                  <m:sSubSupPr>
                                    <m:ctrlPr>
                                      <a:rPr lang="en-US" altLang="zh-CN" sz="2800" b="0" i="1" smtClean="0">
                                        <a:solidFill>
                                          <a:srgbClr val="0000FF"/>
                                        </a:solidFill>
                                        <a:latin typeface="Cambria Math"/>
                                        <a:ea typeface="+mn-ea"/>
                                      </a:rPr>
                                    </m:ctrlPr>
                                  </m:sSubSupPr>
                                  <m:e>
                                    <m:r>
                                      <a:rPr lang="zh-CN" altLang="en-US" sz="2800" b="0" i="1">
                                        <a:solidFill>
                                          <a:srgbClr val="0000FF"/>
                                        </a:solidFill>
                                        <a:latin typeface="Cambria Math" panose="02040503050406030204" pitchFamily="18" charset="0"/>
                                        <a:ea typeface="+mn-ea"/>
                                      </a:rPr>
                                      <m:t>𝜔</m:t>
                                    </m:r>
                                  </m:e>
                                  <m:sub>
                                    <m: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2</m:t>
                                    </m:r>
                                  </m:sup>
                                </m:sSubSup>
                              </m:oMath>
                            </m:oMathPara>
                          </a14:m>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xmlns="" val="2862980039"/>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3569281579"/>
                  </p:ext>
                </p:extLst>
              </p:nvPr>
            </p:nvGraphicFramePr>
            <p:xfrm>
              <a:off x="1939233" y="811345"/>
              <a:ext cx="9762436" cy="6041264"/>
            </p:xfrm>
            <a:graphic>
              <a:graphicData uri="http://schemas.openxmlformats.org/drawingml/2006/table">
                <a:tbl>
                  <a:tblPr firstRow="1" bandRow="1">
                    <a:tableStyleId>{5C22544A-7EE6-4342-B048-85BDC9FD1C3A}</a:tableStyleId>
                  </a:tblPr>
                  <a:tblGrid>
                    <a:gridCol w="4881218">
                      <a:extLst>
                        <a:ext uri="{9D8B030D-6E8A-4147-A177-3AD203B41FA5}">
                          <a16:colId xmlns:a16="http://schemas.microsoft.com/office/drawing/2014/main" val="3615874741"/>
                        </a:ext>
                      </a:extLst>
                    </a:gridCol>
                    <a:gridCol w="4881218">
                      <a:extLst>
                        <a:ext uri="{9D8B030D-6E8A-4147-A177-3AD203B41FA5}">
                          <a16:colId xmlns:a16="http://schemas.microsoft.com/office/drawing/2014/main" val="1030668995"/>
                        </a:ext>
                      </a:extLst>
                    </a:gridCol>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smtClean="0">
                              <a:solidFill>
                                <a:srgbClr val="0000FF"/>
                              </a:solidFill>
                              <a:latin typeface="+mn-ea"/>
                              <a:ea typeface="+mn-ea"/>
                            </a:rPr>
                            <a:t>质点的直线运动</a:t>
                          </a:r>
                        </a:p>
                      </a:txBody>
                      <a:tcPr anchor="ctr"/>
                    </a:tc>
                    <a:tc>
                      <a:txBody>
                        <a:bodyPr/>
                        <a:lstStyle/>
                        <a:p>
                          <a:pPr algn="ctr"/>
                          <a:r>
                            <a:rPr lang="zh-CN" altLang="en-US" sz="2800" b="0" dirty="0" smtClean="0">
                              <a:solidFill>
                                <a:srgbClr val="0000FF"/>
                              </a:solidFill>
                              <a:latin typeface="+mn-ea"/>
                              <a:ea typeface="+mn-ea"/>
                            </a:rPr>
                            <a:t>刚体的定轴转动</a:t>
                          </a:r>
                          <a:endParaRPr lang="zh-CN" altLang="en-US" sz="2800" b="0" dirty="0">
                            <a:solidFill>
                              <a:srgbClr val="0000FF"/>
                            </a:solidFill>
                            <a:latin typeface="+mn-ea"/>
                            <a:ea typeface="+mn-ea"/>
                          </a:endParaRPr>
                        </a:p>
                      </a:txBody>
                      <a:tcPr anchor="ctr"/>
                    </a:tc>
                    <a:extLst>
                      <a:ext uri="{0D108BD9-81ED-4DB2-BD59-A6C34878D82A}">
                        <a16:rowId xmlns:a16="http://schemas.microsoft.com/office/drawing/2014/main" val="3578204481"/>
                      </a:ext>
                    </a:extLst>
                  </a:tr>
                  <a:tr h="958596">
                    <a:tc>
                      <a:txBody>
                        <a:bodyPr/>
                        <a:lstStyle/>
                        <a:p>
                          <a:endParaRPr lang="zh-CN"/>
                        </a:p>
                      </a:txBody>
                      <a:tcPr anchor="ctr">
                        <a:blipFill>
                          <a:blip r:embed="rId2"/>
                          <a:stretch>
                            <a:fillRect l="-125" t="-60510" r="-100499" b="-478981"/>
                          </a:stretch>
                        </a:blipFill>
                      </a:tcPr>
                    </a:tc>
                    <a:tc>
                      <a:txBody>
                        <a:bodyPr/>
                        <a:lstStyle/>
                        <a:p>
                          <a:endParaRPr lang="zh-CN"/>
                        </a:p>
                      </a:txBody>
                      <a:tcPr anchor="ctr">
                        <a:blipFill>
                          <a:blip r:embed="rId2"/>
                          <a:stretch>
                            <a:fillRect l="-100125" t="-60510" r="-499" b="-478981"/>
                          </a:stretch>
                        </a:blipFill>
                      </a:tcPr>
                    </a:tc>
                    <a:extLst>
                      <a:ext uri="{0D108BD9-81ED-4DB2-BD59-A6C34878D82A}">
                        <a16:rowId xmlns:a16="http://schemas.microsoft.com/office/drawing/2014/main" val="1739987851"/>
                      </a:ext>
                    </a:extLst>
                  </a:tr>
                  <a:tr h="890270">
                    <a:tc>
                      <a:txBody>
                        <a:bodyPr/>
                        <a:lstStyle/>
                        <a:p>
                          <a:endParaRPr lang="zh-CN"/>
                        </a:p>
                      </a:txBody>
                      <a:tcPr anchor="ctr">
                        <a:blipFill>
                          <a:blip r:embed="rId2"/>
                          <a:stretch>
                            <a:fillRect l="-125" t="-171429" r="-100499" b="-411565"/>
                          </a:stretch>
                        </a:blipFill>
                      </a:tcPr>
                    </a:tc>
                    <a:tc>
                      <a:txBody>
                        <a:bodyPr/>
                        <a:lstStyle/>
                        <a:p>
                          <a:endParaRPr lang="zh-CN"/>
                        </a:p>
                      </a:txBody>
                      <a:tcPr anchor="ctr">
                        <a:blipFill>
                          <a:blip r:embed="rId2"/>
                          <a:stretch>
                            <a:fillRect l="-100125" t="-171429" r="-499" b="-411565"/>
                          </a:stretch>
                        </a:blipFill>
                      </a:tcPr>
                    </a:tc>
                    <a:extLst>
                      <a:ext uri="{0D108BD9-81ED-4DB2-BD59-A6C34878D82A}">
                        <a16:rowId xmlns:a16="http://schemas.microsoft.com/office/drawing/2014/main" val="1401076583"/>
                      </a:ext>
                    </a:extLst>
                  </a:tr>
                  <a:tr h="569913">
                    <a:tc>
                      <a:txBody>
                        <a:bodyPr/>
                        <a:lstStyle/>
                        <a:p>
                          <a:endParaRPr lang="zh-CN"/>
                        </a:p>
                      </a:txBody>
                      <a:tcPr anchor="ctr">
                        <a:blipFill>
                          <a:blip r:embed="rId2"/>
                          <a:stretch>
                            <a:fillRect l="-125" t="-429032" r="-100499" b="-550538"/>
                          </a:stretch>
                        </a:blipFill>
                      </a:tcPr>
                    </a:tc>
                    <a:tc>
                      <a:txBody>
                        <a:bodyPr/>
                        <a:lstStyle/>
                        <a:p>
                          <a:endParaRPr lang="zh-CN"/>
                        </a:p>
                      </a:txBody>
                      <a:tcPr anchor="ctr">
                        <a:blipFill>
                          <a:blip r:embed="rId2"/>
                          <a:stretch>
                            <a:fillRect l="-100125" t="-429032" r="-499" b="-550538"/>
                          </a:stretch>
                        </a:blipFill>
                      </a:tcPr>
                    </a:tc>
                    <a:extLst>
                      <a:ext uri="{0D108BD9-81ED-4DB2-BD59-A6C34878D82A}">
                        <a16:rowId xmlns:a16="http://schemas.microsoft.com/office/drawing/2014/main" val="1943808685"/>
                      </a:ext>
                    </a:extLst>
                  </a:tr>
                  <a:tr h="581406">
                    <a:tc>
                      <a:txBody>
                        <a:bodyPr/>
                        <a:lstStyle/>
                        <a:p>
                          <a:endParaRPr lang="zh-CN"/>
                        </a:p>
                      </a:txBody>
                      <a:tcPr anchor="ctr">
                        <a:blipFill>
                          <a:blip r:embed="rId2"/>
                          <a:stretch>
                            <a:fillRect l="-125" t="-512500" r="-100499" b="-433333"/>
                          </a:stretch>
                        </a:blipFill>
                      </a:tcPr>
                    </a:tc>
                    <a:tc>
                      <a:txBody>
                        <a:bodyPr/>
                        <a:lstStyle/>
                        <a:p>
                          <a:endParaRPr lang="zh-CN"/>
                        </a:p>
                      </a:txBody>
                      <a:tcPr anchor="ctr">
                        <a:blipFill>
                          <a:blip r:embed="rId2"/>
                          <a:stretch>
                            <a:fillRect l="-100125" t="-512500" r="-499" b="-433333"/>
                          </a:stretch>
                        </a:blipFill>
                      </a:tcPr>
                    </a:tc>
                    <a:extLst>
                      <a:ext uri="{0D108BD9-81ED-4DB2-BD59-A6C34878D82A}">
                        <a16:rowId xmlns:a16="http://schemas.microsoft.com/office/drawing/2014/main" val="3979394708"/>
                      </a:ext>
                    </a:extLst>
                  </a:tr>
                  <a:tr h="569913">
                    <a:tc>
                      <a:txBody>
                        <a:bodyPr/>
                        <a:lstStyle/>
                        <a:p>
                          <a:endParaRPr lang="zh-CN"/>
                        </a:p>
                      </a:txBody>
                      <a:tcPr anchor="ctr">
                        <a:blipFill>
                          <a:blip r:embed="rId2"/>
                          <a:stretch>
                            <a:fillRect l="-125" t="-632258" r="-100499" b="-347312"/>
                          </a:stretch>
                        </a:blipFill>
                      </a:tcPr>
                    </a:tc>
                    <a:tc>
                      <a:txBody>
                        <a:bodyPr/>
                        <a:lstStyle/>
                        <a:p>
                          <a:endParaRPr lang="zh-CN"/>
                        </a:p>
                      </a:txBody>
                      <a:tcPr anchor="ctr">
                        <a:blipFill>
                          <a:blip r:embed="rId2"/>
                          <a:stretch>
                            <a:fillRect l="-100125" t="-632258" r="-499" b="-347312"/>
                          </a:stretch>
                        </a:blipFill>
                      </a:tcPr>
                    </a:tc>
                    <a:extLst>
                      <a:ext uri="{0D108BD9-81ED-4DB2-BD59-A6C34878D82A}">
                        <a16:rowId xmlns:a16="http://schemas.microsoft.com/office/drawing/2014/main" val="3397733389"/>
                      </a:ext>
                    </a:extLst>
                  </a:tr>
                  <a:tr h="964057">
                    <a:tc>
                      <a:txBody>
                        <a:bodyPr/>
                        <a:lstStyle/>
                        <a:p>
                          <a:endParaRPr lang="zh-CN"/>
                        </a:p>
                      </a:txBody>
                      <a:tcPr anchor="ctr">
                        <a:blipFill>
                          <a:blip r:embed="rId2"/>
                          <a:stretch>
                            <a:fillRect l="-125" t="-428302" r="-100499" b="-103145"/>
                          </a:stretch>
                        </a:blipFill>
                      </a:tcPr>
                    </a:tc>
                    <a:tc>
                      <a:txBody>
                        <a:bodyPr/>
                        <a:lstStyle/>
                        <a:p>
                          <a:endParaRPr lang="zh-CN"/>
                        </a:p>
                      </a:txBody>
                      <a:tcPr anchor="ctr">
                        <a:blipFill>
                          <a:blip r:embed="rId2"/>
                          <a:stretch>
                            <a:fillRect l="-100125" t="-428302" r="-499" b="-103145"/>
                          </a:stretch>
                        </a:blipFill>
                      </a:tcPr>
                    </a:tc>
                    <a:extLst>
                      <a:ext uri="{0D108BD9-81ED-4DB2-BD59-A6C34878D82A}">
                        <a16:rowId xmlns:a16="http://schemas.microsoft.com/office/drawing/2014/main" val="3363817625"/>
                      </a:ext>
                    </a:extLst>
                  </a:tr>
                  <a:tr h="988949">
                    <a:tc>
                      <a:txBody>
                        <a:bodyPr/>
                        <a:lstStyle/>
                        <a:p>
                          <a:endParaRPr lang="zh-CN"/>
                        </a:p>
                      </a:txBody>
                      <a:tcPr anchor="ctr">
                        <a:blipFill>
                          <a:blip r:embed="rId2"/>
                          <a:stretch>
                            <a:fillRect l="-125" t="-518519" r="-100499" b="-1235"/>
                          </a:stretch>
                        </a:blipFill>
                      </a:tcPr>
                    </a:tc>
                    <a:tc>
                      <a:txBody>
                        <a:bodyPr/>
                        <a:lstStyle/>
                        <a:p>
                          <a:endParaRPr lang="zh-CN"/>
                        </a:p>
                      </a:txBody>
                      <a:tcPr anchor="ctr">
                        <a:blipFill>
                          <a:blip r:embed="rId2"/>
                          <a:stretch>
                            <a:fillRect l="-100125" t="-518519" r="-499" b="-1235"/>
                          </a:stretch>
                        </a:blipFill>
                      </a:tcPr>
                    </a:tc>
                    <a:extLst>
                      <a:ext uri="{0D108BD9-81ED-4DB2-BD59-A6C34878D82A}">
                        <a16:rowId xmlns:a16="http://schemas.microsoft.com/office/drawing/2014/main" val="2862980039"/>
                      </a:ext>
                    </a:extLst>
                  </a:tr>
                </a:tbl>
              </a:graphicData>
            </a:graphic>
          </p:graphicFrame>
        </mc:Fallback>
      </mc:AlternateContent>
    </p:spTree>
    <p:extLst>
      <p:ext uri="{BB962C8B-B14F-4D97-AF65-F5344CB8AC3E}">
        <p14:creationId xmlns:p14="http://schemas.microsoft.com/office/powerpoint/2010/main" val="496196474"/>
      </p:ext>
    </p:extLst>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1851927" y="639378"/>
            <a:ext cx="917030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latin typeface="+mn-lt"/>
                <a:ea typeface="+mn-ea"/>
              </a:rPr>
              <a:t>1014</a:t>
            </a:r>
            <a:r>
              <a:rPr lang="zh-CN" altLang="en-US" dirty="0">
                <a:solidFill>
                  <a:srgbClr val="0000FF"/>
                </a:solidFill>
                <a:latin typeface="+mn-lt"/>
                <a:ea typeface="+mn-ea"/>
              </a:rPr>
              <a:t>例 </a:t>
            </a:r>
            <a:r>
              <a:rPr lang="zh-CN" altLang="en-US" i="1" dirty="0">
                <a:solidFill>
                  <a:srgbClr val="0000FF"/>
                </a:solidFill>
                <a:latin typeface="+mn-lt"/>
                <a:ea typeface="+mn-ea"/>
              </a:rPr>
              <a:t>、</a:t>
            </a:r>
            <a:r>
              <a:rPr lang="zh-CN" altLang="en-US" dirty="0">
                <a:solidFill>
                  <a:srgbClr val="0000FF"/>
                </a:solidFill>
                <a:latin typeface="+mn-lt"/>
                <a:ea typeface="+mn-ea"/>
              </a:rPr>
              <a:t> 一个物体正在绕固定光滑轴自由转动，</a:t>
            </a:r>
          </a:p>
          <a:p>
            <a:pPr algn="just" eaLnBrk="1" hangingPunct="1">
              <a:lnSpc>
                <a:spcPct val="150000"/>
              </a:lnSpc>
            </a:pPr>
            <a:r>
              <a:rPr lang="zh-CN" altLang="en-US" dirty="0">
                <a:solidFill>
                  <a:srgbClr val="0000FF"/>
                </a:solidFill>
                <a:latin typeface="+mn-lt"/>
                <a:ea typeface="+mn-ea"/>
              </a:rPr>
              <a:t>（Ａ）它受热膨胀或遇冷收缩时，角速度不变；</a:t>
            </a:r>
          </a:p>
          <a:p>
            <a:pPr algn="just" eaLnBrk="1" hangingPunct="1">
              <a:lnSpc>
                <a:spcPct val="150000"/>
              </a:lnSpc>
            </a:pPr>
            <a:r>
              <a:rPr lang="zh-CN" altLang="en-US" dirty="0">
                <a:solidFill>
                  <a:srgbClr val="0000FF"/>
                </a:solidFill>
                <a:latin typeface="+mn-lt"/>
                <a:ea typeface="+mn-ea"/>
              </a:rPr>
              <a:t>（Ｂ）它受热时角速度变大，遇冷时角速度变小；</a:t>
            </a:r>
          </a:p>
          <a:p>
            <a:pPr algn="just" eaLnBrk="1" hangingPunct="1">
              <a:lnSpc>
                <a:spcPct val="150000"/>
              </a:lnSpc>
            </a:pPr>
            <a:r>
              <a:rPr lang="zh-CN" altLang="en-US" dirty="0">
                <a:solidFill>
                  <a:srgbClr val="0000FF"/>
                </a:solidFill>
                <a:latin typeface="+mn-lt"/>
                <a:ea typeface="+mn-ea"/>
              </a:rPr>
              <a:t>（Ｃ）它受热或遇冷时，角速度均变大；</a:t>
            </a:r>
          </a:p>
          <a:p>
            <a:pPr algn="just" eaLnBrk="1" hangingPunct="1">
              <a:lnSpc>
                <a:spcPct val="150000"/>
              </a:lnSpc>
            </a:pPr>
            <a:r>
              <a:rPr lang="zh-CN" altLang="en-US" dirty="0">
                <a:solidFill>
                  <a:srgbClr val="0000FF"/>
                </a:solidFill>
                <a:latin typeface="+mn-lt"/>
                <a:ea typeface="+mn-ea"/>
              </a:rPr>
              <a:t>（Ｄ）它受热时角速度变小，遇冷时角速度变大。</a:t>
            </a:r>
          </a:p>
        </p:txBody>
      </p:sp>
      <p:sp>
        <p:nvSpPr>
          <p:cNvPr id="89091" name="Text Box 3"/>
          <p:cNvSpPr txBox="1">
            <a:spLocks noChangeArrowheads="1"/>
          </p:cNvSpPr>
          <p:nvPr/>
        </p:nvSpPr>
        <p:spPr bwMode="auto">
          <a:xfrm>
            <a:off x="5536964" y="4698400"/>
            <a:ext cx="1800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（Ｄ）</a:t>
            </a:r>
          </a:p>
        </p:txBody>
      </p:sp>
    </p:spTree>
    <p:extLst>
      <p:ext uri="{BB962C8B-B14F-4D97-AF65-F5344CB8AC3E}">
        <p14:creationId xmlns:p14="http://schemas.microsoft.com/office/powerpoint/2010/main" val="39064879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to="" calcmode="lin" valueType="num">
                                      <p:cBhvr>
                                        <p:cTn id="7" dur="1" fill="hold"/>
                                        <p:tgtEl>
                                          <p:spTgt spid="89090"/>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89091"/>
                                        </p:tgtEl>
                                        <p:attrNameLst>
                                          <p:attrName>style.visibility</p:attrName>
                                        </p:attrNameLst>
                                      </p:cBhvr>
                                      <p:to>
                                        <p:strVal val="visible"/>
                                      </p:to>
                                    </p:set>
                                    <p:anim to="" calcmode="lin" valueType="num">
                                      <p:cBhvr>
                                        <p:cTn id="12" dur="1" fill="hold"/>
                                        <p:tgtEl>
                                          <p:spTgt spid="8909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p:bldP spid="8909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ext Box 5"/>
          <p:cNvSpPr txBox="1">
            <a:spLocks noChangeArrowheads="1"/>
          </p:cNvSpPr>
          <p:nvPr/>
        </p:nvSpPr>
        <p:spPr bwMode="auto">
          <a:xfrm>
            <a:off x="1992314" y="549276"/>
            <a:ext cx="9697178"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latin typeface="+mn-lt"/>
                <a:ea typeface="+mn-ea"/>
              </a:rPr>
              <a:t>1015</a:t>
            </a:r>
            <a:r>
              <a:rPr lang="zh-CN" altLang="en-US" dirty="0">
                <a:solidFill>
                  <a:srgbClr val="0000FF"/>
                </a:solidFill>
                <a:latin typeface="+mn-lt"/>
                <a:ea typeface="+mn-ea"/>
              </a:rPr>
              <a:t>例 </a:t>
            </a:r>
            <a:r>
              <a:rPr lang="zh-CN" altLang="en-US" i="1" dirty="0">
                <a:solidFill>
                  <a:srgbClr val="0000FF"/>
                </a:solidFill>
                <a:latin typeface="+mn-lt"/>
                <a:ea typeface="+mn-ea"/>
              </a:rPr>
              <a:t>、</a:t>
            </a:r>
            <a:r>
              <a:rPr lang="zh-CN" altLang="en-US" dirty="0">
                <a:solidFill>
                  <a:srgbClr val="0000FF"/>
                </a:solidFill>
                <a:latin typeface="+mn-lt"/>
                <a:ea typeface="+mn-ea"/>
              </a:rPr>
              <a:t> 刚体角动量守恒的充分而必要的条件是</a:t>
            </a:r>
          </a:p>
          <a:p>
            <a:pPr algn="just" eaLnBrk="1" hangingPunct="1">
              <a:lnSpc>
                <a:spcPct val="150000"/>
              </a:lnSpc>
            </a:pPr>
            <a:r>
              <a:rPr lang="zh-CN" altLang="en-US" dirty="0">
                <a:solidFill>
                  <a:srgbClr val="0000FF"/>
                </a:solidFill>
                <a:latin typeface="+mn-lt"/>
                <a:ea typeface="+mn-ea"/>
              </a:rPr>
              <a:t>    （Ａ）刚体不受外力矩的作用；</a:t>
            </a:r>
          </a:p>
          <a:p>
            <a:pPr algn="just" eaLnBrk="1" hangingPunct="1">
              <a:lnSpc>
                <a:spcPct val="150000"/>
              </a:lnSpc>
            </a:pPr>
            <a:r>
              <a:rPr lang="zh-CN" altLang="en-US" dirty="0">
                <a:solidFill>
                  <a:srgbClr val="0000FF"/>
                </a:solidFill>
                <a:latin typeface="+mn-lt"/>
                <a:ea typeface="+mn-ea"/>
              </a:rPr>
              <a:t>    （Ｂ）刚体所受合外力矩为零；</a:t>
            </a:r>
          </a:p>
          <a:p>
            <a:pPr algn="just" eaLnBrk="1" hangingPunct="1">
              <a:lnSpc>
                <a:spcPct val="150000"/>
              </a:lnSpc>
            </a:pPr>
            <a:r>
              <a:rPr lang="zh-CN" altLang="en-US" dirty="0">
                <a:solidFill>
                  <a:srgbClr val="0000FF"/>
                </a:solidFill>
                <a:latin typeface="+mn-lt"/>
                <a:ea typeface="+mn-ea"/>
              </a:rPr>
              <a:t>    （Ｃ）刚体所受的合外力和合外力矩均为零；</a:t>
            </a:r>
          </a:p>
          <a:p>
            <a:pPr algn="just" eaLnBrk="1" hangingPunct="1">
              <a:lnSpc>
                <a:spcPct val="150000"/>
              </a:lnSpc>
            </a:pPr>
            <a:r>
              <a:rPr lang="zh-CN" altLang="en-US" dirty="0">
                <a:solidFill>
                  <a:srgbClr val="0000FF"/>
                </a:solidFill>
                <a:latin typeface="+mn-lt"/>
                <a:ea typeface="+mn-ea"/>
              </a:rPr>
              <a:t>    （Ｄ）刚体的转动惯量和角速度均保持不变。</a:t>
            </a:r>
          </a:p>
        </p:txBody>
      </p:sp>
      <p:sp>
        <p:nvSpPr>
          <p:cNvPr id="64518" name="Text Box 6"/>
          <p:cNvSpPr txBox="1">
            <a:spLocks noChangeArrowheads="1"/>
          </p:cNvSpPr>
          <p:nvPr/>
        </p:nvSpPr>
        <p:spPr bwMode="auto">
          <a:xfrm>
            <a:off x="5833634" y="4935366"/>
            <a:ext cx="2014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0000FF"/>
                </a:solidFill>
                <a:latin typeface="+mn-lt"/>
                <a:ea typeface="+mn-ea"/>
              </a:rPr>
              <a:t>（Ｂ） </a:t>
            </a:r>
          </a:p>
        </p:txBody>
      </p:sp>
    </p:spTree>
    <p:extLst>
      <p:ext uri="{BB962C8B-B14F-4D97-AF65-F5344CB8AC3E}">
        <p14:creationId xmlns:p14="http://schemas.microsoft.com/office/powerpoint/2010/main" val="20839352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64517"/>
                                        </p:tgtEl>
                                        <p:attrNameLst>
                                          <p:attrName>style.visibility</p:attrName>
                                        </p:attrNameLst>
                                      </p:cBhvr>
                                      <p:to>
                                        <p:strVal val="visible"/>
                                      </p:to>
                                    </p:set>
                                    <p:anim to="" calcmode="lin" valueType="num">
                                      <p:cBhvr>
                                        <p:cTn id="7" dur="1" fill="hold"/>
                                        <p:tgtEl>
                                          <p:spTgt spid="64517"/>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0"/>
                                          </p:stCondLst>
                                        </p:cTn>
                                        <p:tgtEl>
                                          <p:spTgt spid="64518"/>
                                        </p:tgtEl>
                                        <p:attrNameLst>
                                          <p:attrName>style.visibility</p:attrName>
                                        </p:attrNameLst>
                                      </p:cBhvr>
                                      <p:to>
                                        <p:strVal val="visible"/>
                                      </p:to>
                                    </p:set>
                                    <p:anim to="" calcmode="lin" valueType="num">
                                      <p:cBhvr>
                                        <p:cTn id="12" dur="1" fill="hold"/>
                                        <p:tgtEl>
                                          <p:spTgt spid="6451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6451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949450" y="585789"/>
            <a:ext cx="9727684"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20000"/>
              </a:lnSpc>
            </a:pPr>
            <a:r>
              <a:rPr lang="en-US" altLang="zh-CN" dirty="0">
                <a:solidFill>
                  <a:srgbClr val="FF0000"/>
                </a:solidFill>
                <a:latin typeface="+mn-lt"/>
                <a:ea typeface="+mn-ea"/>
              </a:rPr>
              <a:t>1016</a:t>
            </a:r>
            <a:r>
              <a:rPr lang="zh-CN" altLang="en-US" dirty="0">
                <a:solidFill>
                  <a:srgbClr val="0000FF"/>
                </a:solidFill>
                <a:latin typeface="+mn-lt"/>
                <a:ea typeface="+mn-ea"/>
              </a:rPr>
              <a:t>例、一人握有两只哑铃，站在一可无摩擦地转动的水平平台上，</a:t>
            </a:r>
            <a:r>
              <a:rPr lang="en-US" altLang="zh-CN" dirty="0">
                <a:solidFill>
                  <a:srgbClr val="0000FF"/>
                </a:solidFill>
                <a:latin typeface="+mn-lt"/>
                <a:ea typeface="+mn-ea"/>
              </a:rPr>
              <a:t> </a:t>
            </a:r>
            <a:r>
              <a:rPr lang="zh-CN" altLang="en-US" dirty="0">
                <a:solidFill>
                  <a:srgbClr val="0000FF"/>
                </a:solidFill>
                <a:latin typeface="+mn-lt"/>
                <a:ea typeface="+mn-ea"/>
              </a:rPr>
              <a:t>开始时两手平握哑铃，人、哑铃、平台组成的系统以一角速度旋转，后来此人将哑铃下垂于身体两侧，在此过程中，系统</a:t>
            </a:r>
          </a:p>
        </p:txBody>
      </p:sp>
      <p:grpSp>
        <p:nvGrpSpPr>
          <p:cNvPr id="3" name="Group 3"/>
          <p:cNvGrpSpPr>
            <a:grpSpLocks/>
          </p:cNvGrpSpPr>
          <p:nvPr/>
        </p:nvGrpSpPr>
        <p:grpSpPr bwMode="auto">
          <a:xfrm>
            <a:off x="2877194" y="2956055"/>
            <a:ext cx="6196011" cy="2452687"/>
            <a:chOff x="482" y="2115"/>
            <a:chExt cx="3903" cy="1545"/>
          </a:xfrm>
        </p:grpSpPr>
        <p:sp>
          <p:nvSpPr>
            <p:cNvPr id="41989" name="Text Box 4"/>
            <p:cNvSpPr txBox="1">
              <a:spLocks noChangeArrowheads="1"/>
            </p:cNvSpPr>
            <p:nvPr/>
          </p:nvSpPr>
          <p:spPr bwMode="auto">
            <a:xfrm>
              <a:off x="482" y="2115"/>
              <a:ext cx="367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(A) </a:t>
              </a:r>
              <a:r>
                <a:rPr lang="zh-CN" altLang="en-US" dirty="0">
                  <a:solidFill>
                    <a:srgbClr val="0000FF"/>
                  </a:solidFill>
                  <a:latin typeface="+mn-lt"/>
                  <a:ea typeface="+mn-ea"/>
                </a:rPr>
                <a:t>角动量守恒，机械能不守恒；</a:t>
              </a:r>
              <a:r>
                <a:rPr lang="en-US" altLang="zh-CN" dirty="0">
                  <a:solidFill>
                    <a:srgbClr val="0000FF"/>
                  </a:solidFill>
                  <a:latin typeface="+mn-lt"/>
                  <a:ea typeface="+mn-ea"/>
                </a:rPr>
                <a:t>  </a:t>
              </a:r>
            </a:p>
          </p:txBody>
        </p:sp>
        <p:sp>
          <p:nvSpPr>
            <p:cNvPr id="41990" name="Text Box 5"/>
            <p:cNvSpPr txBox="1">
              <a:spLocks noChangeArrowheads="1"/>
            </p:cNvSpPr>
            <p:nvPr/>
          </p:nvSpPr>
          <p:spPr bwMode="auto">
            <a:xfrm>
              <a:off x="482" y="2513"/>
              <a:ext cx="35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(B) </a:t>
              </a:r>
              <a:r>
                <a:rPr lang="zh-CN" altLang="en-US" dirty="0">
                  <a:solidFill>
                    <a:srgbClr val="0000FF"/>
                  </a:solidFill>
                  <a:latin typeface="+mn-lt"/>
                  <a:ea typeface="+mn-ea"/>
                </a:rPr>
                <a:t>角动量守恒，</a:t>
              </a:r>
              <a:r>
                <a:rPr lang="en-US" altLang="zh-CN" dirty="0">
                  <a:solidFill>
                    <a:srgbClr val="0000FF"/>
                  </a:solidFill>
                  <a:latin typeface="+mn-lt"/>
                  <a:ea typeface="+mn-ea"/>
                </a:rPr>
                <a:t> </a:t>
              </a:r>
              <a:r>
                <a:rPr lang="zh-CN" altLang="en-US" dirty="0">
                  <a:solidFill>
                    <a:srgbClr val="0000FF"/>
                  </a:solidFill>
                  <a:latin typeface="+mn-lt"/>
                  <a:ea typeface="+mn-ea"/>
                </a:rPr>
                <a:t>机械能守恒；</a:t>
              </a:r>
              <a:r>
                <a:rPr lang="en-US" altLang="zh-CN" dirty="0">
                  <a:solidFill>
                    <a:srgbClr val="0000FF"/>
                  </a:solidFill>
                  <a:latin typeface="+mn-lt"/>
                  <a:ea typeface="+mn-ea"/>
                </a:rPr>
                <a:t> </a:t>
              </a:r>
            </a:p>
          </p:txBody>
        </p:sp>
        <p:sp>
          <p:nvSpPr>
            <p:cNvPr id="41991" name="Text Box 6"/>
            <p:cNvSpPr txBox="1">
              <a:spLocks noChangeArrowheads="1"/>
            </p:cNvSpPr>
            <p:nvPr/>
          </p:nvSpPr>
          <p:spPr bwMode="auto">
            <a:xfrm>
              <a:off x="482" y="2922"/>
              <a:ext cx="358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(C) </a:t>
              </a:r>
              <a:r>
                <a:rPr lang="zh-CN" altLang="en-US" dirty="0">
                  <a:solidFill>
                    <a:srgbClr val="0000FF"/>
                  </a:solidFill>
                  <a:latin typeface="+mn-lt"/>
                  <a:ea typeface="+mn-ea"/>
                </a:rPr>
                <a:t>角动量不守恒，机械能守恒；</a:t>
              </a:r>
              <a:r>
                <a:rPr lang="en-US" altLang="zh-CN" dirty="0">
                  <a:solidFill>
                    <a:srgbClr val="0000FF"/>
                  </a:solidFill>
                  <a:latin typeface="+mn-lt"/>
                  <a:ea typeface="+mn-ea"/>
                </a:rPr>
                <a:t> </a:t>
              </a:r>
            </a:p>
          </p:txBody>
        </p:sp>
        <p:sp>
          <p:nvSpPr>
            <p:cNvPr id="41992" name="Text Box 7"/>
            <p:cNvSpPr txBox="1">
              <a:spLocks noChangeArrowheads="1"/>
            </p:cNvSpPr>
            <p:nvPr/>
          </p:nvSpPr>
          <p:spPr bwMode="auto">
            <a:xfrm>
              <a:off x="482" y="3330"/>
              <a:ext cx="390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0000FF"/>
                  </a:solidFill>
                  <a:latin typeface="+mn-lt"/>
                  <a:ea typeface="+mn-ea"/>
                </a:rPr>
                <a:t>(D) </a:t>
              </a:r>
              <a:r>
                <a:rPr lang="zh-CN" altLang="en-US" dirty="0">
                  <a:solidFill>
                    <a:srgbClr val="0000FF"/>
                  </a:solidFill>
                  <a:latin typeface="+mn-lt"/>
                  <a:ea typeface="+mn-ea"/>
                </a:rPr>
                <a:t>角动量不守恒，机械能不守恒。</a:t>
              </a:r>
              <a:r>
                <a:rPr lang="en-US" altLang="zh-CN" dirty="0">
                  <a:solidFill>
                    <a:srgbClr val="0000FF"/>
                  </a:solidFill>
                  <a:latin typeface="+mn-lt"/>
                  <a:ea typeface="+mn-ea"/>
                </a:rPr>
                <a:t>  </a:t>
              </a:r>
            </a:p>
          </p:txBody>
        </p:sp>
      </p:grpSp>
      <p:sp>
        <p:nvSpPr>
          <p:cNvPr id="8" name="AutoShape 8"/>
          <p:cNvSpPr>
            <a:spLocks noChangeArrowheads="1"/>
          </p:cNvSpPr>
          <p:nvPr/>
        </p:nvSpPr>
        <p:spPr bwMode="auto">
          <a:xfrm>
            <a:off x="2332510" y="3005266"/>
            <a:ext cx="457200" cy="457200"/>
          </a:xfrm>
          <a:custGeom>
            <a:avLst/>
            <a:gdLst>
              <a:gd name="T0" fmla="*/ 0 w 457200"/>
              <a:gd name="T1" fmla="*/ 174634 h 457200"/>
              <a:gd name="T2" fmla="*/ 174636 w 457200"/>
              <a:gd name="T3" fmla="*/ 174636 h 457200"/>
              <a:gd name="T4" fmla="*/ 228600 w 457200"/>
              <a:gd name="T5" fmla="*/ 0 h 457200"/>
              <a:gd name="T6" fmla="*/ 282564 w 457200"/>
              <a:gd name="T7" fmla="*/ 174636 h 457200"/>
              <a:gd name="T8" fmla="*/ 457200 w 457200"/>
              <a:gd name="T9" fmla="*/ 174634 h 457200"/>
              <a:gd name="T10" fmla="*/ 315916 w 457200"/>
              <a:gd name="T11" fmla="*/ 282564 h 457200"/>
              <a:gd name="T12" fmla="*/ 369882 w 457200"/>
              <a:gd name="T13" fmla="*/ 457199 h 457200"/>
              <a:gd name="T14" fmla="*/ 228600 w 457200"/>
              <a:gd name="T15" fmla="*/ 349267 h 457200"/>
              <a:gd name="T16" fmla="*/ 87318 w 457200"/>
              <a:gd name="T17" fmla="*/ 457199 h 457200"/>
              <a:gd name="T18" fmla="*/ 141284 w 457200"/>
              <a:gd name="T19" fmla="*/ 282564 h 457200"/>
              <a:gd name="T20" fmla="*/ 0 w 457200"/>
              <a:gd name="T21" fmla="*/ 174634 h 4572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57200" h="457200">
                <a:moveTo>
                  <a:pt x="0" y="174634"/>
                </a:moveTo>
                <a:lnTo>
                  <a:pt x="174636" y="174636"/>
                </a:lnTo>
                <a:lnTo>
                  <a:pt x="228600" y="0"/>
                </a:lnTo>
                <a:lnTo>
                  <a:pt x="282564" y="174636"/>
                </a:lnTo>
                <a:lnTo>
                  <a:pt x="457200" y="174634"/>
                </a:lnTo>
                <a:lnTo>
                  <a:pt x="315916" y="282564"/>
                </a:lnTo>
                <a:lnTo>
                  <a:pt x="369882" y="457199"/>
                </a:lnTo>
                <a:lnTo>
                  <a:pt x="228600" y="349267"/>
                </a:lnTo>
                <a:lnTo>
                  <a:pt x="87318" y="457199"/>
                </a:lnTo>
                <a:lnTo>
                  <a:pt x="141284" y="282564"/>
                </a:lnTo>
                <a:lnTo>
                  <a:pt x="0" y="174634"/>
                </a:lnTo>
                <a:close/>
              </a:path>
            </a:pathLst>
          </a:custGeom>
          <a:solidFill>
            <a:srgbClr val="FF5050"/>
          </a:solidFill>
          <a:ln w="9525">
            <a:solidFill>
              <a:srgbClr val="000000"/>
            </a:solidFill>
            <a:miter lim="800000"/>
            <a:headEnd/>
            <a:tailEnd/>
          </a:ln>
        </p:spPr>
        <p:txBody>
          <a:bodyPr wrap="none" anchor="ctr"/>
          <a:lstStyle/>
          <a:p>
            <a:pPr algn="just"/>
            <a:endParaRPr lang="zh-CN" altLang="en-US" sz="2800">
              <a:latin typeface="+mn-lt"/>
              <a:ea typeface="+mn-ea"/>
            </a:endParaRPr>
          </a:p>
        </p:txBody>
      </p:sp>
    </p:spTree>
    <p:extLst>
      <p:ext uri="{BB962C8B-B14F-4D97-AF65-F5344CB8AC3E}">
        <p14:creationId xmlns:p14="http://schemas.microsoft.com/office/powerpoint/2010/main" val="22973080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1686347" y="620688"/>
            <a:ext cx="100155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2.7</a:t>
            </a:r>
            <a:r>
              <a:rPr lang="zh-CN" altLang="en-US" sz="2800" dirty="0">
                <a:solidFill>
                  <a:srgbClr val="0000FF"/>
                </a:solidFill>
                <a:latin typeface="+mn-lt"/>
                <a:ea typeface="+mn-ea"/>
              </a:rPr>
              <a:t>：设人造地球卫星在地球引力作用下沿平面椭圆轨道运动，地球中心可以看作固定点，且为椭圆轨道的一个焦点。</a:t>
            </a:r>
          </a:p>
        </p:txBody>
      </p:sp>
      <mc:AlternateContent xmlns:mc="http://schemas.openxmlformats.org/markup-compatibility/2006" xmlns:a14="http://schemas.microsoft.com/office/drawing/2010/main">
        <mc:Choice Requires="a14">
          <p:sp>
            <p:nvSpPr>
              <p:cNvPr id="13" name="Text Box 6"/>
              <p:cNvSpPr txBox="1">
                <a:spLocks noChangeArrowheads="1"/>
              </p:cNvSpPr>
              <p:nvPr/>
            </p:nvSpPr>
            <p:spPr bwMode="auto">
              <a:xfrm>
                <a:off x="1686347" y="2015739"/>
                <a:ext cx="5562591" cy="278165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卫星的近地点</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latin typeface="+mn-lt"/>
                    <a:ea typeface="+mn-ea"/>
                  </a:rPr>
                  <a:t>离地面的距离为</a:t>
                </a:r>
                <a14:m>
                  <m:oMath xmlns:m="http://schemas.openxmlformats.org/officeDocument/2006/math">
                    <m:r>
                      <a:rPr lang="en-US" altLang="zh-CN" sz="2800" b="0" i="1" smtClean="0">
                        <a:solidFill>
                          <a:srgbClr val="0000FF"/>
                        </a:solidFill>
                        <a:latin typeface="Cambria Math" panose="02040503050406030204" pitchFamily="18" charset="0"/>
                      </a:rPr>
                      <m:t>439</m:t>
                    </m:r>
                    <m:r>
                      <a:rPr lang="en-US" altLang="zh-CN" sz="2800" b="0" i="1" smtClean="0">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，远地点</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dirty="0">
                    <a:solidFill>
                      <a:srgbClr val="0000FF"/>
                    </a:solidFill>
                    <a:latin typeface="+mn-lt"/>
                    <a:ea typeface="+mn-ea"/>
                  </a:rPr>
                  <a:t>离地面的距离为</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84</m:t>
                    </m:r>
                    <m:r>
                      <a:rPr lang="en-US" altLang="zh-CN" sz="2800" i="1">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。已知卫星在近地点的速率为</a:t>
                </a:r>
                <a14:m>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=8.12</m:t>
                    </m:r>
                    <m:r>
                      <a:rPr lang="en-US" altLang="zh-CN" sz="2800" b="0" i="1" smtClean="0">
                        <a:solidFill>
                          <a:srgbClr val="0000FF"/>
                        </a:solidFill>
                        <a:latin typeface="Cambria Math" panose="02040503050406030204" pitchFamily="18" charset="0"/>
                      </a:rPr>
                      <m:t>𝑘𝑚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，求卫星在远地点</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dirty="0">
                    <a:solidFill>
                      <a:srgbClr val="0000FF"/>
                    </a:solidFill>
                    <a:latin typeface="+mn-lt"/>
                    <a:ea typeface="+mn-ea"/>
                  </a:rPr>
                  <a:t>的速率大小。设地球的平均半径为</a:t>
                </a:r>
                <a14:m>
                  <m:oMath xmlns:m="http://schemas.openxmlformats.org/officeDocument/2006/math">
                    <m:r>
                      <a:rPr lang="en-US" altLang="zh-CN" sz="2800" b="0" i="1" smtClean="0">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=6370</m:t>
                    </m:r>
                    <m:r>
                      <a:rPr lang="en-US" altLang="zh-CN" sz="2800" b="0" i="1" smtClean="0">
                        <a:solidFill>
                          <a:srgbClr val="0000FF"/>
                        </a:solidFill>
                        <a:latin typeface="Cambria Math" panose="02040503050406030204" pitchFamily="18" charset="0"/>
                      </a:rPr>
                      <m:t>𝑘𝑚</m:t>
                    </m:r>
                  </m:oMath>
                </a14:m>
                <a:r>
                  <a:rPr lang="zh-CN" altLang="en-US" sz="2800" dirty="0">
                    <a:solidFill>
                      <a:srgbClr val="0000FF"/>
                    </a:solidFill>
                    <a:latin typeface="+mn-lt"/>
                    <a:ea typeface="+mn-ea"/>
                  </a:rPr>
                  <a:t>。</a:t>
                </a:r>
              </a:p>
            </p:txBody>
          </p:sp>
        </mc:Choice>
        <mc:Fallback xmlns="">
          <p:sp>
            <p:nvSpPr>
              <p:cNvPr id="13" name="Text Box 6"/>
              <p:cNvSpPr txBox="1">
                <a:spLocks noRot="1" noChangeAspect="1" noMove="1" noResize="1" noEditPoints="1" noAdjustHandles="1" noChangeArrowheads="1" noChangeShapeType="1" noTextEdit="1"/>
              </p:cNvSpPr>
              <p:nvPr/>
            </p:nvSpPr>
            <p:spPr bwMode="auto">
              <a:xfrm>
                <a:off x="1686347" y="2015739"/>
                <a:ext cx="5562591" cy="2781659"/>
              </a:xfrm>
              <a:prstGeom prst="rect">
                <a:avLst/>
              </a:prstGeom>
              <a:blipFill>
                <a:blip r:embed="rId3"/>
                <a:stretch>
                  <a:fillRect l="-2303" t="-2412" r="-2193" b="-153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20" name="图片 19" descr="QQ图片20160323125848.png"/>
          <p:cNvPicPr>
            <a:picLocks noChangeAspect="1"/>
          </p:cNvPicPr>
          <p:nvPr/>
        </p:nvPicPr>
        <p:blipFill rotWithShape="1">
          <a:blip r:embed="rId4">
            <a:extLst>
              <a:ext uri="{28A0092B-C50C-407E-A947-70E740481C1C}">
                <a14:useLocalDpi xmlns:a14="http://schemas.microsoft.com/office/drawing/2010/main" val="0"/>
              </a:ext>
            </a:extLst>
          </a:blip>
          <a:srcRect r="3881" b="20594"/>
          <a:stretch/>
        </p:blipFill>
        <p:spPr bwMode="auto">
          <a:xfrm>
            <a:off x="7342470" y="1848498"/>
            <a:ext cx="4359379" cy="34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1621212"/>
      </p:ext>
    </p:extLst>
  </p:cSld>
  <p:clrMapOvr>
    <a:masterClrMapping/>
  </p:clrMapOvr>
  <p:transition>
    <p:blinds dir="vert"/>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descr="QQ图片20160323125848.png"/>
          <p:cNvPicPr>
            <a:picLocks noChangeAspect="1"/>
          </p:cNvPicPr>
          <p:nvPr/>
        </p:nvPicPr>
        <p:blipFill rotWithShape="1">
          <a:blip r:embed="rId2">
            <a:extLst>
              <a:ext uri="{28A0092B-C50C-407E-A947-70E740481C1C}">
                <a14:useLocalDpi xmlns:a14="http://schemas.microsoft.com/office/drawing/2010/main" val="0"/>
              </a:ext>
            </a:extLst>
          </a:blip>
          <a:srcRect r="3881" b="20594"/>
          <a:stretch/>
        </p:blipFill>
        <p:spPr bwMode="auto">
          <a:xfrm>
            <a:off x="7650991" y="499368"/>
            <a:ext cx="4359379" cy="3407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 name="Text Box 6"/>
              <p:cNvSpPr txBox="1">
                <a:spLocks noChangeArrowheads="1"/>
              </p:cNvSpPr>
              <p:nvPr/>
            </p:nvSpPr>
            <p:spPr bwMode="auto">
              <a:xfrm>
                <a:off x="1659843" y="499368"/>
                <a:ext cx="6211948"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解：以卫星为研究对象，根据动量矩守恒定律，在卫星运动过程中，卫星对地球中心</a:t>
                </a:r>
                <a14:m>
                  <m:oMath xmlns:m="http://schemas.openxmlformats.org/officeDocument/2006/math">
                    <m:r>
                      <a:rPr lang="en-US" altLang="zh-CN" sz="2800" i="1">
                        <a:solidFill>
                          <a:srgbClr val="0000FF"/>
                        </a:solidFill>
                        <a:latin typeface="Cambria Math" panose="02040503050406030204" pitchFamily="18" charset="0"/>
                      </a:rPr>
                      <m:t>𝑂</m:t>
                    </m:r>
                  </m:oMath>
                </a14:m>
                <a:r>
                  <a:rPr lang="zh-CN" altLang="en-US" sz="2800" dirty="0">
                    <a:solidFill>
                      <a:srgbClr val="0000FF"/>
                    </a:solidFill>
                    <a:latin typeface="+mn-lt"/>
                    <a:ea typeface="+mn-ea"/>
                  </a:rPr>
                  <a:t>的动量矩保持不变，故有</a:t>
                </a:r>
              </a:p>
            </p:txBody>
          </p:sp>
        </mc:Choice>
        <mc:Fallback xmlns="">
          <p:sp>
            <p:nvSpPr>
              <p:cNvPr id="13" name="Text Box 6"/>
              <p:cNvSpPr txBox="1">
                <a:spLocks noRot="1" noChangeAspect="1" noMove="1" noResize="1" noEditPoints="1" noAdjustHandles="1" noChangeArrowheads="1" noChangeShapeType="1" noTextEdit="1"/>
              </p:cNvSpPr>
              <p:nvPr/>
            </p:nvSpPr>
            <p:spPr bwMode="auto">
              <a:xfrm>
                <a:off x="1659843" y="499368"/>
                <a:ext cx="6211948" cy="1384995"/>
              </a:xfrm>
              <a:prstGeom prst="rect">
                <a:avLst/>
              </a:prstGeom>
              <a:blipFill>
                <a:blip r:embed="rId3"/>
                <a:stretch>
                  <a:fillRect l="-1963" t="-4846" r="-2061"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2763768" y="1950400"/>
                <a:ext cx="2255810"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𝐴</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oMath>
                  </m:oMathPara>
                </a14:m>
                <a:endParaRPr lang="zh-CN" altLang="en-US" sz="2800" dirty="0">
                  <a:latin typeface="+mj-ea"/>
                  <a:ea typeface="+mj-ea"/>
                </a:endParaRPr>
              </a:p>
            </p:txBody>
          </p:sp>
        </mc:Choice>
        <mc:Fallback xmlns="">
          <p:sp>
            <p:nvSpPr>
              <p:cNvPr id="27" name="矩形 26"/>
              <p:cNvSpPr>
                <a:spLocks noRot="1" noChangeAspect="1" noMove="1" noResize="1" noEditPoints="1" noAdjustHandles="1" noChangeArrowheads="1" noChangeShapeType="1" noTextEdit="1"/>
              </p:cNvSpPr>
              <p:nvPr/>
            </p:nvSpPr>
            <p:spPr>
              <a:xfrm>
                <a:off x="2763768" y="1950400"/>
                <a:ext cx="22558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763768" y="2618826"/>
                <a:ext cx="1709314" cy="531428"/>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𝐴</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2763768" y="2618826"/>
                <a:ext cx="1709314" cy="53142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603348" y="5156958"/>
                <a:ext cx="2539093" cy="90178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6809</m:t>
                          </m:r>
                          <m:r>
                            <a:rPr lang="en-US" altLang="zh-CN" sz="2800" b="0" i="1" smtClean="0">
                              <a:solidFill>
                                <a:srgbClr val="0000FF"/>
                              </a:solidFill>
                              <a:latin typeface="Cambria Math" panose="02040503050406030204" pitchFamily="18" charset="0"/>
                              <a:ea typeface="Cambria Math" panose="02040503050406030204" pitchFamily="18" charset="0"/>
                            </a:rPr>
                            <m:t>×8.12</m:t>
                          </m:r>
                        </m:num>
                        <m:den>
                          <m:r>
                            <a:rPr lang="en-US" altLang="zh-CN" sz="2800" b="0" i="1" smtClean="0">
                              <a:solidFill>
                                <a:srgbClr val="0000FF"/>
                              </a:solidFill>
                              <a:latin typeface="Cambria Math" panose="02040503050406030204" pitchFamily="18" charset="0"/>
                            </a:rPr>
                            <m:t>8754</m:t>
                          </m:r>
                        </m:den>
                      </m:f>
                    </m:oMath>
                  </m:oMathPara>
                </a14:m>
                <a:endParaRPr lang="zh-CN" altLang="en-US" sz="2800" dirty="0">
                  <a:latin typeface="+mj-ea"/>
                  <a:ea typeface="+mj-ea"/>
                </a:endParaRPr>
              </a:p>
            </p:txBody>
          </p:sp>
        </mc:Choice>
        <mc:Fallback xmlns="">
          <p:sp>
            <p:nvSpPr>
              <p:cNvPr id="29" name="矩形 28"/>
              <p:cNvSpPr>
                <a:spLocks noRot="1" noChangeAspect="1" noMove="1" noResize="1" noEditPoints="1" noAdjustHandles="1" noChangeArrowheads="1" noChangeShapeType="1" noTextEdit="1"/>
              </p:cNvSpPr>
              <p:nvPr/>
            </p:nvSpPr>
            <p:spPr>
              <a:xfrm>
                <a:off x="4603348" y="5156958"/>
                <a:ext cx="2539093"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033231" y="5346240"/>
                <a:ext cx="2634824"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b="0" i="1" smtClean="0">
                          <a:solidFill>
                            <a:srgbClr val="0000FF"/>
                          </a:solidFill>
                          <a:latin typeface="Cambria Math" panose="02040503050406030204" pitchFamily="18" charset="0"/>
                          <a:ea typeface="Cambria Math" panose="02040503050406030204" pitchFamily="18" charset="0"/>
                        </a:rPr>
                        <m:t>𝑘𝑚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xmlns="">
          <p:sp>
            <p:nvSpPr>
              <p:cNvPr id="30" name="矩形 29"/>
              <p:cNvSpPr>
                <a:spLocks noRot="1" noChangeAspect="1" noMove="1" noResize="1" noEditPoints="1" noAdjustHandles="1" noChangeArrowheads="1" noChangeShapeType="1" noTextEdit="1"/>
              </p:cNvSpPr>
              <p:nvPr/>
            </p:nvSpPr>
            <p:spPr>
              <a:xfrm>
                <a:off x="7033231" y="5346240"/>
                <a:ext cx="263482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877134" y="2621007"/>
                <a:ext cx="1736501" cy="52924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Sup>
                        <m:sSubSupPr>
                          <m:ctrlPr>
                            <a:rPr lang="en-US" altLang="zh-CN" sz="2800" b="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latin typeface="+mj-ea"/>
                  <a:ea typeface="+mj-ea"/>
                </a:endParaRPr>
              </a:p>
            </p:txBody>
          </p:sp>
        </mc:Choice>
        <mc:Fallback xmlns="">
          <p:sp>
            <p:nvSpPr>
              <p:cNvPr id="11" name="矩形 10"/>
              <p:cNvSpPr>
                <a:spLocks noRot="1" noChangeAspect="1" noMove="1" noResize="1" noEditPoints="1" noAdjustHandles="1" noChangeArrowheads="1" noChangeShapeType="1" noTextEdit="1"/>
              </p:cNvSpPr>
              <p:nvPr/>
            </p:nvSpPr>
            <p:spPr>
              <a:xfrm>
                <a:off x="4877134" y="2621007"/>
                <a:ext cx="1736501" cy="52924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63768" y="3275349"/>
                <a:ext cx="1556387" cy="9014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𝐴</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𝐴</m:t>
                              </m:r>
                            </m:sub>
                          </m:sSub>
                        </m:den>
                      </m:f>
                    </m:oMath>
                  </m:oMathPara>
                </a14:m>
                <a:endParaRPr lang="zh-CN" altLang="en-US" sz="28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2763768" y="3275349"/>
                <a:ext cx="1556387" cy="90140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877134" y="3275349"/>
                <a:ext cx="1645707" cy="90140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den>
                      </m:f>
                    </m:oMath>
                  </m:oMathPara>
                </a14:m>
                <a:endParaRPr lang="zh-CN" altLang="en-US" sz="2800" dirty="0">
                  <a:latin typeface="+mj-ea"/>
                  <a:ea typeface="+mj-ea"/>
                </a:endParaRPr>
              </a:p>
            </p:txBody>
          </p:sp>
        </mc:Choice>
        <mc:Fallback xmlns="">
          <p:sp>
            <p:nvSpPr>
              <p:cNvPr id="14" name="矩形 13"/>
              <p:cNvSpPr>
                <a:spLocks noRot="1" noChangeAspect="1" noMove="1" noResize="1" noEditPoints="1" noAdjustHandles="1" noChangeArrowheads="1" noChangeShapeType="1" noTextEdit="1"/>
              </p:cNvSpPr>
              <p:nvPr/>
            </p:nvSpPr>
            <p:spPr>
              <a:xfrm>
                <a:off x="4877134" y="3275349"/>
                <a:ext cx="1645707" cy="901401"/>
              </a:xfrm>
              <a:prstGeom prst="rect">
                <a:avLst/>
              </a:prstGeom>
              <a:blipFill>
                <a:blip r:embed="rId10"/>
                <a:stretch>
                  <a:fillRect/>
                </a:stretch>
              </a:blipFill>
            </p:spPr>
            <p:txBody>
              <a:bodyPr/>
              <a:lstStyle/>
              <a:p>
                <a:r>
                  <a:rPr lang="zh-CN" altLang="en-US">
                    <a:noFill/>
                  </a:rPr>
                  <a:t> </a:t>
                </a:r>
              </a:p>
            </p:txBody>
          </p:sp>
        </mc:Fallback>
      </mc:AlternateContent>
      <p:sp>
        <p:nvSpPr>
          <p:cNvPr id="2" name="矩形 1"/>
          <p:cNvSpPr/>
          <p:nvPr/>
        </p:nvSpPr>
        <p:spPr>
          <a:xfrm>
            <a:off x="1659843" y="433994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故有</a:t>
            </a:r>
          </a:p>
        </p:txBody>
      </p:sp>
      <mc:AlternateContent xmlns:mc="http://schemas.openxmlformats.org/markup-compatibility/2006" xmlns:a14="http://schemas.microsoft.com/office/drawing/2010/main">
        <mc:Choice Requires="a14">
          <p:sp>
            <p:nvSpPr>
              <p:cNvPr id="15" name="矩形 14"/>
              <p:cNvSpPr/>
              <p:nvPr/>
            </p:nvSpPr>
            <p:spPr>
              <a:xfrm>
                <a:off x="2763768" y="4339945"/>
                <a:ext cx="2766077"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𝐴</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oMath>
                  </m:oMathPara>
                </a14:m>
                <a:endParaRPr lang="zh-CN" altLang="en-US" sz="2800" dirty="0">
                  <a:latin typeface="+mj-ea"/>
                  <a:ea typeface="+mj-ea"/>
                </a:endParaRPr>
              </a:p>
            </p:txBody>
          </p:sp>
        </mc:Choice>
        <mc:Fallback xmlns="">
          <p:sp>
            <p:nvSpPr>
              <p:cNvPr id="15" name="矩形 14"/>
              <p:cNvSpPr>
                <a:spLocks noRot="1" noChangeAspect="1" noMove="1" noResize="1" noEditPoints="1" noAdjustHandles="1" noChangeArrowheads="1" noChangeShapeType="1" noTextEdit="1"/>
              </p:cNvSpPr>
              <p:nvPr/>
            </p:nvSpPr>
            <p:spPr>
              <a:xfrm>
                <a:off x="2763768" y="4339945"/>
                <a:ext cx="2766077" cy="523220"/>
              </a:xfrm>
              <a:prstGeom prst="rect">
                <a:avLst/>
              </a:prstGeom>
              <a:blipFill>
                <a:blip r:embed="rId11"/>
                <a:stretch>
                  <a:fillRect/>
                </a:stretch>
              </a:blipFill>
            </p:spPr>
            <p:txBody>
              <a:bodyPr/>
              <a:lstStyle/>
              <a:p>
                <a:r>
                  <a:rPr lang="zh-CN" altLang="en-US">
                    <a:noFill/>
                  </a:rPr>
                  <a:t> </a:t>
                </a:r>
              </a:p>
            </p:txBody>
          </p:sp>
        </mc:Fallback>
      </mc:AlternateContent>
      <p:sp>
        <p:nvSpPr>
          <p:cNvPr id="3" name="矩形标注 2"/>
          <p:cNvSpPr/>
          <p:nvPr/>
        </p:nvSpPr>
        <p:spPr>
          <a:xfrm>
            <a:off x="6804073" y="4082458"/>
            <a:ext cx="2907673" cy="709820"/>
          </a:xfrm>
          <a:prstGeom prst="wedgeRectCallout">
            <a:avLst>
              <a:gd name="adj1" fmla="val -94274"/>
              <a:gd name="adj2" fmla="val 23938"/>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Cambria Math" panose="02040503050406030204" pitchFamily="18" charset="0"/>
              </a:rPr>
              <a:t>质点角动量守恒</a:t>
            </a:r>
          </a:p>
        </p:txBody>
      </p:sp>
      <mc:AlternateContent xmlns:mc="http://schemas.openxmlformats.org/markup-compatibility/2006" xmlns:a14="http://schemas.microsoft.com/office/drawing/2010/main">
        <mc:Choice Requires="a14">
          <p:sp>
            <p:nvSpPr>
              <p:cNvPr id="17" name="矩形 16"/>
              <p:cNvSpPr/>
              <p:nvPr/>
            </p:nvSpPr>
            <p:spPr>
              <a:xfrm>
                <a:off x="2763768" y="5145015"/>
                <a:ext cx="1906099" cy="90075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𝐴</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𝐵</m:t>
                              </m:r>
                            </m:sub>
                          </m:sSub>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𝐴</m:t>
                          </m:r>
                        </m:sub>
                      </m:sSub>
                    </m:oMath>
                  </m:oMathPara>
                </a14:m>
                <a:endParaRPr lang="zh-CN" altLang="en-US" sz="2800" dirty="0">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2763768" y="5145015"/>
                <a:ext cx="1906099" cy="90075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880909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utoUpdateAnimBg="0"/>
      <p:bldP spid="27" grpId="0"/>
      <p:bldP spid="28" grpId="0"/>
      <p:bldP spid="29" grpId="0"/>
      <p:bldP spid="30" grpId="0"/>
      <p:bldP spid="11" grpId="0"/>
      <p:bldP spid="12" grpId="0"/>
      <p:bldP spid="14" grpId="0"/>
      <p:bldP spid="2" grpId="0"/>
      <p:bldP spid="15" grpId="0"/>
      <p:bldP spid="3" grpId="0" animBg="1"/>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59843" y="3238090"/>
            <a:ext cx="1002857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解：如果以人和转台为一系统，该系统未受到外力矩的作用，因此动量矩守恒。已知开始时系统的动量矩等于零，应用动量矩守恒定律，可写出</a:t>
            </a:r>
          </a:p>
        </p:txBody>
      </p:sp>
      <mc:AlternateContent xmlns:mc="http://schemas.openxmlformats.org/markup-compatibility/2006" xmlns:a14="http://schemas.microsoft.com/office/drawing/2010/main">
        <mc:Choice Requires="a14">
          <p:sp>
            <p:nvSpPr>
              <p:cNvPr id="13" name="Text Box 6"/>
              <p:cNvSpPr txBox="1">
                <a:spLocks noChangeArrowheads="1"/>
              </p:cNvSpPr>
              <p:nvPr/>
            </p:nvSpPr>
            <p:spPr bwMode="auto">
              <a:xfrm>
                <a:off x="1659843" y="499368"/>
                <a:ext cx="621194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a:t>
                </a:r>
                <a:r>
                  <a:rPr lang="en-US" altLang="zh-CN" sz="2800" dirty="0">
                    <a:solidFill>
                      <a:srgbClr val="0000FF"/>
                    </a:solidFill>
                    <a:latin typeface="+mn-lt"/>
                    <a:ea typeface="+mn-ea"/>
                  </a:rPr>
                  <a:t>2.8</a:t>
                </a:r>
                <a:r>
                  <a:rPr lang="zh-CN" altLang="en-US" sz="2800" dirty="0">
                    <a:solidFill>
                      <a:srgbClr val="0000FF"/>
                    </a:solidFill>
                    <a:latin typeface="+mn-lt"/>
                    <a:ea typeface="+mn-ea"/>
                  </a:rPr>
                  <a:t>：质量为</a:t>
                </a:r>
                <a14:m>
                  <m:oMath xmlns:m="http://schemas.openxmlformats.org/officeDocument/2006/math">
                    <m:r>
                      <a:rPr lang="en-US" altLang="zh-CN" sz="2800" b="0" i="1" smtClean="0">
                        <a:solidFill>
                          <a:srgbClr val="0000FF"/>
                        </a:solidFill>
                        <a:latin typeface="Cambria Math" panose="02040503050406030204" pitchFamily="18" charset="0"/>
                      </a:rPr>
                      <m:t>𝑀</m:t>
                    </m:r>
                  </m:oMath>
                </a14:m>
                <a:r>
                  <a:rPr lang="zh-CN" altLang="en-US" sz="2800" dirty="0">
                    <a:solidFill>
                      <a:srgbClr val="0000FF"/>
                    </a:solidFill>
                    <a:latin typeface="+mn-lt"/>
                    <a:ea typeface="+mn-ea"/>
                  </a:rPr>
                  <a:t>、半径为</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lt"/>
                    <a:ea typeface="+mn-ea"/>
                  </a:rPr>
                  <a:t>的转台可绕通过中心的竖直轴转动。设阻力可以忽略不计。质量为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的人站在转台的边缘，人和转台原来都静止。如果人沿转台的边缘奔跑一周，问：相对于地面来说，人和转台各转了多少角度</a:t>
                </a:r>
                <a:r>
                  <a:rPr lang="en-US" altLang="zh-CN" sz="2800" dirty="0">
                    <a:solidFill>
                      <a:srgbClr val="0000FF"/>
                    </a:solidFill>
                    <a:latin typeface="+mn-lt"/>
                    <a:ea typeface="+mn-ea"/>
                  </a:rPr>
                  <a:t>?</a:t>
                </a:r>
              </a:p>
            </p:txBody>
          </p:sp>
        </mc:Choice>
        <mc:Fallback xmlns="">
          <p:sp>
            <p:nvSpPr>
              <p:cNvPr id="13" name="Text Box 6"/>
              <p:cNvSpPr txBox="1">
                <a:spLocks noRot="1" noChangeAspect="1" noMove="1" noResize="1" noEditPoints="1" noAdjustHandles="1" noChangeArrowheads="1" noChangeShapeType="1" noTextEdit="1"/>
              </p:cNvSpPr>
              <p:nvPr/>
            </p:nvSpPr>
            <p:spPr bwMode="auto">
              <a:xfrm>
                <a:off x="1659843" y="499368"/>
                <a:ext cx="6211948" cy="2677656"/>
              </a:xfrm>
              <a:prstGeom prst="rect">
                <a:avLst/>
              </a:prstGeom>
              <a:blipFill>
                <a:blip r:embed="rId2"/>
                <a:stretch>
                  <a:fillRect l="-1963" t="-2506" r="-2061"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283802" y="4700772"/>
                <a:ext cx="237263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xmlns="">
          <p:sp>
            <p:nvSpPr>
              <p:cNvPr id="27" name="矩形 26"/>
              <p:cNvSpPr>
                <a:spLocks noRot="1" noChangeAspect="1" noMove="1" noResize="1" noEditPoints="1" noAdjustHandles="1" noChangeArrowheads="1" noChangeShapeType="1" noTextEdit="1"/>
              </p:cNvSpPr>
              <p:nvPr/>
            </p:nvSpPr>
            <p:spPr>
              <a:xfrm>
                <a:off x="3283802" y="4700772"/>
                <a:ext cx="237263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253011" y="4501204"/>
                <a:ext cx="1885837"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𝑀</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6253011" y="4501204"/>
                <a:ext cx="1885837"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283802" y="5477855"/>
                <a:ext cx="3724802"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𝑀</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=0</m:t>
                      </m:r>
                    </m:oMath>
                  </m:oMathPara>
                </a14:m>
                <a:endParaRPr lang="zh-CN" altLang="en-US" sz="2800" dirty="0">
                  <a:latin typeface="+mj-ea"/>
                  <a:ea typeface="+mj-ea"/>
                </a:endParaRPr>
              </a:p>
            </p:txBody>
          </p:sp>
        </mc:Choice>
        <mc:Fallback xmlns="">
          <p:sp>
            <p:nvSpPr>
              <p:cNvPr id="17" name="矩形 16"/>
              <p:cNvSpPr>
                <a:spLocks noRot="1" noChangeAspect="1" noMove="1" noResize="1" noEditPoints="1" noAdjustHandles="1" noChangeArrowheads="1" noChangeShapeType="1" noTextEdit="1"/>
              </p:cNvSpPr>
              <p:nvPr/>
            </p:nvSpPr>
            <p:spPr>
              <a:xfrm>
                <a:off x="3283802" y="5477855"/>
                <a:ext cx="3724802" cy="898964"/>
              </a:xfrm>
              <a:prstGeom prst="rect">
                <a:avLst/>
              </a:prstGeom>
              <a:blipFill>
                <a:blip r:embed="rId5"/>
                <a:stretch>
                  <a:fillRect/>
                </a:stretch>
              </a:blipFill>
            </p:spPr>
            <p:txBody>
              <a:bodyPr/>
              <a:lstStyle/>
              <a:p>
                <a:r>
                  <a:rPr lang="zh-CN" altLang="en-US">
                    <a:noFill/>
                  </a:rPr>
                  <a:t> </a:t>
                </a:r>
              </a:p>
            </p:txBody>
          </p:sp>
        </mc:Fallback>
      </mc:AlternateContent>
      <p:pic>
        <p:nvPicPr>
          <p:cNvPr id="16" name="图片 15" descr="QQ图片20160323153412.png"/>
          <p:cNvPicPr>
            <a:picLocks noChangeAspect="1"/>
          </p:cNvPicPr>
          <p:nvPr/>
        </p:nvPicPr>
        <p:blipFill rotWithShape="1">
          <a:blip r:embed="rId6">
            <a:extLst>
              <a:ext uri="{28A0092B-C50C-407E-A947-70E740481C1C}">
                <a14:useLocalDpi xmlns:a14="http://schemas.microsoft.com/office/drawing/2010/main" val="0"/>
              </a:ext>
            </a:extLst>
          </a:blip>
          <a:srcRect l="1868" t="4156" r="6409" b="22823"/>
          <a:stretch/>
        </p:blipFill>
        <p:spPr bwMode="auto">
          <a:xfrm>
            <a:off x="8150087" y="499368"/>
            <a:ext cx="3538330" cy="21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9" name="矩形 18"/>
              <p:cNvSpPr/>
              <p:nvPr/>
            </p:nvSpPr>
            <p:spPr>
              <a:xfrm>
                <a:off x="8548243" y="4700772"/>
                <a:ext cx="170136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latin typeface="+mj-ea"/>
                  <a:ea typeface="+mj-ea"/>
                </a:endParaRPr>
              </a:p>
            </p:txBody>
          </p:sp>
        </mc:Choice>
        <mc:Fallback xmlns="">
          <p:sp>
            <p:nvSpPr>
              <p:cNvPr id="19" name="矩形 18"/>
              <p:cNvSpPr>
                <a:spLocks noRot="1" noChangeAspect="1" noMove="1" noResize="1" noEditPoints="1" noAdjustHandles="1" noChangeArrowheads="1" noChangeShapeType="1" noTextEdit="1"/>
              </p:cNvSpPr>
              <p:nvPr/>
            </p:nvSpPr>
            <p:spPr>
              <a:xfrm>
                <a:off x="8548243" y="4700772"/>
                <a:ext cx="170136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7428898" y="5477855"/>
                <a:ext cx="197002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oMath>
                  </m:oMathPara>
                </a14:m>
                <a:endParaRPr lang="zh-CN" altLang="en-US" sz="2800" dirty="0">
                  <a:latin typeface="+mj-ea"/>
                  <a:ea typeface="+mj-ea"/>
                </a:endParaRPr>
              </a:p>
            </p:txBody>
          </p:sp>
        </mc:Choice>
        <mc:Fallback xmlns="">
          <p:sp>
            <p:nvSpPr>
              <p:cNvPr id="21" name="矩形 20"/>
              <p:cNvSpPr>
                <a:spLocks noRot="1" noChangeAspect="1" noMove="1" noResize="1" noEditPoints="1" noAdjustHandles="1" noChangeArrowheads="1" noChangeShapeType="1" noTextEdit="1"/>
              </p:cNvSpPr>
              <p:nvPr/>
            </p:nvSpPr>
            <p:spPr>
              <a:xfrm>
                <a:off x="7428898" y="5477855"/>
                <a:ext cx="1970026" cy="89896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04082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7" grpId="0"/>
      <p:bldP spid="28" grpId="0"/>
      <p:bldP spid="17" grpId="0"/>
      <p:bldP spid="19"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6"/>
          <p:cNvSpPr txBox="1">
            <a:spLocks noChangeArrowheads="1"/>
          </p:cNvSpPr>
          <p:nvPr/>
        </p:nvSpPr>
        <p:spPr bwMode="auto">
          <a:xfrm>
            <a:off x="1908267" y="450755"/>
            <a:ext cx="621194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人相对于转台的角速度为</a:t>
            </a:r>
          </a:p>
        </p:txBody>
      </p:sp>
      <p:pic>
        <p:nvPicPr>
          <p:cNvPr id="16" name="图片 15" descr="QQ图片20160323153412.png"/>
          <p:cNvPicPr>
            <a:picLocks noChangeAspect="1"/>
          </p:cNvPicPr>
          <p:nvPr/>
        </p:nvPicPr>
        <p:blipFill rotWithShape="1">
          <a:blip r:embed="rId2">
            <a:extLst>
              <a:ext uri="{28A0092B-C50C-407E-A947-70E740481C1C}">
                <a14:useLocalDpi xmlns:a14="http://schemas.microsoft.com/office/drawing/2010/main" val="0"/>
              </a:ext>
            </a:extLst>
          </a:blip>
          <a:srcRect l="1868" t="4156" r="6409" b="22823"/>
          <a:stretch/>
        </p:blipFill>
        <p:spPr bwMode="auto">
          <a:xfrm>
            <a:off x="8050961" y="490329"/>
            <a:ext cx="3538330" cy="214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0" name="矩形 9"/>
              <p:cNvSpPr/>
              <p:nvPr/>
            </p:nvSpPr>
            <p:spPr>
              <a:xfrm>
                <a:off x="2616360" y="972577"/>
                <a:ext cx="4227376" cy="8989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𝑀</m:t>
                          </m:r>
                        </m:den>
                      </m:f>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oMath>
                  </m:oMathPara>
                </a14:m>
                <a:endParaRPr lang="zh-CN" altLang="en-US" sz="2800" dirty="0">
                  <a:latin typeface="+mj-ea"/>
                  <a:ea typeface="+mj-ea"/>
                </a:endParaRPr>
              </a:p>
            </p:txBody>
          </p:sp>
        </mc:Choice>
        <mc:Fallback xmlns="">
          <p:sp>
            <p:nvSpPr>
              <p:cNvPr id="10" name="矩形 9"/>
              <p:cNvSpPr>
                <a:spLocks noRot="1" noChangeAspect="1" noMove="1" noResize="1" noEditPoints="1" noAdjustHandles="1" noChangeArrowheads="1" noChangeShapeType="1" noTextEdit="1"/>
              </p:cNvSpPr>
              <p:nvPr/>
            </p:nvSpPr>
            <p:spPr>
              <a:xfrm>
                <a:off x="2616360" y="972577"/>
                <a:ext cx="4227376" cy="898964"/>
              </a:xfrm>
              <a:prstGeom prst="rect">
                <a:avLst/>
              </a:prstGeom>
              <a:blipFill>
                <a:blip r:embed="rId3"/>
                <a:stretch>
                  <a:fillRect/>
                </a:stretch>
              </a:blipFill>
            </p:spPr>
            <p:txBody>
              <a:bodyPr/>
              <a:lstStyle/>
              <a:p>
                <a:r>
                  <a:rPr lang="zh-CN" altLang="en-US">
                    <a:noFill/>
                  </a:rPr>
                  <a:t> </a:t>
                </a:r>
              </a:p>
            </p:txBody>
          </p:sp>
        </mc:Fallback>
      </mc:AlternateContent>
      <p:sp>
        <p:nvSpPr>
          <p:cNvPr id="11" name="矩形 10"/>
          <p:cNvSpPr>
            <a:spLocks noChangeArrowheads="1"/>
          </p:cNvSpPr>
          <p:nvPr/>
        </p:nvSpPr>
        <p:spPr bwMode="auto">
          <a:xfrm>
            <a:off x="1908267" y="1869488"/>
            <a:ext cx="564356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人在转台上奔跑一周所需的时间为</a:t>
            </a:r>
          </a:p>
        </p:txBody>
      </p:sp>
      <mc:AlternateContent xmlns:mc="http://schemas.openxmlformats.org/markup-compatibility/2006" xmlns:a14="http://schemas.microsoft.com/office/drawing/2010/main">
        <mc:Choice Requires="a14">
          <p:sp>
            <p:nvSpPr>
              <p:cNvPr id="12" name="矩形 11"/>
              <p:cNvSpPr/>
              <p:nvPr/>
            </p:nvSpPr>
            <p:spPr>
              <a:xfrm>
                <a:off x="2616360" y="2387211"/>
                <a:ext cx="3724994" cy="962699"/>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Ω</m:t>
                          </m:r>
                        </m:den>
                      </m:f>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𝑀</m:t>
                          </m:r>
                        </m:num>
                        <m:den>
                          <m:d>
                            <m:dPr>
                              <m:ctrlPr>
                                <a:rPr lang="en-US" altLang="zh-CN" sz="2800" b="0" i="1" smtClean="0">
                                  <a:solidFill>
                                    <a:srgbClr val="0000FF"/>
                                  </a:solidFill>
                                  <a:latin typeface="Cambria Math"/>
                                </a:rPr>
                              </m:ctrlPr>
                            </m:dPr>
                            <m:e>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e>
                          </m:d>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den>
                      </m:f>
                    </m:oMath>
                  </m:oMathPara>
                </a14:m>
                <a:endParaRPr lang="zh-CN" altLang="en-US" sz="2800" dirty="0">
                  <a:latin typeface="+mj-ea"/>
                  <a:ea typeface="+mj-ea"/>
                </a:endParaRPr>
              </a:p>
            </p:txBody>
          </p:sp>
        </mc:Choice>
        <mc:Fallback xmlns="">
          <p:sp>
            <p:nvSpPr>
              <p:cNvPr id="12" name="矩形 11"/>
              <p:cNvSpPr>
                <a:spLocks noRot="1" noChangeAspect="1" noMove="1" noResize="1" noEditPoints="1" noAdjustHandles="1" noChangeArrowheads="1" noChangeShapeType="1" noTextEdit="1"/>
              </p:cNvSpPr>
              <p:nvPr/>
            </p:nvSpPr>
            <p:spPr>
              <a:xfrm>
                <a:off x="2616360" y="2387211"/>
                <a:ext cx="3724994" cy="962699"/>
              </a:xfrm>
              <a:prstGeom prst="rect">
                <a:avLst/>
              </a:prstGeom>
              <a:blipFill>
                <a:blip r:embed="rId4"/>
                <a:stretch>
                  <a:fillRect/>
                </a:stretch>
              </a:blipFill>
            </p:spPr>
            <p:txBody>
              <a:bodyPr/>
              <a:lstStyle/>
              <a:p>
                <a:r>
                  <a:rPr lang="zh-CN" altLang="en-US">
                    <a:noFill/>
                  </a:rPr>
                  <a:t> </a:t>
                </a:r>
              </a:p>
            </p:txBody>
          </p:sp>
        </mc:Fallback>
      </mc:AlternateContent>
      <p:sp>
        <p:nvSpPr>
          <p:cNvPr id="14" name="矩形 13"/>
          <p:cNvSpPr>
            <a:spLocks noChangeArrowheads="1"/>
          </p:cNvSpPr>
          <p:nvPr/>
        </p:nvSpPr>
        <p:spPr bwMode="auto">
          <a:xfrm>
            <a:off x="1908267" y="3349910"/>
            <a:ext cx="73382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所以，人相对于地面所绕行的角度为</a:t>
            </a:r>
          </a:p>
        </p:txBody>
      </p:sp>
      <p:sp>
        <p:nvSpPr>
          <p:cNvPr id="15" name="矩形 14"/>
          <p:cNvSpPr>
            <a:spLocks noChangeArrowheads="1"/>
          </p:cNvSpPr>
          <p:nvPr/>
        </p:nvSpPr>
        <p:spPr bwMode="auto">
          <a:xfrm>
            <a:off x="1908267" y="4782097"/>
            <a:ext cx="34163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转台所转过的角度为</a:t>
            </a:r>
          </a:p>
        </p:txBody>
      </p:sp>
      <mc:AlternateContent xmlns:mc="http://schemas.openxmlformats.org/markup-compatibility/2006" xmlns:a14="http://schemas.microsoft.com/office/drawing/2010/main">
        <mc:Choice Requires="a14">
          <p:sp>
            <p:nvSpPr>
              <p:cNvPr id="18" name="矩形 17"/>
              <p:cNvSpPr/>
              <p:nvPr/>
            </p:nvSpPr>
            <p:spPr>
              <a:xfrm>
                <a:off x="2616360" y="3873130"/>
                <a:ext cx="3212803"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𝑀</m:t>
                          </m:r>
                        </m:num>
                        <m:den>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den>
                      </m:f>
                    </m:oMath>
                  </m:oMathPara>
                </a14:m>
                <a:endParaRPr lang="zh-CN" altLang="en-US" sz="2800" dirty="0">
                  <a:latin typeface="+mj-ea"/>
                  <a:ea typeface="+mj-ea"/>
                </a:endParaRPr>
              </a:p>
            </p:txBody>
          </p:sp>
        </mc:Choice>
        <mc:Fallback xmlns="">
          <p:sp>
            <p:nvSpPr>
              <p:cNvPr id="18" name="矩形 17"/>
              <p:cNvSpPr>
                <a:spLocks noRot="1" noChangeAspect="1" noMove="1" noResize="1" noEditPoints="1" noAdjustHandles="1" noChangeArrowheads="1" noChangeShapeType="1" noTextEdit="1"/>
              </p:cNvSpPr>
              <p:nvPr/>
            </p:nvSpPr>
            <p:spPr>
              <a:xfrm>
                <a:off x="2616360" y="3873130"/>
                <a:ext cx="3212803" cy="9089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616360" y="5305317"/>
                <a:ext cx="4696157"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𝜑</m:t>
                      </m:r>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den>
                      </m:f>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i="1">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𝑀</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𝑚</m:t>
                          </m:r>
                        </m:den>
                      </m:f>
                    </m:oMath>
                  </m:oMathPara>
                </a14:m>
                <a:endParaRPr lang="zh-CN" altLang="en-US" sz="2800" dirty="0">
                  <a:latin typeface="+mj-ea"/>
                  <a:ea typeface="+mj-ea"/>
                </a:endParaRPr>
              </a:p>
            </p:txBody>
          </p:sp>
        </mc:Choice>
        <mc:Fallback xmlns="">
          <p:sp>
            <p:nvSpPr>
              <p:cNvPr id="20" name="矩形 19"/>
              <p:cNvSpPr>
                <a:spLocks noRot="1" noChangeAspect="1" noMove="1" noResize="1" noEditPoints="1" noAdjustHandles="1" noChangeArrowheads="1" noChangeShapeType="1" noTextEdit="1"/>
              </p:cNvSpPr>
              <p:nvPr/>
            </p:nvSpPr>
            <p:spPr>
              <a:xfrm>
                <a:off x="2616360" y="5305317"/>
                <a:ext cx="4696157" cy="90896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02632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p:bldP spid="11" grpId="0"/>
      <p:bldP spid="12" grpId="0"/>
      <p:bldP spid="14" grpId="0"/>
      <p:bldP spid="15" grpId="0"/>
      <p:bldP spid="18" grpId="0"/>
      <p:bldP spid="2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12" name="Text Box 20"/>
              <p:cNvSpPr txBox="1">
                <a:spLocks noChangeArrowheads="1"/>
              </p:cNvSpPr>
              <p:nvPr/>
            </p:nvSpPr>
            <p:spPr bwMode="auto">
              <a:xfrm>
                <a:off x="2133600" y="536575"/>
                <a:ext cx="9558528"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例题：工程上，两飞轮常用摩擦啮合器使它们以相同的转速一起转动。如图所示，</a:t>
                </a:r>
                <a14:m>
                  <m:oMath xmlns:m="http://schemas.openxmlformats.org/officeDocument/2006/math">
                    <m:r>
                      <a:rPr lang="en-US" altLang="zh-CN" i="1">
                        <a:latin typeface="Cambria Math" panose="02040503050406030204" pitchFamily="18" charset="0"/>
                      </a:rPr>
                      <m:t>𝐴</m:t>
                    </m:r>
                  </m:oMath>
                </a14:m>
                <a:r>
                  <a:rPr lang="zh-CN" altLang="en-US" dirty="0"/>
                  <a:t>和</a:t>
                </a:r>
                <a14:m>
                  <m:oMath xmlns:m="http://schemas.openxmlformats.org/officeDocument/2006/math">
                    <m:r>
                      <a:rPr lang="en-US" altLang="zh-CN" b="0" i="1" smtClean="0">
                        <a:latin typeface="Cambria Math" panose="02040503050406030204" pitchFamily="18" charset="0"/>
                      </a:rPr>
                      <m:t>𝐵</m:t>
                    </m:r>
                  </m:oMath>
                </a14:m>
                <a:r>
                  <a:rPr lang="zh-CN" altLang="en-US" dirty="0"/>
                  <a:t>两飞轮的轴杆在同一中心线上，</a:t>
                </a:r>
                <a14:m>
                  <m:oMath xmlns:m="http://schemas.openxmlformats.org/officeDocument/2006/math">
                    <m:r>
                      <a:rPr lang="en-US" altLang="zh-CN" i="1">
                        <a:latin typeface="Cambria Math" panose="02040503050406030204" pitchFamily="18" charset="0"/>
                      </a:rPr>
                      <m:t>𝐴</m:t>
                    </m:r>
                  </m:oMath>
                </a14:m>
                <a:r>
                  <a:rPr lang="zh-CN" altLang="en-US" dirty="0"/>
                  <a:t>轮的转动惯量为</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𝐼</m:t>
                        </m:r>
                      </m:e>
                      <m:sub>
                        <m:r>
                          <a:rPr lang="en-US" altLang="zh-CN" i="1">
                            <a:latin typeface="Cambria Math" panose="02040503050406030204" pitchFamily="18" charset="0"/>
                          </a:rPr>
                          <m:t>𝐴</m:t>
                        </m:r>
                      </m:sub>
                    </m:sSub>
                    <m:r>
                      <a:rPr lang="en-US" altLang="zh-CN" b="0" i="1" smtClean="0">
                        <a:latin typeface="Cambria Math" panose="02040503050406030204" pitchFamily="18" charset="0"/>
                      </a:rPr>
                      <m:t>=10</m:t>
                    </m:r>
                    <m:r>
                      <a:rPr lang="en-US" altLang="zh-CN" b="0" i="1" smtClean="0">
                        <a:latin typeface="Cambria Math" panose="02040503050406030204" pitchFamily="18" charset="0"/>
                      </a:rPr>
                      <m:t>𝑘𝑔</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𝑚</m:t>
                        </m:r>
                      </m:e>
                      <m:sup>
                        <m:r>
                          <a:rPr lang="en-US" altLang="zh-CN" b="0" i="1" smtClean="0">
                            <a:latin typeface="Cambria Math" panose="02040503050406030204" pitchFamily="18" charset="0"/>
                            <a:ea typeface="Cambria Math" panose="02040503050406030204" pitchFamily="18" charset="0"/>
                          </a:rPr>
                          <m:t>2</m:t>
                        </m:r>
                      </m:sup>
                    </m:sSup>
                  </m:oMath>
                </a14:m>
                <a:r>
                  <a:rPr lang="zh-CN" altLang="en-US" dirty="0"/>
                  <a:t>，</a:t>
                </a:r>
                <a14:m>
                  <m:oMath xmlns:m="http://schemas.openxmlformats.org/officeDocument/2006/math">
                    <m:r>
                      <a:rPr lang="en-US" altLang="zh-CN" i="1">
                        <a:latin typeface="Cambria Math" panose="02040503050406030204" pitchFamily="18" charset="0"/>
                      </a:rPr>
                      <m:t>𝐵</m:t>
                    </m:r>
                  </m:oMath>
                </a14:m>
                <a:r>
                  <a:rPr lang="zh-CN" altLang="en-US" dirty="0"/>
                  <a:t>的转动惯量为</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𝐵</m:t>
                        </m:r>
                      </m:sub>
                    </m:sSub>
                    <m:r>
                      <a:rPr lang="en-US" altLang="zh-CN" i="1">
                        <a:latin typeface="Cambria Math" panose="02040503050406030204" pitchFamily="18" charset="0"/>
                      </a:rPr>
                      <m:t>=</m:t>
                    </m:r>
                    <m:r>
                      <a:rPr lang="en-US" altLang="zh-CN" b="0" i="1" smtClean="0">
                        <a:latin typeface="Cambria Math" panose="02040503050406030204" pitchFamily="18" charset="0"/>
                      </a:rPr>
                      <m:t>2</m:t>
                    </m:r>
                    <m:r>
                      <a:rPr lang="en-US" altLang="zh-CN" i="1">
                        <a:latin typeface="Cambria Math" panose="02040503050406030204" pitchFamily="18" charset="0"/>
                      </a:rPr>
                      <m:t>0</m:t>
                    </m:r>
                    <m:r>
                      <a:rPr lang="en-US" altLang="zh-CN" i="1">
                        <a:latin typeface="Cambria Math" panose="02040503050406030204" pitchFamily="18" charset="0"/>
                      </a:rPr>
                      <m:t>𝑘𝑔</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m:t>
                        </m:r>
                      </m:e>
                      <m:sup>
                        <m:r>
                          <a:rPr lang="en-US" altLang="zh-CN" i="1">
                            <a:latin typeface="Cambria Math" panose="02040503050406030204" pitchFamily="18" charset="0"/>
                            <a:ea typeface="Cambria Math" panose="02040503050406030204" pitchFamily="18" charset="0"/>
                          </a:rPr>
                          <m:t>2</m:t>
                        </m:r>
                      </m:sup>
                    </m:sSup>
                  </m:oMath>
                </a14:m>
                <a:r>
                  <a:rPr lang="zh-CN" altLang="en-US" dirty="0"/>
                  <a:t>。开始时</a:t>
                </a:r>
                <a14:m>
                  <m:oMath xmlns:m="http://schemas.openxmlformats.org/officeDocument/2006/math">
                    <m:r>
                      <a:rPr lang="en-US" altLang="zh-CN" i="1">
                        <a:latin typeface="Cambria Math" panose="02040503050406030204" pitchFamily="18" charset="0"/>
                      </a:rPr>
                      <m:t>𝐴</m:t>
                    </m:r>
                  </m:oMath>
                </a14:m>
                <a:r>
                  <a:rPr lang="zh-CN" altLang="en-US" dirty="0"/>
                  <a:t>轮的转速为</a:t>
                </a:r>
                <a14:m>
                  <m:oMath xmlns:m="http://schemas.openxmlformats.org/officeDocument/2006/math">
                    <m:r>
                      <a:rPr lang="en-US" altLang="zh-CN" b="0" i="0" smtClean="0">
                        <a:latin typeface="Cambria Math" panose="02040503050406030204" pitchFamily="18" charset="0"/>
                      </a:rPr>
                      <m:t>6</m:t>
                    </m:r>
                    <m:r>
                      <a:rPr lang="en-US" altLang="zh-CN" b="0" i="1" smtClean="0">
                        <a:latin typeface="Cambria Math" panose="02040503050406030204" pitchFamily="18" charset="0"/>
                      </a:rPr>
                      <m:t>0</m:t>
                    </m:r>
                    <m:r>
                      <a:rPr lang="en-US" altLang="zh-CN" i="1">
                        <a:latin typeface="Cambria Math" panose="02040503050406030204" pitchFamily="18" charset="0"/>
                      </a:rPr>
                      <m:t>0</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r>
                      <a:rPr lang="en-US" altLang="zh-CN" b="0" i="1" smtClean="0">
                        <a:latin typeface="Cambria Math" panose="02040503050406030204" pitchFamily="18" charset="0"/>
                      </a:rPr>
                      <m:t>𝑚𝑖𝑛</m:t>
                    </m:r>
                  </m:oMath>
                </a14:m>
                <a:r>
                  <a:rPr lang="zh-CN" altLang="en-US" dirty="0"/>
                  <a:t>，</a:t>
                </a:r>
                <a14:m>
                  <m:oMath xmlns:m="http://schemas.openxmlformats.org/officeDocument/2006/math">
                    <m:r>
                      <a:rPr lang="en-US" altLang="zh-CN" i="1">
                        <a:latin typeface="Cambria Math" panose="02040503050406030204" pitchFamily="18" charset="0"/>
                      </a:rPr>
                      <m:t>𝐵</m:t>
                    </m:r>
                  </m:oMath>
                </a14:m>
                <a:r>
                  <a:rPr lang="zh-CN" altLang="en-US" dirty="0"/>
                  <a:t>轮静止。</a:t>
                </a:r>
                <a14:m>
                  <m:oMath xmlns:m="http://schemas.openxmlformats.org/officeDocument/2006/math">
                    <m:r>
                      <a:rPr lang="en-US" altLang="zh-CN" b="0" i="1" smtClean="0">
                        <a:latin typeface="Cambria Math" panose="02040503050406030204" pitchFamily="18" charset="0"/>
                      </a:rPr>
                      <m:t>𝐶</m:t>
                    </m:r>
                  </m:oMath>
                </a14:m>
                <a:r>
                  <a:rPr lang="zh-CN" altLang="en-US" dirty="0"/>
                  <a:t>为摩擦啮合器。求两轮啮合后的转速；在啮合过程中，两轮的机械能有何变化？</a:t>
                </a:r>
              </a:p>
            </p:txBody>
          </p:sp>
        </mc:Choice>
        <mc:Fallback xmlns="">
          <p:sp>
            <p:nvSpPr>
              <p:cNvPr id="8212" name="Text Box 20"/>
              <p:cNvSpPr txBox="1">
                <a:spLocks noRot="1" noChangeAspect="1" noMove="1" noResize="1" noEditPoints="1" noAdjustHandles="1" noChangeArrowheads="1" noChangeShapeType="1" noTextEdit="1"/>
              </p:cNvSpPr>
              <p:nvPr/>
            </p:nvSpPr>
            <p:spPr bwMode="auto">
              <a:xfrm>
                <a:off x="2133600" y="536575"/>
                <a:ext cx="9558528" cy="2677656"/>
              </a:xfrm>
              <a:prstGeom prst="rect">
                <a:avLst/>
              </a:prstGeom>
              <a:blipFill>
                <a:blip r:embed="rId2"/>
                <a:stretch>
                  <a:fillRect l="-1276" t="-2278" r="-1276"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2" name="Group 21"/>
          <p:cNvGrpSpPr>
            <a:grpSpLocks/>
          </p:cNvGrpSpPr>
          <p:nvPr/>
        </p:nvGrpSpPr>
        <p:grpSpPr bwMode="auto">
          <a:xfrm>
            <a:off x="3142488" y="3371215"/>
            <a:ext cx="6889750" cy="2511425"/>
            <a:chOff x="1056" y="1058"/>
            <a:chExt cx="4340" cy="1582"/>
          </a:xfrm>
        </p:grpSpPr>
        <p:sp>
          <p:nvSpPr>
            <p:cNvPr id="33797" name="Line 22"/>
            <p:cNvSpPr>
              <a:spLocks noChangeShapeType="1"/>
            </p:cNvSpPr>
            <p:nvPr/>
          </p:nvSpPr>
          <p:spPr bwMode="auto">
            <a:xfrm>
              <a:off x="1056" y="2016"/>
              <a:ext cx="2304"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33798" name="Group 23"/>
            <p:cNvGrpSpPr>
              <a:grpSpLocks/>
            </p:cNvGrpSpPr>
            <p:nvPr/>
          </p:nvGrpSpPr>
          <p:grpSpPr bwMode="auto">
            <a:xfrm>
              <a:off x="1276" y="1392"/>
              <a:ext cx="3935" cy="1248"/>
              <a:chOff x="1276" y="1392"/>
              <a:chExt cx="3935" cy="1248"/>
            </a:xfrm>
          </p:grpSpPr>
          <p:grpSp>
            <p:nvGrpSpPr>
              <p:cNvPr id="33818" name="Group 24"/>
              <p:cNvGrpSpPr>
                <a:grpSpLocks/>
              </p:cNvGrpSpPr>
              <p:nvPr/>
            </p:nvGrpSpPr>
            <p:grpSpPr bwMode="auto">
              <a:xfrm>
                <a:off x="1276" y="1392"/>
                <a:ext cx="1899" cy="1248"/>
                <a:chOff x="1276" y="1392"/>
                <a:chExt cx="1899" cy="1248"/>
              </a:xfrm>
            </p:grpSpPr>
            <p:grpSp>
              <p:nvGrpSpPr>
                <p:cNvPr id="33981" name="Group 25"/>
                <p:cNvGrpSpPr>
                  <a:grpSpLocks/>
                </p:cNvGrpSpPr>
                <p:nvPr/>
              </p:nvGrpSpPr>
              <p:grpSpPr bwMode="auto">
                <a:xfrm>
                  <a:off x="1276" y="1968"/>
                  <a:ext cx="727" cy="96"/>
                  <a:chOff x="1872" y="3168"/>
                  <a:chExt cx="727" cy="96"/>
                </a:xfrm>
              </p:grpSpPr>
              <p:sp>
                <p:nvSpPr>
                  <p:cNvPr id="34130" name="Rectangle 26"/>
                  <p:cNvSpPr>
                    <a:spLocks noChangeArrowheads="1"/>
                  </p:cNvSpPr>
                  <p:nvPr/>
                </p:nvSpPr>
                <p:spPr bwMode="auto">
                  <a:xfrm>
                    <a:off x="1872" y="3168"/>
                    <a:ext cx="727"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131" name="Line 27"/>
                  <p:cNvSpPr>
                    <a:spLocks noChangeShapeType="1"/>
                  </p:cNvSpPr>
                  <p:nvPr/>
                </p:nvSpPr>
                <p:spPr bwMode="auto">
                  <a:xfrm>
                    <a:off x="1968" y="3213"/>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2" name="Line 28"/>
                  <p:cNvSpPr>
                    <a:spLocks noChangeShapeType="1"/>
                  </p:cNvSpPr>
                  <p:nvPr/>
                </p:nvSpPr>
                <p:spPr bwMode="auto">
                  <a:xfrm>
                    <a:off x="1874" y="3192"/>
                    <a:ext cx="25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3" name="Line 29"/>
                  <p:cNvSpPr>
                    <a:spLocks noChangeShapeType="1"/>
                  </p:cNvSpPr>
                  <p:nvPr/>
                </p:nvSpPr>
                <p:spPr bwMode="auto">
                  <a:xfrm>
                    <a:off x="1874" y="3228"/>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4" name="Line 30"/>
                  <p:cNvSpPr>
                    <a:spLocks noChangeShapeType="1"/>
                  </p:cNvSpPr>
                  <p:nvPr/>
                </p:nvSpPr>
                <p:spPr bwMode="auto">
                  <a:xfrm>
                    <a:off x="2090" y="3228"/>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5" name="Line 31"/>
                  <p:cNvSpPr>
                    <a:spLocks noChangeShapeType="1"/>
                  </p:cNvSpPr>
                  <p:nvPr/>
                </p:nvSpPr>
                <p:spPr bwMode="auto">
                  <a:xfrm>
                    <a:off x="2163" y="3243"/>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6" name="Line 32"/>
                  <p:cNvSpPr>
                    <a:spLocks noChangeShapeType="1"/>
                  </p:cNvSpPr>
                  <p:nvPr/>
                </p:nvSpPr>
                <p:spPr bwMode="auto">
                  <a:xfrm>
                    <a:off x="2163" y="3195"/>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7" name="Line 33"/>
                  <p:cNvSpPr>
                    <a:spLocks noChangeShapeType="1"/>
                  </p:cNvSpPr>
                  <p:nvPr/>
                </p:nvSpPr>
                <p:spPr bwMode="auto">
                  <a:xfrm>
                    <a:off x="2236" y="3180"/>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8" name="Line 34"/>
                  <p:cNvSpPr>
                    <a:spLocks noChangeShapeType="1"/>
                  </p:cNvSpPr>
                  <p:nvPr/>
                </p:nvSpPr>
                <p:spPr bwMode="auto">
                  <a:xfrm>
                    <a:off x="2307" y="3216"/>
                    <a:ext cx="2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39" name="Line 35"/>
                  <p:cNvSpPr>
                    <a:spLocks noChangeShapeType="1"/>
                  </p:cNvSpPr>
                  <p:nvPr/>
                </p:nvSpPr>
                <p:spPr bwMode="auto">
                  <a:xfrm>
                    <a:off x="2478" y="3252"/>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40" name="Line 36"/>
                  <p:cNvSpPr>
                    <a:spLocks noChangeShapeType="1"/>
                  </p:cNvSpPr>
                  <p:nvPr/>
                </p:nvSpPr>
                <p:spPr bwMode="auto">
                  <a:xfrm>
                    <a:off x="1874" y="3252"/>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41" name="Line 37"/>
                  <p:cNvSpPr>
                    <a:spLocks noChangeShapeType="1"/>
                  </p:cNvSpPr>
                  <p:nvPr/>
                </p:nvSpPr>
                <p:spPr bwMode="auto">
                  <a:xfrm>
                    <a:off x="2017" y="3180"/>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42" name="Line 38"/>
                  <p:cNvSpPr>
                    <a:spLocks noChangeShapeType="1"/>
                  </p:cNvSpPr>
                  <p:nvPr/>
                </p:nvSpPr>
                <p:spPr bwMode="auto">
                  <a:xfrm>
                    <a:off x="2417" y="3195"/>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2" name="Group 39"/>
                <p:cNvGrpSpPr>
                  <a:grpSpLocks/>
                </p:cNvGrpSpPr>
                <p:nvPr/>
              </p:nvGrpSpPr>
              <p:grpSpPr bwMode="auto">
                <a:xfrm>
                  <a:off x="2448" y="1968"/>
                  <a:ext cx="727" cy="96"/>
                  <a:chOff x="1872" y="3168"/>
                  <a:chExt cx="727" cy="96"/>
                </a:xfrm>
              </p:grpSpPr>
              <p:sp>
                <p:nvSpPr>
                  <p:cNvPr id="34117" name="Rectangle 40"/>
                  <p:cNvSpPr>
                    <a:spLocks noChangeArrowheads="1"/>
                  </p:cNvSpPr>
                  <p:nvPr/>
                </p:nvSpPr>
                <p:spPr bwMode="auto">
                  <a:xfrm>
                    <a:off x="1872" y="3168"/>
                    <a:ext cx="727"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118" name="Line 41"/>
                  <p:cNvSpPr>
                    <a:spLocks noChangeShapeType="1"/>
                  </p:cNvSpPr>
                  <p:nvPr/>
                </p:nvSpPr>
                <p:spPr bwMode="auto">
                  <a:xfrm>
                    <a:off x="1968" y="3213"/>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9" name="Line 42"/>
                  <p:cNvSpPr>
                    <a:spLocks noChangeShapeType="1"/>
                  </p:cNvSpPr>
                  <p:nvPr/>
                </p:nvSpPr>
                <p:spPr bwMode="auto">
                  <a:xfrm>
                    <a:off x="1874" y="3192"/>
                    <a:ext cx="25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0" name="Line 43"/>
                  <p:cNvSpPr>
                    <a:spLocks noChangeShapeType="1"/>
                  </p:cNvSpPr>
                  <p:nvPr/>
                </p:nvSpPr>
                <p:spPr bwMode="auto">
                  <a:xfrm>
                    <a:off x="1874" y="3228"/>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1" name="Line 44"/>
                  <p:cNvSpPr>
                    <a:spLocks noChangeShapeType="1"/>
                  </p:cNvSpPr>
                  <p:nvPr/>
                </p:nvSpPr>
                <p:spPr bwMode="auto">
                  <a:xfrm>
                    <a:off x="2090" y="3228"/>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2" name="Line 45"/>
                  <p:cNvSpPr>
                    <a:spLocks noChangeShapeType="1"/>
                  </p:cNvSpPr>
                  <p:nvPr/>
                </p:nvSpPr>
                <p:spPr bwMode="auto">
                  <a:xfrm>
                    <a:off x="2163" y="3243"/>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3" name="Line 46"/>
                  <p:cNvSpPr>
                    <a:spLocks noChangeShapeType="1"/>
                  </p:cNvSpPr>
                  <p:nvPr/>
                </p:nvSpPr>
                <p:spPr bwMode="auto">
                  <a:xfrm>
                    <a:off x="2163" y="3195"/>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4" name="Line 47"/>
                  <p:cNvSpPr>
                    <a:spLocks noChangeShapeType="1"/>
                  </p:cNvSpPr>
                  <p:nvPr/>
                </p:nvSpPr>
                <p:spPr bwMode="auto">
                  <a:xfrm>
                    <a:off x="2236" y="3180"/>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5" name="Line 48"/>
                  <p:cNvSpPr>
                    <a:spLocks noChangeShapeType="1"/>
                  </p:cNvSpPr>
                  <p:nvPr/>
                </p:nvSpPr>
                <p:spPr bwMode="auto">
                  <a:xfrm>
                    <a:off x="2307" y="3216"/>
                    <a:ext cx="2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6" name="Line 49"/>
                  <p:cNvSpPr>
                    <a:spLocks noChangeShapeType="1"/>
                  </p:cNvSpPr>
                  <p:nvPr/>
                </p:nvSpPr>
                <p:spPr bwMode="auto">
                  <a:xfrm>
                    <a:off x="2478" y="3252"/>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7" name="Line 50"/>
                  <p:cNvSpPr>
                    <a:spLocks noChangeShapeType="1"/>
                  </p:cNvSpPr>
                  <p:nvPr/>
                </p:nvSpPr>
                <p:spPr bwMode="auto">
                  <a:xfrm>
                    <a:off x="1874" y="3252"/>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8" name="Line 51"/>
                  <p:cNvSpPr>
                    <a:spLocks noChangeShapeType="1"/>
                  </p:cNvSpPr>
                  <p:nvPr/>
                </p:nvSpPr>
                <p:spPr bwMode="auto">
                  <a:xfrm>
                    <a:off x="2017" y="3180"/>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29" name="Line 52"/>
                  <p:cNvSpPr>
                    <a:spLocks noChangeShapeType="1"/>
                  </p:cNvSpPr>
                  <p:nvPr/>
                </p:nvSpPr>
                <p:spPr bwMode="auto">
                  <a:xfrm>
                    <a:off x="2417" y="3195"/>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3" name="Group 53"/>
                <p:cNvGrpSpPr>
                  <a:grpSpLocks/>
                </p:cNvGrpSpPr>
                <p:nvPr/>
              </p:nvGrpSpPr>
              <p:grpSpPr bwMode="auto">
                <a:xfrm>
                  <a:off x="1447" y="1392"/>
                  <a:ext cx="233" cy="1248"/>
                  <a:chOff x="3278" y="1584"/>
                  <a:chExt cx="192" cy="1248"/>
                </a:xfrm>
              </p:grpSpPr>
              <p:sp>
                <p:nvSpPr>
                  <p:cNvPr id="34071" name="Rectangle 54"/>
                  <p:cNvSpPr>
                    <a:spLocks noChangeArrowheads="1"/>
                  </p:cNvSpPr>
                  <p:nvPr/>
                </p:nvSpPr>
                <p:spPr bwMode="auto">
                  <a:xfrm>
                    <a:off x="3278" y="1584"/>
                    <a:ext cx="192" cy="1248"/>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72" name="Line 55"/>
                  <p:cNvSpPr>
                    <a:spLocks noChangeShapeType="1"/>
                  </p:cNvSpPr>
                  <p:nvPr/>
                </p:nvSpPr>
                <p:spPr bwMode="auto">
                  <a:xfrm>
                    <a:off x="3312" y="192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3" name="Line 56"/>
                  <p:cNvSpPr>
                    <a:spLocks noChangeShapeType="1"/>
                  </p:cNvSpPr>
                  <p:nvPr/>
                </p:nvSpPr>
                <p:spPr bwMode="auto">
                  <a:xfrm>
                    <a:off x="3312" y="1954"/>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4" name="Line 57"/>
                  <p:cNvSpPr>
                    <a:spLocks noChangeShapeType="1"/>
                  </p:cNvSpPr>
                  <p:nvPr/>
                </p:nvSpPr>
                <p:spPr bwMode="auto">
                  <a:xfrm>
                    <a:off x="3312" y="19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5" name="Line 58"/>
                  <p:cNvSpPr>
                    <a:spLocks noChangeShapeType="1"/>
                  </p:cNvSpPr>
                  <p:nvPr/>
                </p:nvSpPr>
                <p:spPr bwMode="auto">
                  <a:xfrm>
                    <a:off x="3312" y="205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6" name="Line 59"/>
                  <p:cNvSpPr>
                    <a:spLocks noChangeShapeType="1"/>
                  </p:cNvSpPr>
                  <p:nvPr/>
                </p:nvSpPr>
                <p:spPr bwMode="auto">
                  <a:xfrm>
                    <a:off x="3312" y="202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7" name="Line 60"/>
                  <p:cNvSpPr>
                    <a:spLocks noChangeShapeType="1"/>
                  </p:cNvSpPr>
                  <p:nvPr/>
                </p:nvSpPr>
                <p:spPr bwMode="auto">
                  <a:xfrm>
                    <a:off x="3312" y="209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8" name="Line 61"/>
                  <p:cNvSpPr>
                    <a:spLocks noChangeShapeType="1"/>
                  </p:cNvSpPr>
                  <p:nvPr/>
                </p:nvSpPr>
                <p:spPr bwMode="auto">
                  <a:xfrm>
                    <a:off x="3312" y="212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9" name="Line 62"/>
                  <p:cNvSpPr>
                    <a:spLocks noChangeShapeType="1"/>
                  </p:cNvSpPr>
                  <p:nvPr/>
                </p:nvSpPr>
                <p:spPr bwMode="auto">
                  <a:xfrm>
                    <a:off x="3312" y="216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0" name="Line 63"/>
                  <p:cNvSpPr>
                    <a:spLocks noChangeShapeType="1"/>
                  </p:cNvSpPr>
                  <p:nvPr/>
                </p:nvSpPr>
                <p:spPr bwMode="auto">
                  <a:xfrm>
                    <a:off x="3312" y="22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1" name="Line 64"/>
                  <p:cNvSpPr>
                    <a:spLocks noChangeShapeType="1"/>
                  </p:cNvSpPr>
                  <p:nvPr/>
                </p:nvSpPr>
                <p:spPr bwMode="auto">
                  <a:xfrm>
                    <a:off x="3312" y="2242"/>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2" name="Line 65"/>
                  <p:cNvSpPr>
                    <a:spLocks noChangeShapeType="1"/>
                  </p:cNvSpPr>
                  <p:nvPr/>
                </p:nvSpPr>
                <p:spPr bwMode="auto">
                  <a:xfrm>
                    <a:off x="3312" y="227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3" name="Line 66"/>
                  <p:cNvSpPr>
                    <a:spLocks noChangeShapeType="1"/>
                  </p:cNvSpPr>
                  <p:nvPr/>
                </p:nvSpPr>
                <p:spPr bwMode="auto">
                  <a:xfrm>
                    <a:off x="3312" y="234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4" name="Line 67"/>
                  <p:cNvSpPr>
                    <a:spLocks noChangeShapeType="1"/>
                  </p:cNvSpPr>
                  <p:nvPr/>
                </p:nvSpPr>
                <p:spPr bwMode="auto">
                  <a:xfrm>
                    <a:off x="3312" y="231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5" name="Line 68"/>
                  <p:cNvSpPr>
                    <a:spLocks noChangeShapeType="1"/>
                  </p:cNvSpPr>
                  <p:nvPr/>
                </p:nvSpPr>
                <p:spPr bwMode="auto">
                  <a:xfrm>
                    <a:off x="3312" y="237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6" name="Line 69"/>
                  <p:cNvSpPr>
                    <a:spLocks noChangeShapeType="1"/>
                  </p:cNvSpPr>
                  <p:nvPr/>
                </p:nvSpPr>
                <p:spPr bwMode="auto">
                  <a:xfrm>
                    <a:off x="3312" y="241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7" name="Line 70"/>
                  <p:cNvSpPr>
                    <a:spLocks noChangeShapeType="1"/>
                  </p:cNvSpPr>
                  <p:nvPr/>
                </p:nvSpPr>
                <p:spPr bwMode="auto">
                  <a:xfrm>
                    <a:off x="3312" y="243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8" name="Line 71"/>
                  <p:cNvSpPr>
                    <a:spLocks noChangeShapeType="1"/>
                  </p:cNvSpPr>
                  <p:nvPr/>
                </p:nvSpPr>
                <p:spPr bwMode="auto">
                  <a:xfrm>
                    <a:off x="3312" y="246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89" name="Line 72"/>
                  <p:cNvSpPr>
                    <a:spLocks noChangeShapeType="1"/>
                  </p:cNvSpPr>
                  <p:nvPr/>
                </p:nvSpPr>
                <p:spPr bwMode="auto">
                  <a:xfrm>
                    <a:off x="3312" y="2493"/>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0" name="Line 73"/>
                  <p:cNvSpPr>
                    <a:spLocks noChangeShapeType="1"/>
                  </p:cNvSpPr>
                  <p:nvPr/>
                </p:nvSpPr>
                <p:spPr bwMode="auto">
                  <a:xfrm>
                    <a:off x="3312" y="252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1" name="Line 74"/>
                  <p:cNvSpPr>
                    <a:spLocks noChangeShapeType="1"/>
                  </p:cNvSpPr>
                  <p:nvPr/>
                </p:nvSpPr>
                <p:spPr bwMode="auto">
                  <a:xfrm>
                    <a:off x="3312" y="262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2" name="Line 75"/>
                  <p:cNvSpPr>
                    <a:spLocks noChangeShapeType="1"/>
                  </p:cNvSpPr>
                  <p:nvPr/>
                </p:nvSpPr>
                <p:spPr bwMode="auto">
                  <a:xfrm>
                    <a:off x="3312" y="257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3" name="Line 76"/>
                  <p:cNvSpPr>
                    <a:spLocks noChangeShapeType="1"/>
                  </p:cNvSpPr>
                  <p:nvPr/>
                </p:nvSpPr>
                <p:spPr bwMode="auto">
                  <a:xfrm>
                    <a:off x="3312" y="267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4" name="Line 77"/>
                  <p:cNvSpPr>
                    <a:spLocks noChangeShapeType="1"/>
                  </p:cNvSpPr>
                  <p:nvPr/>
                </p:nvSpPr>
                <p:spPr bwMode="auto">
                  <a:xfrm>
                    <a:off x="3312" y="275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5" name="Line 78"/>
                  <p:cNvSpPr>
                    <a:spLocks noChangeShapeType="1"/>
                  </p:cNvSpPr>
                  <p:nvPr/>
                </p:nvSpPr>
                <p:spPr bwMode="auto">
                  <a:xfrm>
                    <a:off x="3312" y="277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6" name="Line 79"/>
                  <p:cNvSpPr>
                    <a:spLocks noChangeShapeType="1"/>
                  </p:cNvSpPr>
                  <p:nvPr/>
                </p:nvSpPr>
                <p:spPr bwMode="auto">
                  <a:xfrm>
                    <a:off x="3312" y="254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7" name="Line 80"/>
                  <p:cNvSpPr>
                    <a:spLocks noChangeShapeType="1"/>
                  </p:cNvSpPr>
                  <p:nvPr/>
                </p:nvSpPr>
                <p:spPr bwMode="auto">
                  <a:xfrm>
                    <a:off x="3312" y="260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8" name="Line 81"/>
                  <p:cNvSpPr>
                    <a:spLocks noChangeShapeType="1"/>
                  </p:cNvSpPr>
                  <p:nvPr/>
                </p:nvSpPr>
                <p:spPr bwMode="auto">
                  <a:xfrm>
                    <a:off x="3312" y="270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99" name="Line 82"/>
                  <p:cNvSpPr>
                    <a:spLocks noChangeShapeType="1"/>
                  </p:cNvSpPr>
                  <p:nvPr/>
                </p:nvSpPr>
                <p:spPr bwMode="auto">
                  <a:xfrm>
                    <a:off x="3312" y="265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0" name="Line 83"/>
                  <p:cNvSpPr>
                    <a:spLocks noChangeShapeType="1"/>
                  </p:cNvSpPr>
                  <p:nvPr/>
                </p:nvSpPr>
                <p:spPr bwMode="auto">
                  <a:xfrm>
                    <a:off x="3312" y="272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1" name="Line 84"/>
                  <p:cNvSpPr>
                    <a:spLocks noChangeShapeType="1"/>
                  </p:cNvSpPr>
                  <p:nvPr/>
                </p:nvSpPr>
                <p:spPr bwMode="auto">
                  <a:xfrm>
                    <a:off x="3312" y="280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2" name="Line 85"/>
                  <p:cNvSpPr>
                    <a:spLocks noChangeShapeType="1"/>
                  </p:cNvSpPr>
                  <p:nvPr/>
                </p:nvSpPr>
                <p:spPr bwMode="auto">
                  <a:xfrm>
                    <a:off x="3312" y="2828"/>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3" name="Line 86"/>
                  <p:cNvSpPr>
                    <a:spLocks noChangeShapeType="1"/>
                  </p:cNvSpPr>
                  <p:nvPr/>
                </p:nvSpPr>
                <p:spPr bwMode="auto">
                  <a:xfrm>
                    <a:off x="3312" y="1599"/>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4" name="Line 87"/>
                  <p:cNvSpPr>
                    <a:spLocks noChangeShapeType="1"/>
                  </p:cNvSpPr>
                  <p:nvPr/>
                </p:nvSpPr>
                <p:spPr bwMode="auto">
                  <a:xfrm>
                    <a:off x="3312" y="170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5" name="Line 88"/>
                  <p:cNvSpPr>
                    <a:spLocks noChangeShapeType="1"/>
                  </p:cNvSpPr>
                  <p:nvPr/>
                </p:nvSpPr>
                <p:spPr bwMode="auto">
                  <a:xfrm>
                    <a:off x="3312" y="164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6" name="Line 89"/>
                  <p:cNvSpPr>
                    <a:spLocks noChangeShapeType="1"/>
                  </p:cNvSpPr>
                  <p:nvPr/>
                </p:nvSpPr>
                <p:spPr bwMode="auto">
                  <a:xfrm>
                    <a:off x="3312" y="173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7" name="Line 90"/>
                  <p:cNvSpPr>
                    <a:spLocks noChangeShapeType="1"/>
                  </p:cNvSpPr>
                  <p:nvPr/>
                </p:nvSpPr>
                <p:spPr bwMode="auto">
                  <a:xfrm>
                    <a:off x="3312" y="175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8" name="Line 91"/>
                  <p:cNvSpPr>
                    <a:spLocks noChangeShapeType="1"/>
                  </p:cNvSpPr>
                  <p:nvPr/>
                </p:nvSpPr>
                <p:spPr bwMode="auto">
                  <a:xfrm>
                    <a:off x="3312" y="181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09" name="Line 92"/>
                  <p:cNvSpPr>
                    <a:spLocks noChangeShapeType="1"/>
                  </p:cNvSpPr>
                  <p:nvPr/>
                </p:nvSpPr>
                <p:spPr bwMode="auto">
                  <a:xfrm>
                    <a:off x="3312" y="187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0" name="Line 93"/>
                  <p:cNvSpPr>
                    <a:spLocks noChangeShapeType="1"/>
                  </p:cNvSpPr>
                  <p:nvPr/>
                </p:nvSpPr>
                <p:spPr bwMode="auto">
                  <a:xfrm>
                    <a:off x="3312" y="162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1" name="Line 94"/>
                  <p:cNvSpPr>
                    <a:spLocks noChangeShapeType="1"/>
                  </p:cNvSpPr>
                  <p:nvPr/>
                </p:nvSpPr>
                <p:spPr bwMode="auto">
                  <a:xfrm>
                    <a:off x="3312" y="166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2" name="Line 95"/>
                  <p:cNvSpPr>
                    <a:spLocks noChangeShapeType="1"/>
                  </p:cNvSpPr>
                  <p:nvPr/>
                </p:nvSpPr>
                <p:spPr bwMode="auto">
                  <a:xfrm>
                    <a:off x="3312" y="177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3" name="Line 96"/>
                  <p:cNvSpPr>
                    <a:spLocks noChangeShapeType="1"/>
                  </p:cNvSpPr>
                  <p:nvPr/>
                </p:nvSpPr>
                <p:spPr bwMode="auto">
                  <a:xfrm>
                    <a:off x="3312" y="168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4" name="Line 97"/>
                  <p:cNvSpPr>
                    <a:spLocks noChangeShapeType="1"/>
                  </p:cNvSpPr>
                  <p:nvPr/>
                </p:nvSpPr>
                <p:spPr bwMode="auto">
                  <a:xfrm>
                    <a:off x="3312" y="179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5" name="Line 98"/>
                  <p:cNvSpPr>
                    <a:spLocks noChangeShapeType="1"/>
                  </p:cNvSpPr>
                  <p:nvPr/>
                </p:nvSpPr>
                <p:spPr bwMode="auto">
                  <a:xfrm>
                    <a:off x="3312" y="184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116" name="Line 99"/>
                  <p:cNvSpPr>
                    <a:spLocks noChangeShapeType="1"/>
                  </p:cNvSpPr>
                  <p:nvPr/>
                </p:nvSpPr>
                <p:spPr bwMode="auto">
                  <a:xfrm>
                    <a:off x="3312" y="190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4" name="Group 100"/>
                <p:cNvGrpSpPr>
                  <a:grpSpLocks/>
                </p:cNvGrpSpPr>
                <p:nvPr/>
              </p:nvGrpSpPr>
              <p:grpSpPr bwMode="auto">
                <a:xfrm>
                  <a:off x="2784" y="1392"/>
                  <a:ext cx="234" cy="1248"/>
                  <a:chOff x="3278" y="1584"/>
                  <a:chExt cx="192" cy="1248"/>
                </a:xfrm>
              </p:grpSpPr>
              <p:sp>
                <p:nvSpPr>
                  <p:cNvPr id="34025" name="Rectangle 101"/>
                  <p:cNvSpPr>
                    <a:spLocks noChangeArrowheads="1"/>
                  </p:cNvSpPr>
                  <p:nvPr/>
                </p:nvSpPr>
                <p:spPr bwMode="auto">
                  <a:xfrm>
                    <a:off x="3278" y="1584"/>
                    <a:ext cx="192" cy="1248"/>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26" name="Line 102"/>
                  <p:cNvSpPr>
                    <a:spLocks noChangeShapeType="1"/>
                  </p:cNvSpPr>
                  <p:nvPr/>
                </p:nvSpPr>
                <p:spPr bwMode="auto">
                  <a:xfrm>
                    <a:off x="3312" y="192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7" name="Line 103"/>
                  <p:cNvSpPr>
                    <a:spLocks noChangeShapeType="1"/>
                  </p:cNvSpPr>
                  <p:nvPr/>
                </p:nvSpPr>
                <p:spPr bwMode="auto">
                  <a:xfrm>
                    <a:off x="3312" y="1954"/>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8" name="Line 104"/>
                  <p:cNvSpPr>
                    <a:spLocks noChangeShapeType="1"/>
                  </p:cNvSpPr>
                  <p:nvPr/>
                </p:nvSpPr>
                <p:spPr bwMode="auto">
                  <a:xfrm>
                    <a:off x="3312" y="19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9" name="Line 105"/>
                  <p:cNvSpPr>
                    <a:spLocks noChangeShapeType="1"/>
                  </p:cNvSpPr>
                  <p:nvPr/>
                </p:nvSpPr>
                <p:spPr bwMode="auto">
                  <a:xfrm>
                    <a:off x="3312" y="205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0" name="Line 106"/>
                  <p:cNvSpPr>
                    <a:spLocks noChangeShapeType="1"/>
                  </p:cNvSpPr>
                  <p:nvPr/>
                </p:nvSpPr>
                <p:spPr bwMode="auto">
                  <a:xfrm>
                    <a:off x="3312" y="202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1" name="Line 107"/>
                  <p:cNvSpPr>
                    <a:spLocks noChangeShapeType="1"/>
                  </p:cNvSpPr>
                  <p:nvPr/>
                </p:nvSpPr>
                <p:spPr bwMode="auto">
                  <a:xfrm>
                    <a:off x="3312" y="209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2" name="Line 108"/>
                  <p:cNvSpPr>
                    <a:spLocks noChangeShapeType="1"/>
                  </p:cNvSpPr>
                  <p:nvPr/>
                </p:nvSpPr>
                <p:spPr bwMode="auto">
                  <a:xfrm>
                    <a:off x="3312" y="212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3" name="Line 109"/>
                  <p:cNvSpPr>
                    <a:spLocks noChangeShapeType="1"/>
                  </p:cNvSpPr>
                  <p:nvPr/>
                </p:nvSpPr>
                <p:spPr bwMode="auto">
                  <a:xfrm>
                    <a:off x="3312" y="216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4" name="Line 110"/>
                  <p:cNvSpPr>
                    <a:spLocks noChangeShapeType="1"/>
                  </p:cNvSpPr>
                  <p:nvPr/>
                </p:nvSpPr>
                <p:spPr bwMode="auto">
                  <a:xfrm>
                    <a:off x="3312" y="22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5" name="Line 111"/>
                  <p:cNvSpPr>
                    <a:spLocks noChangeShapeType="1"/>
                  </p:cNvSpPr>
                  <p:nvPr/>
                </p:nvSpPr>
                <p:spPr bwMode="auto">
                  <a:xfrm>
                    <a:off x="3312" y="2242"/>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6" name="Line 112"/>
                  <p:cNvSpPr>
                    <a:spLocks noChangeShapeType="1"/>
                  </p:cNvSpPr>
                  <p:nvPr/>
                </p:nvSpPr>
                <p:spPr bwMode="auto">
                  <a:xfrm>
                    <a:off x="3312" y="227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7" name="Line 113"/>
                  <p:cNvSpPr>
                    <a:spLocks noChangeShapeType="1"/>
                  </p:cNvSpPr>
                  <p:nvPr/>
                </p:nvSpPr>
                <p:spPr bwMode="auto">
                  <a:xfrm>
                    <a:off x="3312" y="234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8" name="Line 114"/>
                  <p:cNvSpPr>
                    <a:spLocks noChangeShapeType="1"/>
                  </p:cNvSpPr>
                  <p:nvPr/>
                </p:nvSpPr>
                <p:spPr bwMode="auto">
                  <a:xfrm>
                    <a:off x="3312" y="231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39" name="Line 115"/>
                  <p:cNvSpPr>
                    <a:spLocks noChangeShapeType="1"/>
                  </p:cNvSpPr>
                  <p:nvPr/>
                </p:nvSpPr>
                <p:spPr bwMode="auto">
                  <a:xfrm>
                    <a:off x="3312" y="237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0" name="Line 116"/>
                  <p:cNvSpPr>
                    <a:spLocks noChangeShapeType="1"/>
                  </p:cNvSpPr>
                  <p:nvPr/>
                </p:nvSpPr>
                <p:spPr bwMode="auto">
                  <a:xfrm>
                    <a:off x="3312" y="241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1" name="Line 117"/>
                  <p:cNvSpPr>
                    <a:spLocks noChangeShapeType="1"/>
                  </p:cNvSpPr>
                  <p:nvPr/>
                </p:nvSpPr>
                <p:spPr bwMode="auto">
                  <a:xfrm>
                    <a:off x="3312" y="243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2" name="Line 118"/>
                  <p:cNvSpPr>
                    <a:spLocks noChangeShapeType="1"/>
                  </p:cNvSpPr>
                  <p:nvPr/>
                </p:nvSpPr>
                <p:spPr bwMode="auto">
                  <a:xfrm>
                    <a:off x="3312" y="246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3" name="Line 119"/>
                  <p:cNvSpPr>
                    <a:spLocks noChangeShapeType="1"/>
                  </p:cNvSpPr>
                  <p:nvPr/>
                </p:nvSpPr>
                <p:spPr bwMode="auto">
                  <a:xfrm>
                    <a:off x="3312" y="2493"/>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4" name="Line 120"/>
                  <p:cNvSpPr>
                    <a:spLocks noChangeShapeType="1"/>
                  </p:cNvSpPr>
                  <p:nvPr/>
                </p:nvSpPr>
                <p:spPr bwMode="auto">
                  <a:xfrm>
                    <a:off x="3312" y="252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5" name="Line 121"/>
                  <p:cNvSpPr>
                    <a:spLocks noChangeShapeType="1"/>
                  </p:cNvSpPr>
                  <p:nvPr/>
                </p:nvSpPr>
                <p:spPr bwMode="auto">
                  <a:xfrm>
                    <a:off x="3312" y="262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6" name="Line 122"/>
                  <p:cNvSpPr>
                    <a:spLocks noChangeShapeType="1"/>
                  </p:cNvSpPr>
                  <p:nvPr/>
                </p:nvSpPr>
                <p:spPr bwMode="auto">
                  <a:xfrm>
                    <a:off x="3312" y="257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7" name="Line 123"/>
                  <p:cNvSpPr>
                    <a:spLocks noChangeShapeType="1"/>
                  </p:cNvSpPr>
                  <p:nvPr/>
                </p:nvSpPr>
                <p:spPr bwMode="auto">
                  <a:xfrm>
                    <a:off x="3312" y="267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8" name="Line 124"/>
                  <p:cNvSpPr>
                    <a:spLocks noChangeShapeType="1"/>
                  </p:cNvSpPr>
                  <p:nvPr/>
                </p:nvSpPr>
                <p:spPr bwMode="auto">
                  <a:xfrm>
                    <a:off x="3312" y="275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49" name="Line 125"/>
                  <p:cNvSpPr>
                    <a:spLocks noChangeShapeType="1"/>
                  </p:cNvSpPr>
                  <p:nvPr/>
                </p:nvSpPr>
                <p:spPr bwMode="auto">
                  <a:xfrm>
                    <a:off x="3312" y="277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0" name="Line 126"/>
                  <p:cNvSpPr>
                    <a:spLocks noChangeShapeType="1"/>
                  </p:cNvSpPr>
                  <p:nvPr/>
                </p:nvSpPr>
                <p:spPr bwMode="auto">
                  <a:xfrm>
                    <a:off x="3312" y="254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1" name="Line 127"/>
                  <p:cNvSpPr>
                    <a:spLocks noChangeShapeType="1"/>
                  </p:cNvSpPr>
                  <p:nvPr/>
                </p:nvSpPr>
                <p:spPr bwMode="auto">
                  <a:xfrm>
                    <a:off x="3312" y="260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2" name="Line 128"/>
                  <p:cNvSpPr>
                    <a:spLocks noChangeShapeType="1"/>
                  </p:cNvSpPr>
                  <p:nvPr/>
                </p:nvSpPr>
                <p:spPr bwMode="auto">
                  <a:xfrm>
                    <a:off x="3312" y="270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3" name="Line 129"/>
                  <p:cNvSpPr>
                    <a:spLocks noChangeShapeType="1"/>
                  </p:cNvSpPr>
                  <p:nvPr/>
                </p:nvSpPr>
                <p:spPr bwMode="auto">
                  <a:xfrm>
                    <a:off x="3312" y="265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4" name="Line 130"/>
                  <p:cNvSpPr>
                    <a:spLocks noChangeShapeType="1"/>
                  </p:cNvSpPr>
                  <p:nvPr/>
                </p:nvSpPr>
                <p:spPr bwMode="auto">
                  <a:xfrm>
                    <a:off x="3312" y="272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5" name="Line 131"/>
                  <p:cNvSpPr>
                    <a:spLocks noChangeShapeType="1"/>
                  </p:cNvSpPr>
                  <p:nvPr/>
                </p:nvSpPr>
                <p:spPr bwMode="auto">
                  <a:xfrm>
                    <a:off x="3312" y="280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6" name="Line 132"/>
                  <p:cNvSpPr>
                    <a:spLocks noChangeShapeType="1"/>
                  </p:cNvSpPr>
                  <p:nvPr/>
                </p:nvSpPr>
                <p:spPr bwMode="auto">
                  <a:xfrm>
                    <a:off x="3312" y="2828"/>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7" name="Line 133"/>
                  <p:cNvSpPr>
                    <a:spLocks noChangeShapeType="1"/>
                  </p:cNvSpPr>
                  <p:nvPr/>
                </p:nvSpPr>
                <p:spPr bwMode="auto">
                  <a:xfrm>
                    <a:off x="3312" y="1599"/>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8" name="Line 134"/>
                  <p:cNvSpPr>
                    <a:spLocks noChangeShapeType="1"/>
                  </p:cNvSpPr>
                  <p:nvPr/>
                </p:nvSpPr>
                <p:spPr bwMode="auto">
                  <a:xfrm>
                    <a:off x="3312" y="170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59" name="Line 135"/>
                  <p:cNvSpPr>
                    <a:spLocks noChangeShapeType="1"/>
                  </p:cNvSpPr>
                  <p:nvPr/>
                </p:nvSpPr>
                <p:spPr bwMode="auto">
                  <a:xfrm>
                    <a:off x="3312" y="164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0" name="Line 136"/>
                  <p:cNvSpPr>
                    <a:spLocks noChangeShapeType="1"/>
                  </p:cNvSpPr>
                  <p:nvPr/>
                </p:nvSpPr>
                <p:spPr bwMode="auto">
                  <a:xfrm>
                    <a:off x="3312" y="173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1" name="Line 137"/>
                  <p:cNvSpPr>
                    <a:spLocks noChangeShapeType="1"/>
                  </p:cNvSpPr>
                  <p:nvPr/>
                </p:nvSpPr>
                <p:spPr bwMode="auto">
                  <a:xfrm>
                    <a:off x="3312" y="175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2" name="Line 138"/>
                  <p:cNvSpPr>
                    <a:spLocks noChangeShapeType="1"/>
                  </p:cNvSpPr>
                  <p:nvPr/>
                </p:nvSpPr>
                <p:spPr bwMode="auto">
                  <a:xfrm>
                    <a:off x="3312" y="181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3" name="Line 139"/>
                  <p:cNvSpPr>
                    <a:spLocks noChangeShapeType="1"/>
                  </p:cNvSpPr>
                  <p:nvPr/>
                </p:nvSpPr>
                <p:spPr bwMode="auto">
                  <a:xfrm>
                    <a:off x="3312" y="187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4" name="Line 140"/>
                  <p:cNvSpPr>
                    <a:spLocks noChangeShapeType="1"/>
                  </p:cNvSpPr>
                  <p:nvPr/>
                </p:nvSpPr>
                <p:spPr bwMode="auto">
                  <a:xfrm>
                    <a:off x="3312" y="162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5" name="Line 141"/>
                  <p:cNvSpPr>
                    <a:spLocks noChangeShapeType="1"/>
                  </p:cNvSpPr>
                  <p:nvPr/>
                </p:nvSpPr>
                <p:spPr bwMode="auto">
                  <a:xfrm>
                    <a:off x="3312" y="166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6" name="Line 142"/>
                  <p:cNvSpPr>
                    <a:spLocks noChangeShapeType="1"/>
                  </p:cNvSpPr>
                  <p:nvPr/>
                </p:nvSpPr>
                <p:spPr bwMode="auto">
                  <a:xfrm>
                    <a:off x="3312" y="177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7" name="Line 143"/>
                  <p:cNvSpPr>
                    <a:spLocks noChangeShapeType="1"/>
                  </p:cNvSpPr>
                  <p:nvPr/>
                </p:nvSpPr>
                <p:spPr bwMode="auto">
                  <a:xfrm>
                    <a:off x="3312" y="168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8" name="Line 144"/>
                  <p:cNvSpPr>
                    <a:spLocks noChangeShapeType="1"/>
                  </p:cNvSpPr>
                  <p:nvPr/>
                </p:nvSpPr>
                <p:spPr bwMode="auto">
                  <a:xfrm>
                    <a:off x="3312" y="179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69" name="Line 145"/>
                  <p:cNvSpPr>
                    <a:spLocks noChangeShapeType="1"/>
                  </p:cNvSpPr>
                  <p:nvPr/>
                </p:nvSpPr>
                <p:spPr bwMode="auto">
                  <a:xfrm>
                    <a:off x="3312" y="184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70" name="Line 146"/>
                  <p:cNvSpPr>
                    <a:spLocks noChangeShapeType="1"/>
                  </p:cNvSpPr>
                  <p:nvPr/>
                </p:nvSpPr>
                <p:spPr bwMode="auto">
                  <a:xfrm>
                    <a:off x="3312" y="190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5" name="Group 147"/>
                <p:cNvGrpSpPr>
                  <a:grpSpLocks/>
                </p:cNvGrpSpPr>
                <p:nvPr/>
              </p:nvGrpSpPr>
              <p:grpSpPr bwMode="auto">
                <a:xfrm>
                  <a:off x="2002" y="1800"/>
                  <a:ext cx="110" cy="432"/>
                  <a:chOff x="3936" y="2448"/>
                  <a:chExt cx="96" cy="585"/>
                </a:xfrm>
              </p:grpSpPr>
              <p:sp>
                <p:nvSpPr>
                  <p:cNvPr id="34006" name="Rectangle 148"/>
                  <p:cNvSpPr>
                    <a:spLocks noChangeArrowheads="1"/>
                  </p:cNvSpPr>
                  <p:nvPr/>
                </p:nvSpPr>
                <p:spPr bwMode="auto">
                  <a:xfrm>
                    <a:off x="3936" y="2448"/>
                    <a:ext cx="96" cy="576"/>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4007" name="Line 149"/>
                  <p:cNvSpPr>
                    <a:spLocks noChangeShapeType="1"/>
                  </p:cNvSpPr>
                  <p:nvPr/>
                </p:nvSpPr>
                <p:spPr bwMode="auto">
                  <a:xfrm>
                    <a:off x="3953" y="293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8" name="Line 150"/>
                  <p:cNvSpPr>
                    <a:spLocks noChangeShapeType="1"/>
                  </p:cNvSpPr>
                  <p:nvPr/>
                </p:nvSpPr>
                <p:spPr bwMode="auto">
                  <a:xfrm>
                    <a:off x="3953" y="29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9" name="Line 151"/>
                  <p:cNvSpPr>
                    <a:spLocks noChangeShapeType="1"/>
                  </p:cNvSpPr>
                  <p:nvPr/>
                </p:nvSpPr>
                <p:spPr bwMode="auto">
                  <a:xfrm>
                    <a:off x="3953" y="3000"/>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0" name="Line 152"/>
                  <p:cNvSpPr>
                    <a:spLocks noChangeShapeType="1"/>
                  </p:cNvSpPr>
                  <p:nvPr/>
                </p:nvSpPr>
                <p:spPr bwMode="auto">
                  <a:xfrm>
                    <a:off x="3953" y="303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1" name="Line 153"/>
                  <p:cNvSpPr>
                    <a:spLocks noChangeShapeType="1"/>
                  </p:cNvSpPr>
                  <p:nvPr/>
                </p:nvSpPr>
                <p:spPr bwMode="auto">
                  <a:xfrm>
                    <a:off x="3953" y="2455"/>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2" name="Line 154"/>
                  <p:cNvSpPr>
                    <a:spLocks noChangeShapeType="1"/>
                  </p:cNvSpPr>
                  <p:nvPr/>
                </p:nvSpPr>
                <p:spPr bwMode="auto">
                  <a:xfrm>
                    <a:off x="3953" y="2628"/>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3" name="Line 155"/>
                  <p:cNvSpPr>
                    <a:spLocks noChangeShapeType="1"/>
                  </p:cNvSpPr>
                  <p:nvPr/>
                </p:nvSpPr>
                <p:spPr bwMode="auto">
                  <a:xfrm>
                    <a:off x="3953" y="252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4" name="Line 156"/>
                  <p:cNvSpPr>
                    <a:spLocks noChangeShapeType="1"/>
                  </p:cNvSpPr>
                  <p:nvPr/>
                </p:nvSpPr>
                <p:spPr bwMode="auto">
                  <a:xfrm>
                    <a:off x="3953" y="266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5" name="Line 157"/>
                  <p:cNvSpPr>
                    <a:spLocks noChangeShapeType="1"/>
                  </p:cNvSpPr>
                  <p:nvPr/>
                </p:nvSpPr>
                <p:spPr bwMode="auto">
                  <a:xfrm>
                    <a:off x="3953" y="2697"/>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6" name="Line 158"/>
                  <p:cNvSpPr>
                    <a:spLocks noChangeShapeType="1"/>
                  </p:cNvSpPr>
                  <p:nvPr/>
                </p:nvSpPr>
                <p:spPr bwMode="auto">
                  <a:xfrm>
                    <a:off x="3953" y="280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7" name="Line 159"/>
                  <p:cNvSpPr>
                    <a:spLocks noChangeShapeType="1"/>
                  </p:cNvSpPr>
                  <p:nvPr/>
                </p:nvSpPr>
                <p:spPr bwMode="auto">
                  <a:xfrm>
                    <a:off x="3953" y="2868"/>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8" name="Line 160"/>
                  <p:cNvSpPr>
                    <a:spLocks noChangeShapeType="1"/>
                  </p:cNvSpPr>
                  <p:nvPr/>
                </p:nvSpPr>
                <p:spPr bwMode="auto">
                  <a:xfrm>
                    <a:off x="3953" y="248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19" name="Line 161"/>
                  <p:cNvSpPr>
                    <a:spLocks noChangeShapeType="1"/>
                  </p:cNvSpPr>
                  <p:nvPr/>
                </p:nvSpPr>
                <p:spPr bwMode="auto">
                  <a:xfrm>
                    <a:off x="3953" y="2559"/>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0" name="Line 162"/>
                  <p:cNvSpPr>
                    <a:spLocks noChangeShapeType="1"/>
                  </p:cNvSpPr>
                  <p:nvPr/>
                </p:nvSpPr>
                <p:spPr bwMode="auto">
                  <a:xfrm>
                    <a:off x="3953" y="273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1" name="Line 163"/>
                  <p:cNvSpPr>
                    <a:spLocks noChangeShapeType="1"/>
                  </p:cNvSpPr>
                  <p:nvPr/>
                </p:nvSpPr>
                <p:spPr bwMode="auto">
                  <a:xfrm>
                    <a:off x="3953" y="259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2" name="Line 164"/>
                  <p:cNvSpPr>
                    <a:spLocks noChangeShapeType="1"/>
                  </p:cNvSpPr>
                  <p:nvPr/>
                </p:nvSpPr>
                <p:spPr bwMode="auto">
                  <a:xfrm>
                    <a:off x="3953" y="27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3" name="Line 165"/>
                  <p:cNvSpPr>
                    <a:spLocks noChangeShapeType="1"/>
                  </p:cNvSpPr>
                  <p:nvPr/>
                </p:nvSpPr>
                <p:spPr bwMode="auto">
                  <a:xfrm>
                    <a:off x="3953" y="2836"/>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24" name="Line 166"/>
                  <p:cNvSpPr>
                    <a:spLocks noChangeShapeType="1"/>
                  </p:cNvSpPr>
                  <p:nvPr/>
                </p:nvSpPr>
                <p:spPr bwMode="auto">
                  <a:xfrm>
                    <a:off x="3953" y="290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986" name="Group 167"/>
                <p:cNvGrpSpPr>
                  <a:grpSpLocks/>
                </p:cNvGrpSpPr>
                <p:nvPr/>
              </p:nvGrpSpPr>
              <p:grpSpPr bwMode="auto">
                <a:xfrm>
                  <a:off x="2352" y="1800"/>
                  <a:ext cx="123" cy="432"/>
                  <a:chOff x="3936" y="2448"/>
                  <a:chExt cx="96" cy="585"/>
                </a:xfrm>
              </p:grpSpPr>
              <p:sp>
                <p:nvSpPr>
                  <p:cNvPr id="33987" name="Rectangle 168"/>
                  <p:cNvSpPr>
                    <a:spLocks noChangeArrowheads="1"/>
                  </p:cNvSpPr>
                  <p:nvPr/>
                </p:nvSpPr>
                <p:spPr bwMode="auto">
                  <a:xfrm>
                    <a:off x="3936" y="2448"/>
                    <a:ext cx="96" cy="576"/>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88" name="Line 169"/>
                  <p:cNvSpPr>
                    <a:spLocks noChangeShapeType="1"/>
                  </p:cNvSpPr>
                  <p:nvPr/>
                </p:nvSpPr>
                <p:spPr bwMode="auto">
                  <a:xfrm>
                    <a:off x="3953" y="293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89" name="Line 170"/>
                  <p:cNvSpPr>
                    <a:spLocks noChangeShapeType="1"/>
                  </p:cNvSpPr>
                  <p:nvPr/>
                </p:nvSpPr>
                <p:spPr bwMode="auto">
                  <a:xfrm>
                    <a:off x="3953" y="29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0" name="Line 171"/>
                  <p:cNvSpPr>
                    <a:spLocks noChangeShapeType="1"/>
                  </p:cNvSpPr>
                  <p:nvPr/>
                </p:nvSpPr>
                <p:spPr bwMode="auto">
                  <a:xfrm>
                    <a:off x="3953" y="3000"/>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1" name="Line 172"/>
                  <p:cNvSpPr>
                    <a:spLocks noChangeShapeType="1"/>
                  </p:cNvSpPr>
                  <p:nvPr/>
                </p:nvSpPr>
                <p:spPr bwMode="auto">
                  <a:xfrm>
                    <a:off x="3953" y="303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2" name="Line 173"/>
                  <p:cNvSpPr>
                    <a:spLocks noChangeShapeType="1"/>
                  </p:cNvSpPr>
                  <p:nvPr/>
                </p:nvSpPr>
                <p:spPr bwMode="auto">
                  <a:xfrm>
                    <a:off x="3953" y="2455"/>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3" name="Line 174"/>
                  <p:cNvSpPr>
                    <a:spLocks noChangeShapeType="1"/>
                  </p:cNvSpPr>
                  <p:nvPr/>
                </p:nvSpPr>
                <p:spPr bwMode="auto">
                  <a:xfrm>
                    <a:off x="3953" y="2628"/>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4" name="Line 175"/>
                  <p:cNvSpPr>
                    <a:spLocks noChangeShapeType="1"/>
                  </p:cNvSpPr>
                  <p:nvPr/>
                </p:nvSpPr>
                <p:spPr bwMode="auto">
                  <a:xfrm>
                    <a:off x="3953" y="252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5" name="Line 176"/>
                  <p:cNvSpPr>
                    <a:spLocks noChangeShapeType="1"/>
                  </p:cNvSpPr>
                  <p:nvPr/>
                </p:nvSpPr>
                <p:spPr bwMode="auto">
                  <a:xfrm>
                    <a:off x="3953" y="266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6" name="Line 177"/>
                  <p:cNvSpPr>
                    <a:spLocks noChangeShapeType="1"/>
                  </p:cNvSpPr>
                  <p:nvPr/>
                </p:nvSpPr>
                <p:spPr bwMode="auto">
                  <a:xfrm>
                    <a:off x="3953" y="2697"/>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7" name="Line 178"/>
                  <p:cNvSpPr>
                    <a:spLocks noChangeShapeType="1"/>
                  </p:cNvSpPr>
                  <p:nvPr/>
                </p:nvSpPr>
                <p:spPr bwMode="auto">
                  <a:xfrm>
                    <a:off x="3953" y="280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8" name="Line 179"/>
                  <p:cNvSpPr>
                    <a:spLocks noChangeShapeType="1"/>
                  </p:cNvSpPr>
                  <p:nvPr/>
                </p:nvSpPr>
                <p:spPr bwMode="auto">
                  <a:xfrm>
                    <a:off x="3953" y="2868"/>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99" name="Line 180"/>
                  <p:cNvSpPr>
                    <a:spLocks noChangeShapeType="1"/>
                  </p:cNvSpPr>
                  <p:nvPr/>
                </p:nvSpPr>
                <p:spPr bwMode="auto">
                  <a:xfrm>
                    <a:off x="3953" y="248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0" name="Line 181"/>
                  <p:cNvSpPr>
                    <a:spLocks noChangeShapeType="1"/>
                  </p:cNvSpPr>
                  <p:nvPr/>
                </p:nvSpPr>
                <p:spPr bwMode="auto">
                  <a:xfrm>
                    <a:off x="3953" y="2559"/>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1" name="Line 182"/>
                  <p:cNvSpPr>
                    <a:spLocks noChangeShapeType="1"/>
                  </p:cNvSpPr>
                  <p:nvPr/>
                </p:nvSpPr>
                <p:spPr bwMode="auto">
                  <a:xfrm>
                    <a:off x="3953" y="273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2" name="Line 183"/>
                  <p:cNvSpPr>
                    <a:spLocks noChangeShapeType="1"/>
                  </p:cNvSpPr>
                  <p:nvPr/>
                </p:nvSpPr>
                <p:spPr bwMode="auto">
                  <a:xfrm>
                    <a:off x="3953" y="259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3" name="Line 184"/>
                  <p:cNvSpPr>
                    <a:spLocks noChangeShapeType="1"/>
                  </p:cNvSpPr>
                  <p:nvPr/>
                </p:nvSpPr>
                <p:spPr bwMode="auto">
                  <a:xfrm>
                    <a:off x="3953" y="27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4" name="Line 185"/>
                  <p:cNvSpPr>
                    <a:spLocks noChangeShapeType="1"/>
                  </p:cNvSpPr>
                  <p:nvPr/>
                </p:nvSpPr>
                <p:spPr bwMode="auto">
                  <a:xfrm>
                    <a:off x="3953" y="2836"/>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005" name="Line 186"/>
                  <p:cNvSpPr>
                    <a:spLocks noChangeShapeType="1"/>
                  </p:cNvSpPr>
                  <p:nvPr/>
                </p:nvSpPr>
                <p:spPr bwMode="auto">
                  <a:xfrm>
                    <a:off x="3953" y="290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3819" name="Group 187"/>
              <p:cNvGrpSpPr>
                <a:grpSpLocks/>
              </p:cNvGrpSpPr>
              <p:nvPr/>
            </p:nvGrpSpPr>
            <p:grpSpPr bwMode="auto">
              <a:xfrm>
                <a:off x="3540" y="1968"/>
                <a:ext cx="727" cy="96"/>
                <a:chOff x="1872" y="3168"/>
                <a:chExt cx="727" cy="96"/>
              </a:xfrm>
            </p:grpSpPr>
            <p:sp>
              <p:nvSpPr>
                <p:cNvPr id="33968" name="Rectangle 188"/>
                <p:cNvSpPr>
                  <a:spLocks noChangeArrowheads="1"/>
                </p:cNvSpPr>
                <p:nvPr/>
              </p:nvSpPr>
              <p:spPr bwMode="auto">
                <a:xfrm>
                  <a:off x="1872" y="3168"/>
                  <a:ext cx="727"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69" name="Line 189"/>
                <p:cNvSpPr>
                  <a:spLocks noChangeShapeType="1"/>
                </p:cNvSpPr>
                <p:nvPr/>
              </p:nvSpPr>
              <p:spPr bwMode="auto">
                <a:xfrm>
                  <a:off x="1968" y="3213"/>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0" name="Line 190"/>
                <p:cNvSpPr>
                  <a:spLocks noChangeShapeType="1"/>
                </p:cNvSpPr>
                <p:nvPr/>
              </p:nvSpPr>
              <p:spPr bwMode="auto">
                <a:xfrm>
                  <a:off x="1874" y="3192"/>
                  <a:ext cx="25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1" name="Line 191"/>
                <p:cNvSpPr>
                  <a:spLocks noChangeShapeType="1"/>
                </p:cNvSpPr>
                <p:nvPr/>
              </p:nvSpPr>
              <p:spPr bwMode="auto">
                <a:xfrm>
                  <a:off x="1874" y="3228"/>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2" name="Line 192"/>
                <p:cNvSpPr>
                  <a:spLocks noChangeShapeType="1"/>
                </p:cNvSpPr>
                <p:nvPr/>
              </p:nvSpPr>
              <p:spPr bwMode="auto">
                <a:xfrm>
                  <a:off x="2090" y="3228"/>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3" name="Line 193"/>
                <p:cNvSpPr>
                  <a:spLocks noChangeShapeType="1"/>
                </p:cNvSpPr>
                <p:nvPr/>
              </p:nvSpPr>
              <p:spPr bwMode="auto">
                <a:xfrm>
                  <a:off x="2163" y="3243"/>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4" name="Line 194"/>
                <p:cNvSpPr>
                  <a:spLocks noChangeShapeType="1"/>
                </p:cNvSpPr>
                <p:nvPr/>
              </p:nvSpPr>
              <p:spPr bwMode="auto">
                <a:xfrm>
                  <a:off x="2163" y="3195"/>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5" name="Line 195"/>
                <p:cNvSpPr>
                  <a:spLocks noChangeShapeType="1"/>
                </p:cNvSpPr>
                <p:nvPr/>
              </p:nvSpPr>
              <p:spPr bwMode="auto">
                <a:xfrm>
                  <a:off x="2236" y="3180"/>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6" name="Line 196"/>
                <p:cNvSpPr>
                  <a:spLocks noChangeShapeType="1"/>
                </p:cNvSpPr>
                <p:nvPr/>
              </p:nvSpPr>
              <p:spPr bwMode="auto">
                <a:xfrm>
                  <a:off x="2307" y="3216"/>
                  <a:ext cx="2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7" name="Line 197"/>
                <p:cNvSpPr>
                  <a:spLocks noChangeShapeType="1"/>
                </p:cNvSpPr>
                <p:nvPr/>
              </p:nvSpPr>
              <p:spPr bwMode="auto">
                <a:xfrm>
                  <a:off x="2478" y="3252"/>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8" name="Line 198"/>
                <p:cNvSpPr>
                  <a:spLocks noChangeShapeType="1"/>
                </p:cNvSpPr>
                <p:nvPr/>
              </p:nvSpPr>
              <p:spPr bwMode="auto">
                <a:xfrm>
                  <a:off x="1874" y="3252"/>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79" name="Line 199"/>
                <p:cNvSpPr>
                  <a:spLocks noChangeShapeType="1"/>
                </p:cNvSpPr>
                <p:nvPr/>
              </p:nvSpPr>
              <p:spPr bwMode="auto">
                <a:xfrm>
                  <a:off x="2017" y="3180"/>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80" name="Line 200"/>
                <p:cNvSpPr>
                  <a:spLocks noChangeShapeType="1"/>
                </p:cNvSpPr>
                <p:nvPr/>
              </p:nvSpPr>
              <p:spPr bwMode="auto">
                <a:xfrm>
                  <a:off x="2417" y="3195"/>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0" name="Group 201"/>
              <p:cNvGrpSpPr>
                <a:grpSpLocks/>
              </p:cNvGrpSpPr>
              <p:nvPr/>
            </p:nvGrpSpPr>
            <p:grpSpPr bwMode="auto">
              <a:xfrm>
                <a:off x="4484" y="1968"/>
                <a:ext cx="727" cy="96"/>
                <a:chOff x="1872" y="3168"/>
                <a:chExt cx="727" cy="96"/>
              </a:xfrm>
            </p:grpSpPr>
            <p:sp>
              <p:nvSpPr>
                <p:cNvPr id="33955" name="Rectangle 202"/>
                <p:cNvSpPr>
                  <a:spLocks noChangeArrowheads="1"/>
                </p:cNvSpPr>
                <p:nvPr/>
              </p:nvSpPr>
              <p:spPr bwMode="auto">
                <a:xfrm>
                  <a:off x="1872" y="3168"/>
                  <a:ext cx="727" cy="9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56" name="Line 203"/>
                <p:cNvSpPr>
                  <a:spLocks noChangeShapeType="1"/>
                </p:cNvSpPr>
                <p:nvPr/>
              </p:nvSpPr>
              <p:spPr bwMode="auto">
                <a:xfrm>
                  <a:off x="1968" y="3213"/>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7" name="Line 204"/>
                <p:cNvSpPr>
                  <a:spLocks noChangeShapeType="1"/>
                </p:cNvSpPr>
                <p:nvPr/>
              </p:nvSpPr>
              <p:spPr bwMode="auto">
                <a:xfrm>
                  <a:off x="1874" y="3192"/>
                  <a:ext cx="25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8" name="Line 205"/>
                <p:cNvSpPr>
                  <a:spLocks noChangeShapeType="1"/>
                </p:cNvSpPr>
                <p:nvPr/>
              </p:nvSpPr>
              <p:spPr bwMode="auto">
                <a:xfrm>
                  <a:off x="1874" y="3228"/>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9" name="Line 206"/>
                <p:cNvSpPr>
                  <a:spLocks noChangeShapeType="1"/>
                </p:cNvSpPr>
                <p:nvPr/>
              </p:nvSpPr>
              <p:spPr bwMode="auto">
                <a:xfrm>
                  <a:off x="2090" y="3228"/>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0" name="Line 207"/>
                <p:cNvSpPr>
                  <a:spLocks noChangeShapeType="1"/>
                </p:cNvSpPr>
                <p:nvPr/>
              </p:nvSpPr>
              <p:spPr bwMode="auto">
                <a:xfrm>
                  <a:off x="2163" y="3243"/>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1" name="Line 208"/>
                <p:cNvSpPr>
                  <a:spLocks noChangeShapeType="1"/>
                </p:cNvSpPr>
                <p:nvPr/>
              </p:nvSpPr>
              <p:spPr bwMode="auto">
                <a:xfrm>
                  <a:off x="2163" y="3195"/>
                  <a:ext cx="2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2" name="Line 209"/>
                <p:cNvSpPr>
                  <a:spLocks noChangeShapeType="1"/>
                </p:cNvSpPr>
                <p:nvPr/>
              </p:nvSpPr>
              <p:spPr bwMode="auto">
                <a:xfrm>
                  <a:off x="2236" y="3180"/>
                  <a:ext cx="2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3" name="Line 210"/>
                <p:cNvSpPr>
                  <a:spLocks noChangeShapeType="1"/>
                </p:cNvSpPr>
                <p:nvPr/>
              </p:nvSpPr>
              <p:spPr bwMode="auto">
                <a:xfrm>
                  <a:off x="2307" y="3216"/>
                  <a:ext cx="29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4" name="Line 211"/>
                <p:cNvSpPr>
                  <a:spLocks noChangeShapeType="1"/>
                </p:cNvSpPr>
                <p:nvPr/>
              </p:nvSpPr>
              <p:spPr bwMode="auto">
                <a:xfrm>
                  <a:off x="2478" y="3252"/>
                  <a:ext cx="11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5" name="Line 212"/>
                <p:cNvSpPr>
                  <a:spLocks noChangeShapeType="1"/>
                </p:cNvSpPr>
                <p:nvPr/>
              </p:nvSpPr>
              <p:spPr bwMode="auto">
                <a:xfrm>
                  <a:off x="1874" y="3252"/>
                  <a:ext cx="2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6" name="Line 213"/>
                <p:cNvSpPr>
                  <a:spLocks noChangeShapeType="1"/>
                </p:cNvSpPr>
                <p:nvPr/>
              </p:nvSpPr>
              <p:spPr bwMode="auto">
                <a:xfrm>
                  <a:off x="2017" y="3180"/>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67" name="Line 214"/>
                <p:cNvSpPr>
                  <a:spLocks noChangeShapeType="1"/>
                </p:cNvSpPr>
                <p:nvPr/>
              </p:nvSpPr>
              <p:spPr bwMode="auto">
                <a:xfrm>
                  <a:off x="2417" y="3195"/>
                  <a:ext cx="18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1" name="Group 215"/>
              <p:cNvGrpSpPr>
                <a:grpSpLocks/>
              </p:cNvGrpSpPr>
              <p:nvPr/>
            </p:nvGrpSpPr>
            <p:grpSpPr bwMode="auto">
              <a:xfrm>
                <a:off x="3711" y="1392"/>
                <a:ext cx="233" cy="1248"/>
                <a:chOff x="3278" y="1584"/>
                <a:chExt cx="192" cy="1248"/>
              </a:xfrm>
            </p:grpSpPr>
            <p:sp>
              <p:nvSpPr>
                <p:cNvPr id="33909" name="Rectangle 216"/>
                <p:cNvSpPr>
                  <a:spLocks noChangeArrowheads="1"/>
                </p:cNvSpPr>
                <p:nvPr/>
              </p:nvSpPr>
              <p:spPr bwMode="auto">
                <a:xfrm>
                  <a:off x="3278" y="1584"/>
                  <a:ext cx="192" cy="1248"/>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910" name="Line 217"/>
                <p:cNvSpPr>
                  <a:spLocks noChangeShapeType="1"/>
                </p:cNvSpPr>
                <p:nvPr/>
              </p:nvSpPr>
              <p:spPr bwMode="auto">
                <a:xfrm>
                  <a:off x="3312" y="192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1" name="Line 218"/>
                <p:cNvSpPr>
                  <a:spLocks noChangeShapeType="1"/>
                </p:cNvSpPr>
                <p:nvPr/>
              </p:nvSpPr>
              <p:spPr bwMode="auto">
                <a:xfrm>
                  <a:off x="3312" y="1954"/>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2" name="Line 219"/>
                <p:cNvSpPr>
                  <a:spLocks noChangeShapeType="1"/>
                </p:cNvSpPr>
                <p:nvPr/>
              </p:nvSpPr>
              <p:spPr bwMode="auto">
                <a:xfrm>
                  <a:off x="3312" y="19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3" name="Line 220"/>
                <p:cNvSpPr>
                  <a:spLocks noChangeShapeType="1"/>
                </p:cNvSpPr>
                <p:nvPr/>
              </p:nvSpPr>
              <p:spPr bwMode="auto">
                <a:xfrm>
                  <a:off x="3312" y="205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4" name="Line 221"/>
                <p:cNvSpPr>
                  <a:spLocks noChangeShapeType="1"/>
                </p:cNvSpPr>
                <p:nvPr/>
              </p:nvSpPr>
              <p:spPr bwMode="auto">
                <a:xfrm>
                  <a:off x="3312" y="202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5" name="Line 222"/>
                <p:cNvSpPr>
                  <a:spLocks noChangeShapeType="1"/>
                </p:cNvSpPr>
                <p:nvPr/>
              </p:nvSpPr>
              <p:spPr bwMode="auto">
                <a:xfrm>
                  <a:off x="3312" y="209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6" name="Line 223"/>
                <p:cNvSpPr>
                  <a:spLocks noChangeShapeType="1"/>
                </p:cNvSpPr>
                <p:nvPr/>
              </p:nvSpPr>
              <p:spPr bwMode="auto">
                <a:xfrm>
                  <a:off x="3312" y="212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7" name="Line 224"/>
                <p:cNvSpPr>
                  <a:spLocks noChangeShapeType="1"/>
                </p:cNvSpPr>
                <p:nvPr/>
              </p:nvSpPr>
              <p:spPr bwMode="auto">
                <a:xfrm>
                  <a:off x="3312" y="216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8" name="Line 225"/>
                <p:cNvSpPr>
                  <a:spLocks noChangeShapeType="1"/>
                </p:cNvSpPr>
                <p:nvPr/>
              </p:nvSpPr>
              <p:spPr bwMode="auto">
                <a:xfrm>
                  <a:off x="3312" y="22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19" name="Line 226"/>
                <p:cNvSpPr>
                  <a:spLocks noChangeShapeType="1"/>
                </p:cNvSpPr>
                <p:nvPr/>
              </p:nvSpPr>
              <p:spPr bwMode="auto">
                <a:xfrm>
                  <a:off x="3312" y="2242"/>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0" name="Line 227"/>
                <p:cNvSpPr>
                  <a:spLocks noChangeShapeType="1"/>
                </p:cNvSpPr>
                <p:nvPr/>
              </p:nvSpPr>
              <p:spPr bwMode="auto">
                <a:xfrm>
                  <a:off x="3312" y="227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1" name="Line 228"/>
                <p:cNvSpPr>
                  <a:spLocks noChangeShapeType="1"/>
                </p:cNvSpPr>
                <p:nvPr/>
              </p:nvSpPr>
              <p:spPr bwMode="auto">
                <a:xfrm>
                  <a:off x="3312" y="234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2" name="Line 229"/>
                <p:cNvSpPr>
                  <a:spLocks noChangeShapeType="1"/>
                </p:cNvSpPr>
                <p:nvPr/>
              </p:nvSpPr>
              <p:spPr bwMode="auto">
                <a:xfrm>
                  <a:off x="3312" y="231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3" name="Line 230"/>
                <p:cNvSpPr>
                  <a:spLocks noChangeShapeType="1"/>
                </p:cNvSpPr>
                <p:nvPr/>
              </p:nvSpPr>
              <p:spPr bwMode="auto">
                <a:xfrm>
                  <a:off x="3312" y="237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4" name="Line 231"/>
                <p:cNvSpPr>
                  <a:spLocks noChangeShapeType="1"/>
                </p:cNvSpPr>
                <p:nvPr/>
              </p:nvSpPr>
              <p:spPr bwMode="auto">
                <a:xfrm>
                  <a:off x="3312" y="241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5" name="Line 232"/>
                <p:cNvSpPr>
                  <a:spLocks noChangeShapeType="1"/>
                </p:cNvSpPr>
                <p:nvPr/>
              </p:nvSpPr>
              <p:spPr bwMode="auto">
                <a:xfrm>
                  <a:off x="3312" y="243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6" name="Line 233"/>
                <p:cNvSpPr>
                  <a:spLocks noChangeShapeType="1"/>
                </p:cNvSpPr>
                <p:nvPr/>
              </p:nvSpPr>
              <p:spPr bwMode="auto">
                <a:xfrm>
                  <a:off x="3312" y="246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7" name="Line 234"/>
                <p:cNvSpPr>
                  <a:spLocks noChangeShapeType="1"/>
                </p:cNvSpPr>
                <p:nvPr/>
              </p:nvSpPr>
              <p:spPr bwMode="auto">
                <a:xfrm>
                  <a:off x="3312" y="2493"/>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8" name="Line 235"/>
                <p:cNvSpPr>
                  <a:spLocks noChangeShapeType="1"/>
                </p:cNvSpPr>
                <p:nvPr/>
              </p:nvSpPr>
              <p:spPr bwMode="auto">
                <a:xfrm>
                  <a:off x="3312" y="252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29" name="Line 236"/>
                <p:cNvSpPr>
                  <a:spLocks noChangeShapeType="1"/>
                </p:cNvSpPr>
                <p:nvPr/>
              </p:nvSpPr>
              <p:spPr bwMode="auto">
                <a:xfrm>
                  <a:off x="3312" y="262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0" name="Line 237"/>
                <p:cNvSpPr>
                  <a:spLocks noChangeShapeType="1"/>
                </p:cNvSpPr>
                <p:nvPr/>
              </p:nvSpPr>
              <p:spPr bwMode="auto">
                <a:xfrm>
                  <a:off x="3312" y="257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1" name="Line 238"/>
                <p:cNvSpPr>
                  <a:spLocks noChangeShapeType="1"/>
                </p:cNvSpPr>
                <p:nvPr/>
              </p:nvSpPr>
              <p:spPr bwMode="auto">
                <a:xfrm>
                  <a:off x="3312" y="267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2" name="Line 239"/>
                <p:cNvSpPr>
                  <a:spLocks noChangeShapeType="1"/>
                </p:cNvSpPr>
                <p:nvPr/>
              </p:nvSpPr>
              <p:spPr bwMode="auto">
                <a:xfrm>
                  <a:off x="3312" y="275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3" name="Line 240"/>
                <p:cNvSpPr>
                  <a:spLocks noChangeShapeType="1"/>
                </p:cNvSpPr>
                <p:nvPr/>
              </p:nvSpPr>
              <p:spPr bwMode="auto">
                <a:xfrm>
                  <a:off x="3312" y="277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4" name="Line 241"/>
                <p:cNvSpPr>
                  <a:spLocks noChangeShapeType="1"/>
                </p:cNvSpPr>
                <p:nvPr/>
              </p:nvSpPr>
              <p:spPr bwMode="auto">
                <a:xfrm>
                  <a:off x="3312" y="254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5" name="Line 242"/>
                <p:cNvSpPr>
                  <a:spLocks noChangeShapeType="1"/>
                </p:cNvSpPr>
                <p:nvPr/>
              </p:nvSpPr>
              <p:spPr bwMode="auto">
                <a:xfrm>
                  <a:off x="3312" y="260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6" name="Line 243"/>
                <p:cNvSpPr>
                  <a:spLocks noChangeShapeType="1"/>
                </p:cNvSpPr>
                <p:nvPr/>
              </p:nvSpPr>
              <p:spPr bwMode="auto">
                <a:xfrm>
                  <a:off x="3312" y="270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7" name="Line 244"/>
                <p:cNvSpPr>
                  <a:spLocks noChangeShapeType="1"/>
                </p:cNvSpPr>
                <p:nvPr/>
              </p:nvSpPr>
              <p:spPr bwMode="auto">
                <a:xfrm>
                  <a:off x="3312" y="265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8" name="Line 245"/>
                <p:cNvSpPr>
                  <a:spLocks noChangeShapeType="1"/>
                </p:cNvSpPr>
                <p:nvPr/>
              </p:nvSpPr>
              <p:spPr bwMode="auto">
                <a:xfrm>
                  <a:off x="3312" y="272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39" name="Line 246"/>
                <p:cNvSpPr>
                  <a:spLocks noChangeShapeType="1"/>
                </p:cNvSpPr>
                <p:nvPr/>
              </p:nvSpPr>
              <p:spPr bwMode="auto">
                <a:xfrm>
                  <a:off x="3312" y="280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0" name="Line 247"/>
                <p:cNvSpPr>
                  <a:spLocks noChangeShapeType="1"/>
                </p:cNvSpPr>
                <p:nvPr/>
              </p:nvSpPr>
              <p:spPr bwMode="auto">
                <a:xfrm>
                  <a:off x="3312" y="2828"/>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1" name="Line 248"/>
                <p:cNvSpPr>
                  <a:spLocks noChangeShapeType="1"/>
                </p:cNvSpPr>
                <p:nvPr/>
              </p:nvSpPr>
              <p:spPr bwMode="auto">
                <a:xfrm>
                  <a:off x="3312" y="1599"/>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2" name="Line 249"/>
                <p:cNvSpPr>
                  <a:spLocks noChangeShapeType="1"/>
                </p:cNvSpPr>
                <p:nvPr/>
              </p:nvSpPr>
              <p:spPr bwMode="auto">
                <a:xfrm>
                  <a:off x="3312" y="170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3" name="Line 250"/>
                <p:cNvSpPr>
                  <a:spLocks noChangeShapeType="1"/>
                </p:cNvSpPr>
                <p:nvPr/>
              </p:nvSpPr>
              <p:spPr bwMode="auto">
                <a:xfrm>
                  <a:off x="3312" y="164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4" name="Line 251"/>
                <p:cNvSpPr>
                  <a:spLocks noChangeShapeType="1"/>
                </p:cNvSpPr>
                <p:nvPr/>
              </p:nvSpPr>
              <p:spPr bwMode="auto">
                <a:xfrm>
                  <a:off x="3312" y="173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5" name="Line 252"/>
                <p:cNvSpPr>
                  <a:spLocks noChangeShapeType="1"/>
                </p:cNvSpPr>
                <p:nvPr/>
              </p:nvSpPr>
              <p:spPr bwMode="auto">
                <a:xfrm>
                  <a:off x="3312" y="175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6" name="Line 253"/>
                <p:cNvSpPr>
                  <a:spLocks noChangeShapeType="1"/>
                </p:cNvSpPr>
                <p:nvPr/>
              </p:nvSpPr>
              <p:spPr bwMode="auto">
                <a:xfrm>
                  <a:off x="3312" y="181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7" name="Line 254"/>
                <p:cNvSpPr>
                  <a:spLocks noChangeShapeType="1"/>
                </p:cNvSpPr>
                <p:nvPr/>
              </p:nvSpPr>
              <p:spPr bwMode="auto">
                <a:xfrm>
                  <a:off x="3312" y="187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8" name="Line 255"/>
                <p:cNvSpPr>
                  <a:spLocks noChangeShapeType="1"/>
                </p:cNvSpPr>
                <p:nvPr/>
              </p:nvSpPr>
              <p:spPr bwMode="auto">
                <a:xfrm>
                  <a:off x="3312" y="162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49" name="Line 256"/>
                <p:cNvSpPr>
                  <a:spLocks noChangeShapeType="1"/>
                </p:cNvSpPr>
                <p:nvPr/>
              </p:nvSpPr>
              <p:spPr bwMode="auto">
                <a:xfrm>
                  <a:off x="3312" y="166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0" name="Line 257"/>
                <p:cNvSpPr>
                  <a:spLocks noChangeShapeType="1"/>
                </p:cNvSpPr>
                <p:nvPr/>
              </p:nvSpPr>
              <p:spPr bwMode="auto">
                <a:xfrm>
                  <a:off x="3312" y="177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1" name="Line 258"/>
                <p:cNvSpPr>
                  <a:spLocks noChangeShapeType="1"/>
                </p:cNvSpPr>
                <p:nvPr/>
              </p:nvSpPr>
              <p:spPr bwMode="auto">
                <a:xfrm>
                  <a:off x="3312" y="168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2" name="Line 259"/>
                <p:cNvSpPr>
                  <a:spLocks noChangeShapeType="1"/>
                </p:cNvSpPr>
                <p:nvPr/>
              </p:nvSpPr>
              <p:spPr bwMode="auto">
                <a:xfrm>
                  <a:off x="3312" y="179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3" name="Line 260"/>
                <p:cNvSpPr>
                  <a:spLocks noChangeShapeType="1"/>
                </p:cNvSpPr>
                <p:nvPr/>
              </p:nvSpPr>
              <p:spPr bwMode="auto">
                <a:xfrm>
                  <a:off x="3312" y="184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54" name="Line 261"/>
                <p:cNvSpPr>
                  <a:spLocks noChangeShapeType="1"/>
                </p:cNvSpPr>
                <p:nvPr/>
              </p:nvSpPr>
              <p:spPr bwMode="auto">
                <a:xfrm>
                  <a:off x="3312" y="190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2" name="Group 262"/>
              <p:cNvGrpSpPr>
                <a:grpSpLocks/>
              </p:cNvGrpSpPr>
              <p:nvPr/>
            </p:nvGrpSpPr>
            <p:grpSpPr bwMode="auto">
              <a:xfrm>
                <a:off x="4820" y="1392"/>
                <a:ext cx="234" cy="1248"/>
                <a:chOff x="3278" y="1584"/>
                <a:chExt cx="192" cy="1248"/>
              </a:xfrm>
            </p:grpSpPr>
            <p:sp>
              <p:nvSpPr>
                <p:cNvPr id="33863" name="Rectangle 263"/>
                <p:cNvSpPr>
                  <a:spLocks noChangeArrowheads="1"/>
                </p:cNvSpPr>
                <p:nvPr/>
              </p:nvSpPr>
              <p:spPr bwMode="auto">
                <a:xfrm>
                  <a:off x="3278" y="1584"/>
                  <a:ext cx="192" cy="1248"/>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64" name="Line 264"/>
                <p:cNvSpPr>
                  <a:spLocks noChangeShapeType="1"/>
                </p:cNvSpPr>
                <p:nvPr/>
              </p:nvSpPr>
              <p:spPr bwMode="auto">
                <a:xfrm>
                  <a:off x="3312" y="192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5" name="Line 265"/>
                <p:cNvSpPr>
                  <a:spLocks noChangeShapeType="1"/>
                </p:cNvSpPr>
                <p:nvPr/>
              </p:nvSpPr>
              <p:spPr bwMode="auto">
                <a:xfrm>
                  <a:off x="3312" y="1954"/>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6" name="Line 266"/>
                <p:cNvSpPr>
                  <a:spLocks noChangeShapeType="1"/>
                </p:cNvSpPr>
                <p:nvPr/>
              </p:nvSpPr>
              <p:spPr bwMode="auto">
                <a:xfrm>
                  <a:off x="3312" y="198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7" name="Line 267"/>
                <p:cNvSpPr>
                  <a:spLocks noChangeShapeType="1"/>
                </p:cNvSpPr>
                <p:nvPr/>
              </p:nvSpPr>
              <p:spPr bwMode="auto">
                <a:xfrm>
                  <a:off x="3312" y="205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8" name="Line 268"/>
                <p:cNvSpPr>
                  <a:spLocks noChangeShapeType="1"/>
                </p:cNvSpPr>
                <p:nvPr/>
              </p:nvSpPr>
              <p:spPr bwMode="auto">
                <a:xfrm>
                  <a:off x="3312" y="202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9" name="Line 269"/>
                <p:cNvSpPr>
                  <a:spLocks noChangeShapeType="1"/>
                </p:cNvSpPr>
                <p:nvPr/>
              </p:nvSpPr>
              <p:spPr bwMode="auto">
                <a:xfrm>
                  <a:off x="3312" y="209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0" name="Line 270"/>
                <p:cNvSpPr>
                  <a:spLocks noChangeShapeType="1"/>
                </p:cNvSpPr>
                <p:nvPr/>
              </p:nvSpPr>
              <p:spPr bwMode="auto">
                <a:xfrm>
                  <a:off x="3312" y="212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1" name="Line 271"/>
                <p:cNvSpPr>
                  <a:spLocks noChangeShapeType="1"/>
                </p:cNvSpPr>
                <p:nvPr/>
              </p:nvSpPr>
              <p:spPr bwMode="auto">
                <a:xfrm>
                  <a:off x="3312" y="216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2" name="Line 272"/>
                <p:cNvSpPr>
                  <a:spLocks noChangeShapeType="1"/>
                </p:cNvSpPr>
                <p:nvPr/>
              </p:nvSpPr>
              <p:spPr bwMode="auto">
                <a:xfrm>
                  <a:off x="3312" y="2208"/>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3" name="Line 273"/>
                <p:cNvSpPr>
                  <a:spLocks noChangeShapeType="1"/>
                </p:cNvSpPr>
                <p:nvPr/>
              </p:nvSpPr>
              <p:spPr bwMode="auto">
                <a:xfrm>
                  <a:off x="3312" y="2242"/>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4" name="Line 274"/>
                <p:cNvSpPr>
                  <a:spLocks noChangeShapeType="1"/>
                </p:cNvSpPr>
                <p:nvPr/>
              </p:nvSpPr>
              <p:spPr bwMode="auto">
                <a:xfrm>
                  <a:off x="3312" y="227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5" name="Line 275"/>
                <p:cNvSpPr>
                  <a:spLocks noChangeShapeType="1"/>
                </p:cNvSpPr>
                <p:nvPr/>
              </p:nvSpPr>
              <p:spPr bwMode="auto">
                <a:xfrm>
                  <a:off x="3312" y="234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6" name="Line 276"/>
                <p:cNvSpPr>
                  <a:spLocks noChangeShapeType="1"/>
                </p:cNvSpPr>
                <p:nvPr/>
              </p:nvSpPr>
              <p:spPr bwMode="auto">
                <a:xfrm>
                  <a:off x="3312" y="231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7" name="Line 277"/>
                <p:cNvSpPr>
                  <a:spLocks noChangeShapeType="1"/>
                </p:cNvSpPr>
                <p:nvPr/>
              </p:nvSpPr>
              <p:spPr bwMode="auto">
                <a:xfrm>
                  <a:off x="3312" y="237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8" name="Line 278"/>
                <p:cNvSpPr>
                  <a:spLocks noChangeShapeType="1"/>
                </p:cNvSpPr>
                <p:nvPr/>
              </p:nvSpPr>
              <p:spPr bwMode="auto">
                <a:xfrm>
                  <a:off x="3312" y="241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79" name="Line 279"/>
                <p:cNvSpPr>
                  <a:spLocks noChangeShapeType="1"/>
                </p:cNvSpPr>
                <p:nvPr/>
              </p:nvSpPr>
              <p:spPr bwMode="auto">
                <a:xfrm>
                  <a:off x="3312" y="243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0" name="Line 280"/>
                <p:cNvSpPr>
                  <a:spLocks noChangeShapeType="1"/>
                </p:cNvSpPr>
                <p:nvPr/>
              </p:nvSpPr>
              <p:spPr bwMode="auto">
                <a:xfrm>
                  <a:off x="3312" y="246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1" name="Line 281"/>
                <p:cNvSpPr>
                  <a:spLocks noChangeShapeType="1"/>
                </p:cNvSpPr>
                <p:nvPr/>
              </p:nvSpPr>
              <p:spPr bwMode="auto">
                <a:xfrm>
                  <a:off x="3312" y="2493"/>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2" name="Line 282"/>
                <p:cNvSpPr>
                  <a:spLocks noChangeShapeType="1"/>
                </p:cNvSpPr>
                <p:nvPr/>
              </p:nvSpPr>
              <p:spPr bwMode="auto">
                <a:xfrm>
                  <a:off x="3312" y="2520"/>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3" name="Line 283"/>
                <p:cNvSpPr>
                  <a:spLocks noChangeShapeType="1"/>
                </p:cNvSpPr>
                <p:nvPr/>
              </p:nvSpPr>
              <p:spPr bwMode="auto">
                <a:xfrm>
                  <a:off x="3312" y="262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4" name="Line 284"/>
                <p:cNvSpPr>
                  <a:spLocks noChangeShapeType="1"/>
                </p:cNvSpPr>
                <p:nvPr/>
              </p:nvSpPr>
              <p:spPr bwMode="auto">
                <a:xfrm>
                  <a:off x="3312" y="2574"/>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5" name="Line 285"/>
                <p:cNvSpPr>
                  <a:spLocks noChangeShapeType="1"/>
                </p:cNvSpPr>
                <p:nvPr/>
              </p:nvSpPr>
              <p:spPr bwMode="auto">
                <a:xfrm>
                  <a:off x="3312" y="2676"/>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6" name="Line 286"/>
                <p:cNvSpPr>
                  <a:spLocks noChangeShapeType="1"/>
                </p:cNvSpPr>
                <p:nvPr/>
              </p:nvSpPr>
              <p:spPr bwMode="auto">
                <a:xfrm>
                  <a:off x="3312" y="275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7" name="Line 287"/>
                <p:cNvSpPr>
                  <a:spLocks noChangeShapeType="1"/>
                </p:cNvSpPr>
                <p:nvPr/>
              </p:nvSpPr>
              <p:spPr bwMode="auto">
                <a:xfrm>
                  <a:off x="3312" y="277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8" name="Line 288"/>
                <p:cNvSpPr>
                  <a:spLocks noChangeShapeType="1"/>
                </p:cNvSpPr>
                <p:nvPr/>
              </p:nvSpPr>
              <p:spPr bwMode="auto">
                <a:xfrm>
                  <a:off x="3312" y="254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89" name="Line 289"/>
                <p:cNvSpPr>
                  <a:spLocks noChangeShapeType="1"/>
                </p:cNvSpPr>
                <p:nvPr/>
              </p:nvSpPr>
              <p:spPr bwMode="auto">
                <a:xfrm>
                  <a:off x="3312" y="260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0" name="Line 290"/>
                <p:cNvSpPr>
                  <a:spLocks noChangeShapeType="1"/>
                </p:cNvSpPr>
                <p:nvPr/>
              </p:nvSpPr>
              <p:spPr bwMode="auto">
                <a:xfrm>
                  <a:off x="3312" y="270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1" name="Line 291"/>
                <p:cNvSpPr>
                  <a:spLocks noChangeShapeType="1"/>
                </p:cNvSpPr>
                <p:nvPr/>
              </p:nvSpPr>
              <p:spPr bwMode="auto">
                <a:xfrm>
                  <a:off x="3312" y="2651"/>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2" name="Line 292"/>
                <p:cNvSpPr>
                  <a:spLocks noChangeShapeType="1"/>
                </p:cNvSpPr>
                <p:nvPr/>
              </p:nvSpPr>
              <p:spPr bwMode="auto">
                <a:xfrm>
                  <a:off x="3312" y="272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3" name="Line 293"/>
                <p:cNvSpPr>
                  <a:spLocks noChangeShapeType="1"/>
                </p:cNvSpPr>
                <p:nvPr/>
              </p:nvSpPr>
              <p:spPr bwMode="auto">
                <a:xfrm>
                  <a:off x="3312" y="2802"/>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4" name="Line 294"/>
                <p:cNvSpPr>
                  <a:spLocks noChangeShapeType="1"/>
                </p:cNvSpPr>
                <p:nvPr/>
              </p:nvSpPr>
              <p:spPr bwMode="auto">
                <a:xfrm>
                  <a:off x="3312" y="2828"/>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5" name="Line 295"/>
                <p:cNvSpPr>
                  <a:spLocks noChangeShapeType="1"/>
                </p:cNvSpPr>
                <p:nvPr/>
              </p:nvSpPr>
              <p:spPr bwMode="auto">
                <a:xfrm>
                  <a:off x="3312" y="1599"/>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6" name="Line 296"/>
                <p:cNvSpPr>
                  <a:spLocks noChangeShapeType="1"/>
                </p:cNvSpPr>
                <p:nvPr/>
              </p:nvSpPr>
              <p:spPr bwMode="auto">
                <a:xfrm>
                  <a:off x="3312" y="170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7" name="Line 297"/>
                <p:cNvSpPr>
                  <a:spLocks noChangeShapeType="1"/>
                </p:cNvSpPr>
                <p:nvPr/>
              </p:nvSpPr>
              <p:spPr bwMode="auto">
                <a:xfrm>
                  <a:off x="3312" y="164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8" name="Line 298"/>
                <p:cNvSpPr>
                  <a:spLocks noChangeShapeType="1"/>
                </p:cNvSpPr>
                <p:nvPr/>
              </p:nvSpPr>
              <p:spPr bwMode="auto">
                <a:xfrm>
                  <a:off x="3312" y="173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99" name="Line 299"/>
                <p:cNvSpPr>
                  <a:spLocks noChangeShapeType="1"/>
                </p:cNvSpPr>
                <p:nvPr/>
              </p:nvSpPr>
              <p:spPr bwMode="auto">
                <a:xfrm>
                  <a:off x="3312" y="175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0" name="Line 300"/>
                <p:cNvSpPr>
                  <a:spLocks noChangeShapeType="1"/>
                </p:cNvSpPr>
                <p:nvPr/>
              </p:nvSpPr>
              <p:spPr bwMode="auto">
                <a:xfrm>
                  <a:off x="3312" y="1819"/>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1" name="Line 301"/>
                <p:cNvSpPr>
                  <a:spLocks noChangeShapeType="1"/>
                </p:cNvSpPr>
                <p:nvPr/>
              </p:nvSpPr>
              <p:spPr bwMode="auto">
                <a:xfrm>
                  <a:off x="3312" y="1873"/>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2" name="Line 302"/>
                <p:cNvSpPr>
                  <a:spLocks noChangeShapeType="1"/>
                </p:cNvSpPr>
                <p:nvPr/>
              </p:nvSpPr>
              <p:spPr bwMode="auto">
                <a:xfrm>
                  <a:off x="3312" y="1621"/>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3" name="Line 303"/>
                <p:cNvSpPr>
                  <a:spLocks noChangeShapeType="1"/>
                </p:cNvSpPr>
                <p:nvPr/>
              </p:nvSpPr>
              <p:spPr bwMode="auto">
                <a:xfrm>
                  <a:off x="3312" y="1665"/>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4" name="Line 304"/>
                <p:cNvSpPr>
                  <a:spLocks noChangeShapeType="1"/>
                </p:cNvSpPr>
                <p:nvPr/>
              </p:nvSpPr>
              <p:spPr bwMode="auto">
                <a:xfrm>
                  <a:off x="3312" y="1775"/>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5" name="Line 305"/>
                <p:cNvSpPr>
                  <a:spLocks noChangeShapeType="1"/>
                </p:cNvSpPr>
                <p:nvPr/>
              </p:nvSpPr>
              <p:spPr bwMode="auto">
                <a:xfrm>
                  <a:off x="3312" y="1687"/>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6" name="Line 306"/>
                <p:cNvSpPr>
                  <a:spLocks noChangeShapeType="1"/>
                </p:cNvSpPr>
                <p:nvPr/>
              </p:nvSpPr>
              <p:spPr bwMode="auto">
                <a:xfrm>
                  <a:off x="3312" y="1797"/>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7" name="Line 307"/>
                <p:cNvSpPr>
                  <a:spLocks noChangeShapeType="1"/>
                </p:cNvSpPr>
                <p:nvPr/>
              </p:nvSpPr>
              <p:spPr bwMode="auto">
                <a:xfrm>
                  <a:off x="3312" y="1846"/>
                  <a:ext cx="14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908" name="Line 308"/>
                <p:cNvSpPr>
                  <a:spLocks noChangeShapeType="1"/>
                </p:cNvSpPr>
                <p:nvPr/>
              </p:nvSpPr>
              <p:spPr bwMode="auto">
                <a:xfrm>
                  <a:off x="3312" y="1900"/>
                  <a:ext cx="1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3" name="Group 309"/>
              <p:cNvGrpSpPr>
                <a:grpSpLocks/>
              </p:cNvGrpSpPr>
              <p:nvPr/>
            </p:nvGrpSpPr>
            <p:grpSpPr bwMode="auto">
              <a:xfrm>
                <a:off x="4266" y="1800"/>
                <a:ext cx="110" cy="432"/>
                <a:chOff x="3936" y="2448"/>
                <a:chExt cx="96" cy="585"/>
              </a:xfrm>
            </p:grpSpPr>
            <p:sp>
              <p:nvSpPr>
                <p:cNvPr id="33844" name="Rectangle 310"/>
                <p:cNvSpPr>
                  <a:spLocks noChangeArrowheads="1"/>
                </p:cNvSpPr>
                <p:nvPr/>
              </p:nvSpPr>
              <p:spPr bwMode="auto">
                <a:xfrm>
                  <a:off x="3936" y="2448"/>
                  <a:ext cx="96" cy="576"/>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45" name="Line 311"/>
                <p:cNvSpPr>
                  <a:spLocks noChangeShapeType="1"/>
                </p:cNvSpPr>
                <p:nvPr/>
              </p:nvSpPr>
              <p:spPr bwMode="auto">
                <a:xfrm>
                  <a:off x="3953" y="293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6" name="Line 312"/>
                <p:cNvSpPr>
                  <a:spLocks noChangeShapeType="1"/>
                </p:cNvSpPr>
                <p:nvPr/>
              </p:nvSpPr>
              <p:spPr bwMode="auto">
                <a:xfrm>
                  <a:off x="3953" y="29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7" name="Line 313"/>
                <p:cNvSpPr>
                  <a:spLocks noChangeShapeType="1"/>
                </p:cNvSpPr>
                <p:nvPr/>
              </p:nvSpPr>
              <p:spPr bwMode="auto">
                <a:xfrm>
                  <a:off x="3953" y="3000"/>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8" name="Line 314"/>
                <p:cNvSpPr>
                  <a:spLocks noChangeShapeType="1"/>
                </p:cNvSpPr>
                <p:nvPr/>
              </p:nvSpPr>
              <p:spPr bwMode="auto">
                <a:xfrm>
                  <a:off x="3953" y="303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9" name="Line 315"/>
                <p:cNvSpPr>
                  <a:spLocks noChangeShapeType="1"/>
                </p:cNvSpPr>
                <p:nvPr/>
              </p:nvSpPr>
              <p:spPr bwMode="auto">
                <a:xfrm>
                  <a:off x="3953" y="2455"/>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0" name="Line 316"/>
                <p:cNvSpPr>
                  <a:spLocks noChangeShapeType="1"/>
                </p:cNvSpPr>
                <p:nvPr/>
              </p:nvSpPr>
              <p:spPr bwMode="auto">
                <a:xfrm>
                  <a:off x="3953" y="2628"/>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1" name="Line 317"/>
                <p:cNvSpPr>
                  <a:spLocks noChangeShapeType="1"/>
                </p:cNvSpPr>
                <p:nvPr/>
              </p:nvSpPr>
              <p:spPr bwMode="auto">
                <a:xfrm>
                  <a:off x="3953" y="252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2" name="Line 318"/>
                <p:cNvSpPr>
                  <a:spLocks noChangeShapeType="1"/>
                </p:cNvSpPr>
                <p:nvPr/>
              </p:nvSpPr>
              <p:spPr bwMode="auto">
                <a:xfrm>
                  <a:off x="3953" y="266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3" name="Line 319"/>
                <p:cNvSpPr>
                  <a:spLocks noChangeShapeType="1"/>
                </p:cNvSpPr>
                <p:nvPr/>
              </p:nvSpPr>
              <p:spPr bwMode="auto">
                <a:xfrm>
                  <a:off x="3953" y="2697"/>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4" name="Line 320"/>
                <p:cNvSpPr>
                  <a:spLocks noChangeShapeType="1"/>
                </p:cNvSpPr>
                <p:nvPr/>
              </p:nvSpPr>
              <p:spPr bwMode="auto">
                <a:xfrm>
                  <a:off x="3953" y="280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5" name="Line 321"/>
                <p:cNvSpPr>
                  <a:spLocks noChangeShapeType="1"/>
                </p:cNvSpPr>
                <p:nvPr/>
              </p:nvSpPr>
              <p:spPr bwMode="auto">
                <a:xfrm>
                  <a:off x="3953" y="2868"/>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6" name="Line 322"/>
                <p:cNvSpPr>
                  <a:spLocks noChangeShapeType="1"/>
                </p:cNvSpPr>
                <p:nvPr/>
              </p:nvSpPr>
              <p:spPr bwMode="auto">
                <a:xfrm>
                  <a:off x="3953" y="248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7" name="Line 323"/>
                <p:cNvSpPr>
                  <a:spLocks noChangeShapeType="1"/>
                </p:cNvSpPr>
                <p:nvPr/>
              </p:nvSpPr>
              <p:spPr bwMode="auto">
                <a:xfrm>
                  <a:off x="3953" y="2559"/>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8" name="Line 324"/>
                <p:cNvSpPr>
                  <a:spLocks noChangeShapeType="1"/>
                </p:cNvSpPr>
                <p:nvPr/>
              </p:nvSpPr>
              <p:spPr bwMode="auto">
                <a:xfrm>
                  <a:off x="3953" y="273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59" name="Line 325"/>
                <p:cNvSpPr>
                  <a:spLocks noChangeShapeType="1"/>
                </p:cNvSpPr>
                <p:nvPr/>
              </p:nvSpPr>
              <p:spPr bwMode="auto">
                <a:xfrm>
                  <a:off x="3953" y="259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0" name="Line 326"/>
                <p:cNvSpPr>
                  <a:spLocks noChangeShapeType="1"/>
                </p:cNvSpPr>
                <p:nvPr/>
              </p:nvSpPr>
              <p:spPr bwMode="auto">
                <a:xfrm>
                  <a:off x="3953" y="27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1" name="Line 327"/>
                <p:cNvSpPr>
                  <a:spLocks noChangeShapeType="1"/>
                </p:cNvSpPr>
                <p:nvPr/>
              </p:nvSpPr>
              <p:spPr bwMode="auto">
                <a:xfrm>
                  <a:off x="3953" y="2836"/>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62" name="Line 328"/>
                <p:cNvSpPr>
                  <a:spLocks noChangeShapeType="1"/>
                </p:cNvSpPr>
                <p:nvPr/>
              </p:nvSpPr>
              <p:spPr bwMode="auto">
                <a:xfrm>
                  <a:off x="3953" y="290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33824" name="Group 329"/>
              <p:cNvGrpSpPr>
                <a:grpSpLocks/>
              </p:cNvGrpSpPr>
              <p:nvPr/>
            </p:nvGrpSpPr>
            <p:grpSpPr bwMode="auto">
              <a:xfrm>
                <a:off x="4388" y="1800"/>
                <a:ext cx="123" cy="432"/>
                <a:chOff x="3936" y="2448"/>
                <a:chExt cx="96" cy="585"/>
              </a:xfrm>
            </p:grpSpPr>
            <p:sp>
              <p:nvSpPr>
                <p:cNvPr id="33825" name="Rectangle 330"/>
                <p:cNvSpPr>
                  <a:spLocks noChangeArrowheads="1"/>
                </p:cNvSpPr>
                <p:nvPr/>
              </p:nvSpPr>
              <p:spPr bwMode="auto">
                <a:xfrm>
                  <a:off x="3936" y="2448"/>
                  <a:ext cx="96" cy="576"/>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26" name="Line 331"/>
                <p:cNvSpPr>
                  <a:spLocks noChangeShapeType="1"/>
                </p:cNvSpPr>
                <p:nvPr/>
              </p:nvSpPr>
              <p:spPr bwMode="auto">
                <a:xfrm>
                  <a:off x="3953" y="293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27" name="Line 332"/>
                <p:cNvSpPr>
                  <a:spLocks noChangeShapeType="1"/>
                </p:cNvSpPr>
                <p:nvPr/>
              </p:nvSpPr>
              <p:spPr bwMode="auto">
                <a:xfrm>
                  <a:off x="3953" y="29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28" name="Line 333"/>
                <p:cNvSpPr>
                  <a:spLocks noChangeShapeType="1"/>
                </p:cNvSpPr>
                <p:nvPr/>
              </p:nvSpPr>
              <p:spPr bwMode="auto">
                <a:xfrm>
                  <a:off x="3953" y="3000"/>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29" name="Line 334"/>
                <p:cNvSpPr>
                  <a:spLocks noChangeShapeType="1"/>
                </p:cNvSpPr>
                <p:nvPr/>
              </p:nvSpPr>
              <p:spPr bwMode="auto">
                <a:xfrm>
                  <a:off x="3953" y="303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0" name="Line 335"/>
                <p:cNvSpPr>
                  <a:spLocks noChangeShapeType="1"/>
                </p:cNvSpPr>
                <p:nvPr/>
              </p:nvSpPr>
              <p:spPr bwMode="auto">
                <a:xfrm>
                  <a:off x="3953" y="2455"/>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1" name="Line 336"/>
                <p:cNvSpPr>
                  <a:spLocks noChangeShapeType="1"/>
                </p:cNvSpPr>
                <p:nvPr/>
              </p:nvSpPr>
              <p:spPr bwMode="auto">
                <a:xfrm>
                  <a:off x="3953" y="2628"/>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2" name="Line 337"/>
                <p:cNvSpPr>
                  <a:spLocks noChangeShapeType="1"/>
                </p:cNvSpPr>
                <p:nvPr/>
              </p:nvSpPr>
              <p:spPr bwMode="auto">
                <a:xfrm>
                  <a:off x="3953" y="2524"/>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3" name="Line 338"/>
                <p:cNvSpPr>
                  <a:spLocks noChangeShapeType="1"/>
                </p:cNvSpPr>
                <p:nvPr/>
              </p:nvSpPr>
              <p:spPr bwMode="auto">
                <a:xfrm>
                  <a:off x="3953" y="2663"/>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4" name="Line 339"/>
                <p:cNvSpPr>
                  <a:spLocks noChangeShapeType="1"/>
                </p:cNvSpPr>
                <p:nvPr/>
              </p:nvSpPr>
              <p:spPr bwMode="auto">
                <a:xfrm>
                  <a:off x="3953" y="2697"/>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5" name="Line 340"/>
                <p:cNvSpPr>
                  <a:spLocks noChangeShapeType="1"/>
                </p:cNvSpPr>
                <p:nvPr/>
              </p:nvSpPr>
              <p:spPr bwMode="auto">
                <a:xfrm>
                  <a:off x="3953" y="280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6" name="Line 341"/>
                <p:cNvSpPr>
                  <a:spLocks noChangeShapeType="1"/>
                </p:cNvSpPr>
                <p:nvPr/>
              </p:nvSpPr>
              <p:spPr bwMode="auto">
                <a:xfrm>
                  <a:off x="3953" y="2868"/>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7" name="Line 342"/>
                <p:cNvSpPr>
                  <a:spLocks noChangeShapeType="1"/>
                </p:cNvSpPr>
                <p:nvPr/>
              </p:nvSpPr>
              <p:spPr bwMode="auto">
                <a:xfrm>
                  <a:off x="3953" y="2489"/>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8" name="Line 343"/>
                <p:cNvSpPr>
                  <a:spLocks noChangeShapeType="1"/>
                </p:cNvSpPr>
                <p:nvPr/>
              </p:nvSpPr>
              <p:spPr bwMode="auto">
                <a:xfrm>
                  <a:off x="3953" y="2559"/>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39" name="Line 344"/>
                <p:cNvSpPr>
                  <a:spLocks noChangeShapeType="1"/>
                </p:cNvSpPr>
                <p:nvPr/>
              </p:nvSpPr>
              <p:spPr bwMode="auto">
                <a:xfrm>
                  <a:off x="3953" y="2732"/>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0" name="Line 345"/>
                <p:cNvSpPr>
                  <a:spLocks noChangeShapeType="1"/>
                </p:cNvSpPr>
                <p:nvPr/>
              </p:nvSpPr>
              <p:spPr bwMode="auto">
                <a:xfrm>
                  <a:off x="3953" y="2593"/>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1" name="Line 346"/>
                <p:cNvSpPr>
                  <a:spLocks noChangeShapeType="1"/>
                </p:cNvSpPr>
                <p:nvPr/>
              </p:nvSpPr>
              <p:spPr bwMode="auto">
                <a:xfrm>
                  <a:off x="3953" y="2767"/>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2" name="Line 347"/>
                <p:cNvSpPr>
                  <a:spLocks noChangeShapeType="1"/>
                </p:cNvSpPr>
                <p:nvPr/>
              </p:nvSpPr>
              <p:spPr bwMode="auto">
                <a:xfrm>
                  <a:off x="3953" y="2836"/>
                  <a:ext cx="7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3843" name="Line 348"/>
                <p:cNvSpPr>
                  <a:spLocks noChangeShapeType="1"/>
                </p:cNvSpPr>
                <p:nvPr/>
              </p:nvSpPr>
              <p:spPr bwMode="auto">
                <a:xfrm>
                  <a:off x="3953" y="2901"/>
                  <a:ext cx="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grpSp>
          <p:nvGrpSpPr>
            <p:cNvPr id="33799" name="Group 349"/>
            <p:cNvGrpSpPr>
              <a:grpSpLocks/>
            </p:cNvGrpSpPr>
            <p:nvPr/>
          </p:nvGrpSpPr>
          <p:grpSpPr bwMode="auto">
            <a:xfrm>
              <a:off x="1803" y="1826"/>
              <a:ext cx="113" cy="392"/>
              <a:chOff x="1734" y="1826"/>
              <a:chExt cx="154" cy="392"/>
            </a:xfrm>
          </p:grpSpPr>
          <p:sp>
            <p:nvSpPr>
              <p:cNvPr id="33816" name="Arc 350"/>
              <p:cNvSpPr>
                <a:spLocks/>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7" name="Freeform 351"/>
              <p:cNvSpPr>
                <a:spLocks/>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800" name="Group 352"/>
            <p:cNvGrpSpPr>
              <a:grpSpLocks/>
            </p:cNvGrpSpPr>
            <p:nvPr/>
          </p:nvGrpSpPr>
          <p:grpSpPr bwMode="auto">
            <a:xfrm>
              <a:off x="4032" y="1826"/>
              <a:ext cx="113" cy="392"/>
              <a:chOff x="1734" y="1826"/>
              <a:chExt cx="154" cy="392"/>
            </a:xfrm>
          </p:grpSpPr>
          <p:sp>
            <p:nvSpPr>
              <p:cNvPr id="33814" name="Arc 353"/>
              <p:cNvSpPr>
                <a:spLocks/>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5" name="Freeform 354"/>
              <p:cNvSpPr>
                <a:spLocks/>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3801" name="Group 355"/>
            <p:cNvGrpSpPr>
              <a:grpSpLocks/>
            </p:cNvGrpSpPr>
            <p:nvPr/>
          </p:nvGrpSpPr>
          <p:grpSpPr bwMode="auto">
            <a:xfrm>
              <a:off x="4608" y="1826"/>
              <a:ext cx="113" cy="392"/>
              <a:chOff x="1734" y="1826"/>
              <a:chExt cx="154" cy="392"/>
            </a:xfrm>
          </p:grpSpPr>
          <p:sp>
            <p:nvSpPr>
              <p:cNvPr id="33812" name="Arc 356"/>
              <p:cNvSpPr>
                <a:spLocks/>
              </p:cNvSpPr>
              <p:nvPr/>
            </p:nvSpPr>
            <p:spPr bwMode="auto">
              <a:xfrm flipH="1">
                <a:off x="1734" y="1826"/>
                <a:ext cx="154" cy="392"/>
              </a:xfrm>
              <a:custGeom>
                <a:avLst/>
                <a:gdLst>
                  <a:gd name="T0" fmla="*/ 0 w 41500"/>
                  <a:gd name="T1" fmla="*/ 0 h 38744"/>
                  <a:gd name="T2" fmla="*/ 0 w 41500"/>
                  <a:gd name="T3" fmla="*/ 0 h 38744"/>
                  <a:gd name="T4" fmla="*/ 0 w 41500"/>
                  <a:gd name="T5" fmla="*/ 0 h 38744"/>
                  <a:gd name="T6" fmla="*/ 0 60000 65536"/>
                  <a:gd name="T7" fmla="*/ 0 60000 65536"/>
                  <a:gd name="T8" fmla="*/ 0 60000 65536"/>
                  <a:gd name="T9" fmla="*/ 0 w 41500"/>
                  <a:gd name="T10" fmla="*/ 0 h 38744"/>
                  <a:gd name="T11" fmla="*/ 41500 w 41500"/>
                  <a:gd name="T12" fmla="*/ 38744 h 38744"/>
                </a:gdLst>
                <a:ahLst/>
                <a:cxnLst>
                  <a:cxn ang="T6">
                    <a:pos x="T0" y="T1"/>
                  </a:cxn>
                  <a:cxn ang="T7">
                    <a:pos x="T2" y="T3"/>
                  </a:cxn>
                  <a:cxn ang="T8">
                    <a:pos x="T4" y="T5"/>
                  </a:cxn>
                </a:cxnLst>
                <a:rect l="T9" t="T10" r="T11" b="T12"/>
                <a:pathLst>
                  <a:path w="41500" h="38744" fill="none" extrusionOk="0">
                    <a:moveTo>
                      <a:pt x="0" y="13200"/>
                    </a:moveTo>
                    <a:cubicBezTo>
                      <a:pt x="3377" y="5200"/>
                      <a:pt x="11216" y="-1"/>
                      <a:pt x="19900" y="0"/>
                    </a:cubicBezTo>
                    <a:cubicBezTo>
                      <a:pt x="31829" y="0"/>
                      <a:pt x="41500" y="9670"/>
                      <a:pt x="41500" y="21600"/>
                    </a:cubicBezTo>
                    <a:cubicBezTo>
                      <a:pt x="41500" y="28319"/>
                      <a:pt x="38372" y="34656"/>
                      <a:pt x="33039" y="38744"/>
                    </a:cubicBezTo>
                  </a:path>
                  <a:path w="41500" h="38744" stroke="0" extrusionOk="0">
                    <a:moveTo>
                      <a:pt x="0" y="13200"/>
                    </a:moveTo>
                    <a:cubicBezTo>
                      <a:pt x="3377" y="5200"/>
                      <a:pt x="11216" y="-1"/>
                      <a:pt x="19900" y="0"/>
                    </a:cubicBezTo>
                    <a:cubicBezTo>
                      <a:pt x="31829" y="0"/>
                      <a:pt x="41500" y="9670"/>
                      <a:pt x="41500" y="21600"/>
                    </a:cubicBezTo>
                    <a:cubicBezTo>
                      <a:pt x="41500" y="28319"/>
                      <a:pt x="38372" y="34656"/>
                      <a:pt x="33039" y="38744"/>
                    </a:cubicBezTo>
                    <a:lnTo>
                      <a:pt x="19900" y="21600"/>
                    </a:lnTo>
                    <a:lnTo>
                      <a:pt x="0" y="13200"/>
                    </a:lnTo>
                    <a:close/>
                  </a:path>
                </a:pathLst>
              </a:custGeom>
              <a:noFill/>
              <a:ln w="28575">
                <a:solidFill>
                  <a:srgbClr val="FF3300"/>
                </a:solidFill>
                <a:round/>
                <a:headEnd/>
                <a:tailEnd type="triangle" w="med" len="lg"/>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813" name="Freeform 357"/>
              <p:cNvSpPr>
                <a:spLocks/>
              </p:cNvSpPr>
              <p:nvPr/>
            </p:nvSpPr>
            <p:spPr bwMode="auto">
              <a:xfrm>
                <a:off x="1857" y="2076"/>
                <a:ext cx="31" cy="132"/>
              </a:xfrm>
              <a:custGeom>
                <a:avLst/>
                <a:gdLst>
                  <a:gd name="T0" fmla="*/ 218 w 21"/>
                  <a:gd name="T1" fmla="*/ 0 h 87"/>
                  <a:gd name="T2" fmla="*/ 151 w 21"/>
                  <a:gd name="T3" fmla="*/ 655 h 87"/>
                  <a:gd name="T4" fmla="*/ 0 w 21"/>
                  <a:gd name="T5" fmla="*/ 1059 h 87"/>
                  <a:gd name="T6" fmla="*/ 0 60000 65536"/>
                  <a:gd name="T7" fmla="*/ 0 60000 65536"/>
                  <a:gd name="T8" fmla="*/ 0 60000 65536"/>
                  <a:gd name="T9" fmla="*/ 0 w 21"/>
                  <a:gd name="T10" fmla="*/ 0 h 87"/>
                  <a:gd name="T11" fmla="*/ 21 w 21"/>
                  <a:gd name="T12" fmla="*/ 87 h 87"/>
                </a:gdLst>
                <a:ahLst/>
                <a:cxnLst>
                  <a:cxn ang="T6">
                    <a:pos x="T0" y="T1"/>
                  </a:cxn>
                  <a:cxn ang="T7">
                    <a:pos x="T2" y="T3"/>
                  </a:cxn>
                  <a:cxn ang="T8">
                    <a:pos x="T4" y="T5"/>
                  </a:cxn>
                </a:cxnLst>
                <a:rect l="T9" t="T10" r="T11" b="T12"/>
                <a:pathLst>
                  <a:path w="21" h="87">
                    <a:moveTo>
                      <a:pt x="21" y="0"/>
                    </a:moveTo>
                    <a:cubicBezTo>
                      <a:pt x="20" y="9"/>
                      <a:pt x="18" y="40"/>
                      <a:pt x="15" y="54"/>
                    </a:cubicBezTo>
                    <a:cubicBezTo>
                      <a:pt x="12" y="68"/>
                      <a:pt x="3" y="80"/>
                      <a:pt x="0" y="87"/>
                    </a:cubicBez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mc:AlternateContent xmlns:mc="http://schemas.openxmlformats.org/markup-compatibility/2006" xmlns:a14="http://schemas.microsoft.com/office/drawing/2010/main">
          <mc:Choice Requires="a14">
            <p:sp>
              <p:nvSpPr>
                <p:cNvPr id="33802" name="Text Box 358"/>
                <p:cNvSpPr txBox="1">
                  <a:spLocks noChangeArrowheads="1"/>
                </p:cNvSpPr>
                <p:nvPr/>
              </p:nvSpPr>
              <p:spPr bwMode="auto">
                <a:xfrm>
                  <a:off x="1717" y="2134"/>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Sub>
                      </m:oMath>
                    </m:oMathPara>
                  </a14:m>
                  <a:endParaRPr kumimoji="0" lang="en-US" altLang="zh-CN" sz="2800" b="1" baseline="-25000" dirty="0"/>
                </a:p>
              </p:txBody>
            </p:sp>
          </mc:Choice>
          <mc:Fallback xmlns="">
            <p:sp>
              <p:nvSpPr>
                <p:cNvPr id="33802" name="Text Box 358"/>
                <p:cNvSpPr txBox="1">
                  <a:spLocks noRot="1" noChangeAspect="1" noMove="1" noResize="1" noEditPoints="1" noAdjustHandles="1" noChangeArrowheads="1" noChangeShapeType="1" noTextEdit="1"/>
                </p:cNvSpPr>
                <p:nvPr/>
              </p:nvSpPr>
              <p:spPr bwMode="auto">
                <a:xfrm>
                  <a:off x="1717" y="2134"/>
                  <a:ext cx="384" cy="32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3" name="Text Box 359"/>
                <p:cNvSpPr txBox="1">
                  <a:spLocks noChangeArrowheads="1"/>
                </p:cNvSpPr>
                <p:nvPr/>
              </p:nvSpPr>
              <p:spPr bwMode="auto">
                <a:xfrm>
                  <a:off x="3977" y="2142"/>
                  <a:ext cx="258"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oMath>
                    </m:oMathPara>
                  </a14:m>
                  <a:endParaRPr kumimoji="0" lang="en-US" altLang="zh-CN" sz="2800" b="1" baseline="-25000" dirty="0"/>
                </a:p>
              </p:txBody>
            </p:sp>
          </mc:Choice>
          <mc:Fallback xmlns="">
            <p:sp>
              <p:nvSpPr>
                <p:cNvPr id="33803" name="Text Box 359"/>
                <p:cNvSpPr txBox="1">
                  <a:spLocks noRot="1" noChangeAspect="1" noMove="1" noResize="1" noEditPoints="1" noAdjustHandles="1" noChangeArrowheads="1" noChangeShapeType="1" noTextEdit="1"/>
                </p:cNvSpPr>
                <p:nvPr/>
              </p:nvSpPr>
              <p:spPr bwMode="auto">
                <a:xfrm>
                  <a:off x="3977" y="2142"/>
                  <a:ext cx="258" cy="32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4" name="Text Box 360"/>
                <p:cNvSpPr txBox="1">
                  <a:spLocks noChangeArrowheads="1"/>
                </p:cNvSpPr>
                <p:nvPr/>
              </p:nvSpPr>
              <p:spPr bwMode="auto">
                <a:xfrm>
                  <a:off x="4549" y="2134"/>
                  <a:ext cx="258"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𝜔</m:t>
                        </m:r>
                      </m:oMath>
                    </m:oMathPara>
                  </a14:m>
                  <a:endParaRPr kumimoji="0" lang="en-US" altLang="zh-CN" sz="2800" b="1" baseline="-25000" dirty="0"/>
                </a:p>
              </p:txBody>
            </p:sp>
          </mc:Choice>
          <mc:Fallback xmlns="">
            <p:sp>
              <p:nvSpPr>
                <p:cNvPr id="33804" name="Text Box 360"/>
                <p:cNvSpPr txBox="1">
                  <a:spLocks noRot="1" noChangeAspect="1" noMove="1" noResize="1" noEditPoints="1" noAdjustHandles="1" noChangeArrowheads="1" noChangeShapeType="1" noTextEdit="1"/>
                </p:cNvSpPr>
                <p:nvPr/>
              </p:nvSpPr>
              <p:spPr bwMode="auto">
                <a:xfrm>
                  <a:off x="4549" y="2134"/>
                  <a:ext cx="258" cy="32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5" name="Text Box 361"/>
                <p:cNvSpPr txBox="1">
                  <a:spLocks noChangeArrowheads="1"/>
                </p:cNvSpPr>
                <p:nvPr/>
              </p:nvSpPr>
              <p:spPr bwMode="auto">
                <a:xfrm>
                  <a:off x="1392" y="105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𝐴</m:t>
                        </m:r>
                      </m:oMath>
                    </m:oMathPara>
                  </a14:m>
                  <a:endParaRPr kumimoji="0" lang="en-US" altLang="zh-CN" sz="2800" b="1" baseline="-25000" dirty="0">
                    <a:solidFill>
                      <a:srgbClr val="0000FF"/>
                    </a:solidFill>
                  </a:endParaRPr>
                </a:p>
              </p:txBody>
            </p:sp>
          </mc:Choice>
          <mc:Fallback xmlns="">
            <p:sp>
              <p:nvSpPr>
                <p:cNvPr id="33805" name="Text Box 361"/>
                <p:cNvSpPr txBox="1">
                  <a:spLocks noRot="1" noChangeAspect="1" noMove="1" noResize="1" noEditPoints="1" noAdjustHandles="1" noChangeArrowheads="1" noChangeShapeType="1" noTextEdit="1"/>
                </p:cNvSpPr>
                <p:nvPr/>
              </p:nvSpPr>
              <p:spPr bwMode="auto">
                <a:xfrm>
                  <a:off x="1392" y="1058"/>
                  <a:ext cx="384"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6" name="Text Box 362"/>
                <p:cNvSpPr txBox="1">
                  <a:spLocks noChangeArrowheads="1"/>
                </p:cNvSpPr>
                <p:nvPr/>
              </p:nvSpPr>
              <p:spPr bwMode="auto">
                <a:xfrm>
                  <a:off x="1886" y="1477"/>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kumimoji="0" lang="en-US" altLang="zh-CN" sz="2800" b="1" baseline="-25000" dirty="0"/>
                </a:p>
              </p:txBody>
            </p:sp>
          </mc:Choice>
          <mc:Fallback xmlns="">
            <p:sp>
              <p:nvSpPr>
                <p:cNvPr id="33806" name="Text Box 362"/>
                <p:cNvSpPr txBox="1">
                  <a:spLocks noRot="1" noChangeAspect="1" noMove="1" noResize="1" noEditPoints="1" noAdjustHandles="1" noChangeArrowheads="1" noChangeShapeType="1" noTextEdit="1"/>
                </p:cNvSpPr>
                <p:nvPr/>
              </p:nvSpPr>
              <p:spPr bwMode="auto">
                <a:xfrm>
                  <a:off x="1886" y="1477"/>
                  <a:ext cx="384" cy="323"/>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7" name="Text Box 363"/>
                <p:cNvSpPr txBox="1">
                  <a:spLocks noChangeArrowheads="1"/>
                </p:cNvSpPr>
                <p:nvPr/>
              </p:nvSpPr>
              <p:spPr bwMode="auto">
                <a:xfrm>
                  <a:off x="2712" y="107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𝐵</m:t>
                        </m:r>
                      </m:oMath>
                    </m:oMathPara>
                  </a14:m>
                  <a:endParaRPr kumimoji="0" lang="en-US" altLang="zh-CN" sz="2800" b="1" baseline="-25000" dirty="0"/>
                </a:p>
              </p:txBody>
            </p:sp>
          </mc:Choice>
          <mc:Fallback xmlns="">
            <p:sp>
              <p:nvSpPr>
                <p:cNvPr id="33807" name="Text Box 363"/>
                <p:cNvSpPr txBox="1">
                  <a:spLocks noRot="1" noChangeAspect="1" noMove="1" noResize="1" noEditPoints="1" noAdjustHandles="1" noChangeArrowheads="1" noChangeShapeType="1" noTextEdit="1"/>
                </p:cNvSpPr>
                <p:nvPr/>
              </p:nvSpPr>
              <p:spPr bwMode="auto">
                <a:xfrm>
                  <a:off x="2712" y="1078"/>
                  <a:ext cx="384" cy="323"/>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8" name="Text Box 364"/>
                <p:cNvSpPr txBox="1">
                  <a:spLocks noChangeArrowheads="1"/>
                </p:cNvSpPr>
                <p:nvPr/>
              </p:nvSpPr>
              <p:spPr bwMode="auto">
                <a:xfrm>
                  <a:off x="3648" y="1072"/>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oMath>
                    </m:oMathPara>
                  </a14:m>
                  <a:endParaRPr kumimoji="0" lang="en-US" altLang="zh-CN" sz="2800" b="1" baseline="-25000" dirty="0"/>
                </a:p>
              </p:txBody>
            </p:sp>
          </mc:Choice>
          <mc:Fallback xmlns="">
            <p:sp>
              <p:nvSpPr>
                <p:cNvPr id="33808" name="Text Box 364"/>
                <p:cNvSpPr txBox="1">
                  <a:spLocks noRot="1" noChangeAspect="1" noMove="1" noResize="1" noEditPoints="1" noAdjustHandles="1" noChangeArrowheads="1" noChangeShapeType="1" noTextEdit="1"/>
                </p:cNvSpPr>
                <p:nvPr/>
              </p:nvSpPr>
              <p:spPr bwMode="auto">
                <a:xfrm>
                  <a:off x="3648" y="1072"/>
                  <a:ext cx="384" cy="323"/>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09" name="Text Box 365"/>
                <p:cNvSpPr txBox="1">
                  <a:spLocks noChangeArrowheads="1"/>
                </p:cNvSpPr>
                <p:nvPr/>
              </p:nvSpPr>
              <p:spPr bwMode="auto">
                <a:xfrm>
                  <a:off x="4220" y="1491"/>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kumimoji="0" lang="en-US" altLang="zh-CN" sz="2800" b="1" baseline="-25000" dirty="0"/>
                </a:p>
              </p:txBody>
            </p:sp>
          </mc:Choice>
          <mc:Fallback xmlns="">
            <p:sp>
              <p:nvSpPr>
                <p:cNvPr id="33809" name="Text Box 365"/>
                <p:cNvSpPr txBox="1">
                  <a:spLocks noRot="1" noChangeAspect="1" noMove="1" noResize="1" noEditPoints="1" noAdjustHandles="1" noChangeArrowheads="1" noChangeShapeType="1" noTextEdit="1"/>
                </p:cNvSpPr>
                <p:nvPr/>
              </p:nvSpPr>
              <p:spPr bwMode="auto">
                <a:xfrm>
                  <a:off x="4220" y="1491"/>
                  <a:ext cx="384" cy="323"/>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10" name="Text Box 366"/>
                <p:cNvSpPr txBox="1">
                  <a:spLocks noChangeArrowheads="1"/>
                </p:cNvSpPr>
                <p:nvPr/>
              </p:nvSpPr>
              <p:spPr bwMode="auto">
                <a:xfrm>
                  <a:off x="4774" y="1078"/>
                  <a:ext cx="384" cy="323"/>
                </a:xfrm>
                <a:prstGeom prst="rect">
                  <a:avLst/>
                </a:prstGeom>
                <a:noFill/>
                <a:ln>
                  <a:noFill/>
                </a:ln>
                <a:extLst>
                  <a:ext uri="{909E8E84-426E-40DD-AFC4-6F175D3DCCD1}">
                    <a14:hiddenFill>
                      <a:solidFill>
                        <a:srgbClr val="FFFFFF"/>
                      </a:solidFill>
                    </a14:hiddenFill>
                  </a:ext>
                  <a:ext uri="{91240B29-F687-4F45-9708-019B960494DF}">
                    <a14:hiddenLine w="9525" cap="rnd">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𝐵</m:t>
                        </m:r>
                      </m:oMath>
                    </m:oMathPara>
                  </a14:m>
                  <a:endParaRPr kumimoji="0" lang="en-US" altLang="zh-CN" sz="2800" b="1" baseline="-25000" dirty="0"/>
                </a:p>
              </p:txBody>
            </p:sp>
          </mc:Choice>
          <mc:Fallback xmlns="">
            <p:sp>
              <p:nvSpPr>
                <p:cNvPr id="33810" name="Text Box 366"/>
                <p:cNvSpPr txBox="1">
                  <a:spLocks noRot="1" noChangeAspect="1" noMove="1" noResize="1" noEditPoints="1" noAdjustHandles="1" noChangeArrowheads="1" noChangeShapeType="1" noTextEdit="1"/>
                </p:cNvSpPr>
                <p:nvPr/>
              </p:nvSpPr>
              <p:spPr bwMode="auto">
                <a:xfrm>
                  <a:off x="4774" y="1078"/>
                  <a:ext cx="384" cy="323"/>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miter lim="800000"/>
                      <a:headEnd/>
                      <a:tailEnd/>
                    </a14:hiddenLine>
                  </a:ext>
                </a:extLst>
              </p:spPr>
              <p:txBody>
                <a:bodyPr/>
                <a:lstStyle/>
                <a:p>
                  <a:r>
                    <a:rPr lang="zh-CN" altLang="en-US">
                      <a:noFill/>
                    </a:rPr>
                    <a:t> </a:t>
                  </a:r>
                </a:p>
              </p:txBody>
            </p:sp>
          </mc:Fallback>
        </mc:AlternateContent>
        <p:sp>
          <p:nvSpPr>
            <p:cNvPr id="33811" name="Line 367"/>
            <p:cNvSpPr>
              <a:spLocks noChangeShapeType="1"/>
            </p:cNvSpPr>
            <p:nvPr/>
          </p:nvSpPr>
          <p:spPr bwMode="auto">
            <a:xfrm>
              <a:off x="3428" y="2016"/>
              <a:ext cx="1968" cy="0"/>
            </a:xfrm>
            <a:prstGeom prst="line">
              <a:avLst/>
            </a:prstGeom>
            <a:noFill/>
            <a:ln w="9525">
              <a:solidFill>
                <a:schemeClr val="tx1"/>
              </a:solidFill>
              <a:prstDash val="lgDashDot"/>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33796" name="Rectangle 368"/>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itchFamily="49" charset="-122"/>
                <a:ea typeface="楷体_GB2312" pitchFamily="49" charset="-122"/>
              </a:rPr>
              <a:t>定轴转动刚体的角动量守恒定律</a:t>
            </a:r>
          </a:p>
        </p:txBody>
      </p:sp>
    </p:spTree>
    <p:extLst>
      <p:ext uri="{BB962C8B-B14F-4D97-AF65-F5344CB8AC3E}">
        <p14:creationId xmlns:p14="http://schemas.microsoft.com/office/powerpoint/2010/main" val="120893410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212"/>
                                        </p:tgtEl>
                                        <p:attrNameLst>
                                          <p:attrName>style.visibility</p:attrName>
                                        </p:attrNameLst>
                                      </p:cBhvr>
                                      <p:to>
                                        <p:strVal val="visible"/>
                                      </p:to>
                                    </p:set>
                                    <p:animEffect transition="in" filter="wipe(up)">
                                      <p:cBhvr>
                                        <p:cTn id="7" dur="500"/>
                                        <p:tgtEl>
                                          <p:spTgt spid="82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2"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18" name="Text Box 2"/>
              <p:cNvSpPr txBox="1">
                <a:spLocks noChangeArrowheads="1"/>
              </p:cNvSpPr>
              <p:nvPr/>
            </p:nvSpPr>
            <p:spPr bwMode="auto">
              <a:xfrm>
                <a:off x="2057399" y="533400"/>
                <a:ext cx="9642231" cy="22467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解：以飞轮</a:t>
                </a:r>
                <a14:m>
                  <m:oMath xmlns:m="http://schemas.openxmlformats.org/officeDocument/2006/math">
                    <m:r>
                      <a:rPr lang="en-US" altLang="zh-CN" i="1">
                        <a:latin typeface="Cambria Math" panose="02040503050406030204" pitchFamily="18" charset="0"/>
                      </a:rPr>
                      <m:t>𝐴</m:t>
                    </m:r>
                  </m:oMath>
                </a14:m>
                <a:r>
                  <a:rPr lang="zh-CN" altLang="en-US" dirty="0"/>
                  <a:t>、</a:t>
                </a:r>
                <a14:m>
                  <m:oMath xmlns:m="http://schemas.openxmlformats.org/officeDocument/2006/math">
                    <m:r>
                      <a:rPr lang="en-US" altLang="zh-CN" b="0" i="1" smtClean="0">
                        <a:latin typeface="Cambria Math" panose="02040503050406030204" pitchFamily="18" charset="0"/>
                      </a:rPr>
                      <m:t>𝐵</m:t>
                    </m:r>
                  </m:oMath>
                </a14:m>
                <a:r>
                  <a:rPr lang="zh-CN" altLang="en-US" dirty="0"/>
                  <a:t>和啮合器</a:t>
                </a:r>
                <a14:m>
                  <m:oMath xmlns:m="http://schemas.openxmlformats.org/officeDocument/2006/math">
                    <m:r>
                      <a:rPr lang="en-US" altLang="zh-CN" b="0" i="1" smtClean="0">
                        <a:latin typeface="Cambria Math" panose="02040503050406030204" pitchFamily="18" charset="0"/>
                      </a:rPr>
                      <m:t>𝐶</m:t>
                    </m:r>
                  </m:oMath>
                </a14:m>
                <a:r>
                  <a:rPr lang="zh-CN" altLang="en-US" dirty="0"/>
                  <a:t>作为一系统来考虑，在啮合过程中，系统受到轴向的正压力和啮合器间的切向摩擦力，前者对转轴的力矩为零，后者对转轴有力矩，但为系统的内力矩。系统没有受到其他外力矩，所以系统的角动量守恒。按角动量守恒定律可得</a:t>
                </a:r>
              </a:p>
            </p:txBody>
          </p:sp>
        </mc:Choice>
        <mc:Fallback xmlns="">
          <p:sp>
            <p:nvSpPr>
              <p:cNvPr id="9218" name="Text Box 2"/>
              <p:cNvSpPr txBox="1">
                <a:spLocks noRot="1" noChangeAspect="1" noMove="1" noResize="1" noEditPoints="1" noAdjustHandles="1" noChangeArrowheads="1" noChangeShapeType="1" noTextEdit="1"/>
              </p:cNvSpPr>
              <p:nvPr/>
            </p:nvSpPr>
            <p:spPr bwMode="auto">
              <a:xfrm>
                <a:off x="2057399" y="533400"/>
                <a:ext cx="9642231" cy="2246769"/>
              </a:xfrm>
              <a:prstGeom prst="rect">
                <a:avLst/>
              </a:prstGeom>
              <a:blipFill>
                <a:blip r:embed="rId2"/>
                <a:stretch>
                  <a:fillRect l="-1264" t="-2989" r="-5057" b="-652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20" name="Text Box 4"/>
              <p:cNvSpPr txBox="1">
                <a:spLocks noChangeArrowheads="1"/>
              </p:cNvSpPr>
              <p:nvPr/>
            </p:nvSpPr>
            <p:spPr bwMode="auto">
              <a:xfrm>
                <a:off x="2057399" y="3363716"/>
                <a:ext cx="7010400" cy="51911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14:m>
                  <m:oMath xmlns:m="http://schemas.openxmlformats.org/officeDocument/2006/math">
                    <m:r>
                      <a:rPr lang="zh-CN" altLang="en-US" i="1">
                        <a:latin typeface="Cambria Math" panose="02040503050406030204" pitchFamily="18" charset="0"/>
                      </a:rPr>
                      <m:t>𝜔</m:t>
                    </m:r>
                  </m:oMath>
                </a14:m>
                <a:r>
                  <a:rPr lang="zh-CN" altLang="en-US" dirty="0"/>
                  <a:t>为两轮啮合后共同转动的角速度，于是</a:t>
                </a:r>
              </a:p>
            </p:txBody>
          </p:sp>
        </mc:Choice>
        <mc:Fallback xmlns="">
          <p:sp>
            <p:nvSpPr>
              <p:cNvPr id="9220" name="Text Box 4"/>
              <p:cNvSpPr txBox="1">
                <a:spLocks noRot="1" noChangeAspect="1" noMove="1" noResize="1" noEditPoints="1" noAdjustHandles="1" noChangeArrowheads="1" noChangeShapeType="1" noTextEdit="1"/>
              </p:cNvSpPr>
              <p:nvPr/>
            </p:nvSpPr>
            <p:spPr bwMode="auto">
              <a:xfrm>
                <a:off x="2057399" y="3363716"/>
                <a:ext cx="7010400" cy="519112"/>
              </a:xfrm>
              <a:prstGeom prst="rect">
                <a:avLst/>
              </a:prstGeom>
              <a:blipFill>
                <a:blip r:embed="rId3"/>
                <a:stretch>
                  <a:fillRect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2297" name="Text Box 7"/>
          <p:cNvSpPr txBox="1">
            <a:spLocks noChangeArrowheads="1"/>
          </p:cNvSpPr>
          <p:nvPr/>
        </p:nvSpPr>
        <p:spPr bwMode="auto">
          <a:xfrm>
            <a:off x="2057399" y="4912588"/>
            <a:ext cx="366350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以各量的数值代入得</a:t>
            </a:r>
          </a:p>
        </p:txBody>
      </p:sp>
      <p:sp>
        <p:nvSpPr>
          <p:cNvPr id="12296" name="Rectangle 9"/>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itchFamily="49" charset="-122"/>
                <a:ea typeface="楷体_GB2312" pitchFamily="49" charset="-122"/>
              </a:rPr>
              <a:t>定轴转动刚体的角动量守恒定律</a:t>
            </a:r>
          </a:p>
        </p:txBody>
      </p:sp>
      <mc:AlternateContent xmlns:mc="http://schemas.openxmlformats.org/markup-compatibility/2006" xmlns:a14="http://schemas.microsoft.com/office/drawing/2010/main">
        <mc:Choice Requires="a14">
          <p:sp>
            <p:nvSpPr>
              <p:cNvPr id="10" name="文本框 9"/>
              <p:cNvSpPr txBox="1"/>
              <p:nvPr/>
            </p:nvSpPr>
            <p:spPr>
              <a:xfrm>
                <a:off x="4129038" y="2856499"/>
                <a:ext cx="423872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e>
                      </m:d>
                      <m:r>
                        <a:rPr lang="zh-CN" altLang="en-US" sz="2800" i="1">
                          <a:solidFill>
                            <a:srgbClr val="0000FF"/>
                          </a:solidFill>
                          <a:latin typeface="Cambria Math" panose="02040503050406030204" pitchFamily="18" charset="0"/>
                        </a:rPr>
                        <m:t>𝜔</m:t>
                      </m:r>
                    </m:oMath>
                  </m:oMathPara>
                </a14:m>
                <a:endParaRPr lang="zh-CN" altLang="en-US" sz="2800" dirty="0">
                  <a:solidFill>
                    <a:srgbClr val="0000FF"/>
                  </a:solidFill>
                  <a:latin typeface="+mn-lt"/>
                  <a:ea typeface="+mn-ea"/>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129038" y="2856499"/>
                <a:ext cx="423872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872639" y="4035488"/>
                <a:ext cx="2751522" cy="8771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𝐵</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den>
                      </m:f>
                    </m:oMath>
                  </m:oMathPara>
                </a14:m>
                <a:endParaRPr lang="zh-CN" altLang="en-US" sz="2800" dirty="0">
                  <a:solidFill>
                    <a:srgbClr val="0000FF"/>
                  </a:solidFill>
                  <a:latin typeface="+mn-lt"/>
                  <a:ea typeface="+mn-ea"/>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872639" y="4035488"/>
                <a:ext cx="2751522" cy="8771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872639" y="5574244"/>
                <a:ext cx="24367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=20.9</m:t>
                      </m:r>
                      <m:r>
                        <a:rPr lang="en-US" altLang="zh-CN" sz="2800" b="0" i="1" smtClean="0">
                          <a:solidFill>
                            <a:srgbClr val="0000FF"/>
                          </a:solidFill>
                          <a:latin typeface="Cambria Math" panose="02040503050406030204" pitchFamily="18" charset="0"/>
                          <a:ea typeface="+mn-ea"/>
                        </a:rPr>
                        <m:t>𝑟𝑎𝑑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872639" y="5574244"/>
                <a:ext cx="2436756"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0604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20"/>
                                        </p:tgtEl>
                                        <p:attrNameLst>
                                          <p:attrName>style.visibility</p:attrName>
                                        </p:attrNameLst>
                                      </p:cBhvr>
                                      <p:to>
                                        <p:strVal val="visible"/>
                                      </p:to>
                                    </p:set>
                                    <p:animEffect transition="in" filter="wipe(left)">
                                      <p:cBhvr>
                                        <p:cTn id="17" dur="500"/>
                                        <p:tgtEl>
                                          <p:spTgt spid="92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97"/>
                                        </p:tgtEl>
                                        <p:attrNameLst>
                                          <p:attrName>style.visibility</p:attrName>
                                        </p:attrNameLst>
                                      </p:cBhvr>
                                      <p:to>
                                        <p:strVal val="visible"/>
                                      </p:to>
                                    </p:set>
                                    <p:animEffect transition="in" filter="wipe(left)">
                                      <p:cBhvr>
                                        <p:cTn id="27" dur="500"/>
                                        <p:tgtEl>
                                          <p:spTgt spid="122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0" grpId="0"/>
      <p:bldP spid="12297" grpId="0"/>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
          <p:cNvGrpSpPr>
            <a:grpSpLocks/>
          </p:cNvGrpSpPr>
          <p:nvPr/>
        </p:nvGrpSpPr>
        <p:grpSpPr bwMode="auto">
          <a:xfrm>
            <a:off x="3886994" y="1784350"/>
            <a:ext cx="6019800" cy="2101850"/>
            <a:chOff x="960" y="1152"/>
            <a:chExt cx="3792" cy="1248"/>
          </a:xfrm>
        </p:grpSpPr>
        <p:sp>
          <p:nvSpPr>
            <p:cNvPr id="5" name="Rectangle 3"/>
            <p:cNvSpPr>
              <a:spLocks noChangeArrowheads="1"/>
            </p:cNvSpPr>
            <p:nvPr/>
          </p:nvSpPr>
          <p:spPr bwMode="auto">
            <a:xfrm>
              <a:off x="960" y="1152"/>
              <a:ext cx="3792" cy="1248"/>
            </a:xfrm>
            <a:prstGeom prst="rect">
              <a:avLst/>
            </a:prstGeom>
            <a:no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pic>
          <p:nvPicPr>
            <p:cNvPr id="6" name="Picture 4" descr="PL_004"/>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296" y="1248"/>
              <a:ext cx="1104" cy="1104"/>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Text Box 5"/>
          <p:cNvSpPr txBox="1">
            <a:spLocks noChangeArrowheads="1"/>
          </p:cNvSpPr>
          <p:nvPr/>
        </p:nvSpPr>
        <p:spPr bwMode="auto">
          <a:xfrm>
            <a:off x="1828800" y="560172"/>
            <a:ext cx="86868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0"/>
              </a:spcBef>
              <a:buClr>
                <a:srgbClr val="0000FF"/>
              </a:buClr>
              <a:buFont typeface="Wingdings" panose="05000000000000000000" pitchFamily="2" charset="2"/>
              <a:buChar char="Ø"/>
            </a:pPr>
            <a:r>
              <a:rPr lang="zh-CN" altLang="en-US" sz="2800" dirty="0">
                <a:solidFill>
                  <a:srgbClr val="0000FF"/>
                </a:solidFill>
                <a:latin typeface="+mn-lt"/>
                <a:ea typeface="+mn-ea"/>
              </a:rPr>
              <a:t>转动：刚体中所有的点都绕同一直线做圆周运动。转动又分</a:t>
            </a:r>
            <a:r>
              <a:rPr lang="zh-CN" altLang="en-US" sz="2800" dirty="0">
                <a:solidFill>
                  <a:srgbClr val="FF0000"/>
                </a:solidFill>
                <a:latin typeface="+mn-lt"/>
                <a:ea typeface="+mn-ea"/>
              </a:rPr>
              <a:t>定轴转动</a:t>
            </a:r>
            <a:r>
              <a:rPr lang="zh-CN" altLang="en-US" sz="2800" dirty="0">
                <a:solidFill>
                  <a:srgbClr val="0000FF"/>
                </a:solidFill>
                <a:latin typeface="+mn-lt"/>
                <a:ea typeface="+mn-ea"/>
              </a:rPr>
              <a:t>和非定轴转动。</a:t>
            </a:r>
            <a:endParaRPr lang="en-US" altLang="zh-CN" sz="2800" dirty="0">
              <a:solidFill>
                <a:srgbClr val="0000FF"/>
              </a:solidFill>
              <a:latin typeface="+mn-lt"/>
              <a:ea typeface="+mn-ea"/>
            </a:endParaRPr>
          </a:p>
        </p:txBody>
      </p:sp>
      <p:pic>
        <p:nvPicPr>
          <p:cNvPr id="9" name="Picture 7" descr="PL_091"/>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190500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8"/>
          <p:cNvSpPr>
            <a:spLocks noChangeArrowheads="1"/>
          </p:cNvSpPr>
          <p:nvPr/>
        </p:nvSpPr>
        <p:spPr bwMode="auto">
          <a:xfrm>
            <a:off x="1828800" y="4001402"/>
            <a:ext cx="51054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rgbClr val="0000FF"/>
              </a:buClr>
              <a:buFont typeface="Wingdings" panose="05000000000000000000" pitchFamily="2" charset="2"/>
              <a:buChar char="Ø"/>
            </a:pPr>
            <a:r>
              <a:rPr lang="zh-CN" altLang="en-US" sz="2800" dirty="0">
                <a:solidFill>
                  <a:srgbClr val="0000FF"/>
                </a:solidFill>
                <a:latin typeface="+mn-lt"/>
                <a:ea typeface="+mn-ea"/>
              </a:rPr>
              <a:t>刚体的平面运动</a:t>
            </a:r>
            <a:endParaRPr lang="en-US" altLang="zh-CN" sz="2800" dirty="0">
              <a:solidFill>
                <a:srgbClr val="0000FF"/>
              </a:solidFill>
              <a:latin typeface="+mn-lt"/>
              <a:ea typeface="+mn-ea"/>
            </a:endParaRPr>
          </a:p>
        </p:txBody>
      </p:sp>
    </p:spTree>
    <p:controls>
      <mc:AlternateContent xmlns:mc="http://schemas.openxmlformats.org/markup-compatibility/2006">
        <mc:Choice xmlns:v="urn:schemas-microsoft-com:vml" Requires="v">
          <p:control spid="2097" name="ShockwaveFlash1" r:id="rId2" imgW="7697880" imgH="2057400"/>
        </mc:Choice>
        <mc:Fallback>
          <p:control name="ShockwaveFlash1" r:id="rId2" imgW="7697880" imgH="2057400">
            <p:pic>
              <p:nvPicPr>
                <p:cNvPr id="0"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4586288"/>
                  <a:ext cx="7697788" cy="2057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84857928"/>
      </p:ext>
    </p:extLst>
  </p:cSld>
  <p:clrMapOvr>
    <a:masterClrMapping/>
  </p:clrMapOvr>
  <p:transition>
    <p:blinds dir="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286000" y="762001"/>
            <a:ext cx="2971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或共同转速为</a:t>
            </a:r>
          </a:p>
        </p:txBody>
      </p:sp>
      <p:sp>
        <p:nvSpPr>
          <p:cNvPr id="10244" name="Text Box 4"/>
          <p:cNvSpPr txBox="1">
            <a:spLocks noChangeArrowheads="1"/>
          </p:cNvSpPr>
          <p:nvPr/>
        </p:nvSpPr>
        <p:spPr bwMode="auto">
          <a:xfrm>
            <a:off x="2285999" y="2055814"/>
            <a:ext cx="941363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mn-lt"/>
                <a:ea typeface="+mn-ea"/>
              </a:defRPr>
            </a:lvl1pPr>
          </a:lstStyle>
          <a:p>
            <a:r>
              <a:rPr lang="zh-CN" altLang="en-US" dirty="0"/>
              <a:t>在啮合过程中，摩擦力矩作功，所以机械能不守恒，部分机械能将转化为热量，损失的机械能为</a:t>
            </a:r>
          </a:p>
        </p:txBody>
      </p:sp>
      <p:sp>
        <p:nvSpPr>
          <p:cNvPr id="13318" name="Rectangle 6"/>
          <p:cNvSpPr>
            <a:spLocks noChangeArrowheads="1"/>
          </p:cNvSpPr>
          <p:nvPr/>
        </p:nvSpPr>
        <p:spPr bwMode="auto">
          <a:xfrm>
            <a:off x="2209800" y="-152400"/>
            <a:ext cx="807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200" b="1">
                <a:solidFill>
                  <a:schemeClr val="bg1"/>
                </a:solidFill>
                <a:latin typeface="楷体_GB2312" pitchFamily="49" charset="-122"/>
                <a:ea typeface="楷体_GB2312" pitchFamily="49" charset="-122"/>
              </a:rPr>
              <a:t>定轴转动刚体的角动量守恒定律</a:t>
            </a:r>
          </a:p>
        </p:txBody>
      </p:sp>
      <mc:AlternateContent xmlns:mc="http://schemas.openxmlformats.org/markup-compatibility/2006" xmlns:a14="http://schemas.microsoft.com/office/drawing/2010/main">
        <mc:Choice Requires="a14">
          <p:sp>
            <p:nvSpPr>
              <p:cNvPr id="7" name="文本框 6"/>
              <p:cNvSpPr txBox="1"/>
              <p:nvPr/>
            </p:nvSpPr>
            <p:spPr>
              <a:xfrm>
                <a:off x="3053158" y="1453020"/>
                <a:ext cx="23501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𝑛</m:t>
                      </m:r>
                      <m:r>
                        <a:rPr lang="en-US" altLang="zh-CN" sz="2800" b="0" i="1" smtClean="0">
                          <a:solidFill>
                            <a:srgbClr val="0000FF"/>
                          </a:solidFill>
                          <a:latin typeface="Cambria Math" panose="02040503050406030204" pitchFamily="18" charset="0"/>
                          <a:ea typeface="+mn-ea"/>
                        </a:rPr>
                        <m:t>=200</m:t>
                      </m:r>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𝑚𝑖𝑛</m:t>
                      </m:r>
                    </m:oMath>
                  </m:oMathPara>
                </a14:m>
                <a:endParaRPr lang="zh-CN" altLang="en-US" sz="2800" dirty="0">
                  <a:solidFill>
                    <a:srgbClr val="0000FF"/>
                  </a:solidFill>
                  <a:latin typeface="+mn-lt"/>
                  <a:ea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3053158" y="1453020"/>
                <a:ext cx="2350131"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3053158" y="3181828"/>
                <a:ext cx="606127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sSubSup>
                        <m:sSubSupPr>
                          <m:ctrlPr>
                            <a:rPr lang="en-US" altLang="zh-CN" sz="2800" i="1" smtClean="0">
                              <a:solidFill>
                                <a:srgbClr val="0000FF"/>
                              </a:solidFill>
                              <a:latin typeface="Cambria Math"/>
                            </a:rPr>
                          </m:ctrlPr>
                        </m:sSubSupPr>
                        <m:e>
                          <m:r>
                            <a:rPr lang="zh-CN" altLang="en-US" sz="2800" i="1" smtClean="0">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𝐴</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𝐵</m:t>
                          </m:r>
                        </m:sub>
                      </m:sSub>
                      <m:sSubSup>
                        <m:sSubSupPr>
                          <m:ctrlPr>
                            <a:rPr lang="en-US" altLang="zh-CN" sz="2800" i="1">
                              <a:solidFill>
                                <a:srgbClr val="0000FF"/>
                              </a:solidFill>
                              <a:latin typeface="Cambria Math"/>
                            </a:rPr>
                          </m:ctrlPr>
                        </m:sSubSupPr>
                        <m:e>
                          <m:r>
                            <a:rPr lang="zh-CN" altLang="en-US" sz="2800" i="1">
                              <a:solidFill>
                                <a:srgbClr val="0000FF"/>
                              </a:solidFill>
                              <a:latin typeface="Cambria Math" panose="02040503050406030204" pitchFamily="18" charset="0"/>
                            </a:rPr>
                            <m:t>𝜔</m:t>
                          </m:r>
                        </m:e>
                        <m:sub>
                          <m:r>
                            <a:rPr lang="en-US" altLang="zh-CN" sz="2800" b="0" i="1" smtClean="0">
                              <a:solidFill>
                                <a:srgbClr val="0000FF"/>
                              </a:solidFill>
                              <a:latin typeface="Cambria Math" panose="02040503050406030204" pitchFamily="18" charset="0"/>
                            </a:rPr>
                            <m:t>𝐵</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a:rPr>
                          </m:ctrlPr>
                        </m:dPr>
                        <m:e>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𝐴</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𝐵</m:t>
                              </m:r>
                            </m:sub>
                          </m:sSub>
                        </m:e>
                      </m:d>
                      <m:sSup>
                        <m:sSupPr>
                          <m:ctrlPr>
                            <a:rPr lang="en-US" altLang="zh-CN" sz="2800" i="1" smtClean="0">
                              <a:solidFill>
                                <a:srgbClr val="0000FF"/>
                              </a:solidFill>
                              <a:latin typeface="Cambria Math"/>
                            </a:rPr>
                          </m:ctrlPr>
                        </m:sSupPr>
                        <m:e>
                          <m:r>
                            <a:rPr lang="zh-CN" altLang="en-US" sz="2800" i="1">
                              <a:solidFill>
                                <a:srgbClr val="0000FF"/>
                              </a:solidFill>
                              <a:latin typeface="Cambria Math" panose="02040503050406030204" pitchFamily="18" charset="0"/>
                            </a:rPr>
                            <m:t>𝜔</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053158" y="3181828"/>
                <a:ext cx="6061275" cy="8066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3725008" y="4469291"/>
                <a:ext cx="22528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=1.32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mn-ea"/>
                        </a:rPr>
                        <m:t>𝐽</m:t>
                      </m:r>
                    </m:oMath>
                  </m:oMathPara>
                </a14:m>
                <a:endParaRPr lang="zh-CN" altLang="en-US" sz="2800" dirty="0">
                  <a:solidFill>
                    <a:srgbClr val="0000FF"/>
                  </a:solidFill>
                  <a:latin typeface="+mn-lt"/>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3725008" y="4469291"/>
                <a:ext cx="2252860" cy="43088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06976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244"/>
                                        </p:tgtEl>
                                        <p:attrNameLst>
                                          <p:attrName>style.visibility</p:attrName>
                                        </p:attrNameLst>
                                      </p:cBhvr>
                                      <p:to>
                                        <p:strVal val="visible"/>
                                      </p:to>
                                    </p:set>
                                    <p:animEffect transition="in" filter="wipe(left)">
                                      <p:cBhvr>
                                        <p:cTn id="17" dur="500"/>
                                        <p:tgtEl>
                                          <p:spTgt spid="102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4" grpId="0"/>
      <p:bldP spid="7" grpId="0"/>
      <p:bldP spid="8" grpId="0"/>
      <p:bldP spid="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Rectangle 3"/>
              <p:cNvSpPr>
                <a:spLocks noChangeArrowheads="1"/>
              </p:cNvSpPr>
              <p:nvPr/>
            </p:nvSpPr>
            <p:spPr bwMode="auto">
              <a:xfrm>
                <a:off x="1686347" y="620688"/>
                <a:ext cx="10015502"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例 一根长度为</a:t>
                </a:r>
                <a14:m>
                  <m:oMath xmlns:m="http://schemas.openxmlformats.org/officeDocument/2006/math">
                    <m:r>
                      <a:rPr lang="en-US" altLang="zh-CN" sz="2800" b="0" i="1" smtClean="0">
                        <a:solidFill>
                          <a:srgbClr val="0000FF"/>
                        </a:solidFill>
                        <a:latin typeface="Cambria Math" panose="02040503050406030204" pitchFamily="18" charset="0"/>
                      </a:rPr>
                      <m:t>𝐿</m:t>
                    </m:r>
                    <m:r>
                      <a:rPr lang="en-US" altLang="zh-CN" sz="2800" b="0" i="1" smtClean="0">
                        <a:solidFill>
                          <a:srgbClr val="0000FF"/>
                        </a:solidFill>
                        <a:latin typeface="Cambria Math" panose="02040503050406030204" pitchFamily="18" charset="0"/>
                      </a:rPr>
                      <m:t>=0.60</m:t>
                    </m:r>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lt"/>
                    <a:ea typeface="+mn-ea"/>
                  </a:rPr>
                  <a:t>的均匀棒，绕其端点</a:t>
                </a:r>
                <a14:m>
                  <m:oMath xmlns:m="http://schemas.openxmlformats.org/officeDocument/2006/math">
                    <m:r>
                      <a:rPr lang="en-US" altLang="zh-CN" sz="2800" b="0" i="1" smtClean="0">
                        <a:solidFill>
                          <a:srgbClr val="0000FF"/>
                        </a:solidFill>
                        <a:latin typeface="Cambria Math" panose="02040503050406030204" pitchFamily="18" charset="0"/>
                      </a:rPr>
                      <m:t>𝑂</m:t>
                    </m:r>
                  </m:oMath>
                </a14:m>
                <a:r>
                  <a:rPr lang="zh-CN" altLang="en-US" sz="2800" dirty="0">
                    <a:solidFill>
                      <a:srgbClr val="0000FF"/>
                    </a:solidFill>
                    <a:latin typeface="+mn-lt"/>
                    <a:ea typeface="+mn-ea"/>
                  </a:rPr>
                  <a:t>转动时的转动惯量为</a:t>
                </a:r>
                <a14:m>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=0.12</m:t>
                    </m:r>
                    <m:r>
                      <a:rPr lang="en-US" altLang="zh-CN" sz="2800" b="0" i="1" smtClean="0">
                        <a:solidFill>
                          <a:srgbClr val="0000FF"/>
                        </a:solidFill>
                        <a:latin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。当棒摆到竖直位置时，其角速度为</a:t>
                </a:r>
                <a14:m>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rPr>
                      <m:t>𝑟𝑎𝑑</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a14:m>
                <a:r>
                  <a:rPr lang="zh-CN" altLang="en-US" sz="2800" dirty="0">
                    <a:solidFill>
                      <a:srgbClr val="0000FF"/>
                    </a:solidFill>
                    <a:latin typeface="+mn-lt"/>
                    <a:ea typeface="+mn-ea"/>
                  </a:rPr>
                  <a:t>。此时棒的下端和一质量为</a:t>
                </a:r>
                <a14:m>
                  <m:oMath xmlns:m="http://schemas.openxmlformats.org/officeDocument/2006/math">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𝑘𝑔</m:t>
                    </m:r>
                  </m:oMath>
                </a14:m>
                <a:r>
                  <a:rPr lang="zh-CN" altLang="en-US" sz="2800" dirty="0">
                    <a:solidFill>
                      <a:srgbClr val="0000FF"/>
                    </a:solidFill>
                    <a:latin typeface="+mn-lt"/>
                    <a:ea typeface="+mn-ea"/>
                  </a:rPr>
                  <a:t>的泥球相碰并粘在一起，问棒粘有泥球后的角速度是多少？</a:t>
                </a:r>
              </a:p>
            </p:txBody>
          </p:sp>
        </mc:Choice>
        <mc:Fallback xmlns="">
          <p:sp>
            <p:nvSpPr>
              <p:cNvPr id="10" name="Rectangle 3"/>
              <p:cNvSpPr>
                <a:spLocks noRot="1" noChangeAspect="1" noMove="1" noResize="1" noEditPoints="1" noAdjustHandles="1" noChangeArrowheads="1" noChangeShapeType="1" noTextEdit="1"/>
              </p:cNvSpPr>
              <p:nvPr/>
            </p:nvSpPr>
            <p:spPr bwMode="auto">
              <a:xfrm>
                <a:off x="1686347" y="620688"/>
                <a:ext cx="10015502" cy="1815882"/>
              </a:xfrm>
              <a:prstGeom prst="rect">
                <a:avLst/>
              </a:prstGeom>
              <a:blipFill>
                <a:blip r:embed="rId2"/>
                <a:stretch>
                  <a:fillRect l="-1278" t="-3691" r="-1217"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Text Box 6"/>
          <p:cNvSpPr txBox="1">
            <a:spLocks noChangeArrowheads="1"/>
          </p:cNvSpPr>
          <p:nvPr/>
        </p:nvSpPr>
        <p:spPr bwMode="auto">
          <a:xfrm>
            <a:off x="1686346" y="2517290"/>
            <a:ext cx="73184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解：根据角动量守恒定律，并选逆时针方向为正方向，有</a:t>
            </a:r>
          </a:p>
        </p:txBody>
      </p:sp>
      <p:grpSp>
        <p:nvGrpSpPr>
          <p:cNvPr id="15" name="Group 8"/>
          <p:cNvGrpSpPr>
            <a:grpSpLocks/>
          </p:cNvGrpSpPr>
          <p:nvPr/>
        </p:nvGrpSpPr>
        <p:grpSpPr bwMode="auto">
          <a:xfrm>
            <a:off x="9486593" y="2685257"/>
            <a:ext cx="1828800" cy="2200275"/>
            <a:chOff x="6" y="0"/>
            <a:chExt cx="1152" cy="1386"/>
          </a:xfrm>
        </p:grpSpPr>
        <p:sp>
          <p:nvSpPr>
            <p:cNvPr id="16" name="Line 9"/>
            <p:cNvSpPr>
              <a:spLocks noChangeShapeType="1"/>
            </p:cNvSpPr>
            <p:nvPr/>
          </p:nvSpPr>
          <p:spPr bwMode="auto">
            <a:xfrm>
              <a:off x="6" y="0"/>
              <a:ext cx="61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7" name="未知"/>
            <p:cNvSpPr>
              <a:spLocks/>
            </p:cNvSpPr>
            <p:nvPr/>
          </p:nvSpPr>
          <p:spPr bwMode="auto">
            <a:xfrm>
              <a:off x="146" y="0"/>
              <a:ext cx="206" cy="75"/>
            </a:xfrm>
            <a:custGeom>
              <a:avLst/>
              <a:gdLst>
                <a:gd name="T0" fmla="*/ 0 w 206"/>
                <a:gd name="T1" fmla="*/ 0 h 75"/>
                <a:gd name="T2" fmla="*/ 107 w 206"/>
                <a:gd name="T3" fmla="*/ 74 h 75"/>
                <a:gd name="T4" fmla="*/ 206 w 206"/>
                <a:gd name="T5" fmla="*/ 8 h 75"/>
              </a:gdLst>
              <a:ahLst/>
              <a:cxnLst>
                <a:cxn ang="0">
                  <a:pos x="T0" y="T1"/>
                </a:cxn>
                <a:cxn ang="0">
                  <a:pos x="T2" y="T3"/>
                </a:cxn>
                <a:cxn ang="0">
                  <a:pos x="T4" y="T5"/>
                </a:cxn>
              </a:cxnLst>
              <a:rect l="0" t="0" r="r" b="b"/>
              <a:pathLst>
                <a:path w="206" h="75">
                  <a:moveTo>
                    <a:pt x="0" y="0"/>
                  </a:moveTo>
                  <a:cubicBezTo>
                    <a:pt x="36" y="36"/>
                    <a:pt x="73" y="73"/>
                    <a:pt x="107" y="74"/>
                  </a:cubicBezTo>
                  <a:cubicBezTo>
                    <a:pt x="141" y="75"/>
                    <a:pt x="173" y="41"/>
                    <a:pt x="206" y="8"/>
                  </a:cubicBezTo>
                </a:path>
              </a:pathLst>
            </a:custGeom>
            <a:noFill/>
            <a:ln w="952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18" name="Rectangle 11"/>
            <p:cNvSpPr>
              <a:spLocks noChangeArrowheads="1"/>
            </p:cNvSpPr>
            <p:nvPr/>
          </p:nvSpPr>
          <p:spPr bwMode="auto">
            <a:xfrm>
              <a:off x="228" y="8"/>
              <a:ext cx="58" cy="1316"/>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19" name="AutoShape 12"/>
            <p:cNvSpPr>
              <a:spLocks noChangeArrowheads="1"/>
            </p:cNvSpPr>
            <p:nvPr/>
          </p:nvSpPr>
          <p:spPr bwMode="auto">
            <a:xfrm>
              <a:off x="55" y="543"/>
              <a:ext cx="412" cy="181"/>
            </a:xfrm>
            <a:prstGeom prst="curvedUpArrow">
              <a:avLst>
                <a:gd name="adj1" fmla="val 45525"/>
                <a:gd name="adj2" fmla="val 9105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1" name="Line 14"/>
            <p:cNvSpPr>
              <a:spLocks noChangeShapeType="1"/>
            </p:cNvSpPr>
            <p:nvPr/>
          </p:nvSpPr>
          <p:spPr bwMode="auto">
            <a:xfrm>
              <a:off x="368" y="1316"/>
              <a:ext cx="79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a:solidFill>
                  <a:srgbClr val="0000FF"/>
                </a:solidFill>
                <a:latin typeface="+mn-lt"/>
                <a:ea typeface="+mn-ea"/>
              </a:endParaRPr>
            </a:p>
          </p:txBody>
        </p:sp>
        <p:sp>
          <p:nvSpPr>
            <p:cNvPr id="22" name="Oval 15"/>
            <p:cNvSpPr>
              <a:spLocks noChangeArrowheads="1"/>
            </p:cNvSpPr>
            <p:nvPr/>
          </p:nvSpPr>
          <p:spPr bwMode="auto">
            <a:xfrm>
              <a:off x="385" y="1209"/>
              <a:ext cx="91" cy="91"/>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23" name="Text Box 16"/>
            <p:cNvSpPr txBox="1">
              <a:spLocks noChangeArrowheads="1"/>
            </p:cNvSpPr>
            <p:nvPr/>
          </p:nvSpPr>
          <p:spPr bwMode="auto">
            <a:xfrm>
              <a:off x="516" y="1056"/>
              <a:ext cx="57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en-US" sz="2800">
                  <a:solidFill>
                    <a:srgbClr val="0000FF"/>
                  </a:solidFill>
                  <a:latin typeface="+mn-lt"/>
                  <a:ea typeface="+mn-ea"/>
                </a:rPr>
                <a:t>泥球</a:t>
              </a:r>
            </a:p>
          </p:txBody>
        </p:sp>
      </p:grpSp>
      <mc:AlternateContent xmlns:mc="http://schemas.openxmlformats.org/markup-compatibility/2006" xmlns:a14="http://schemas.microsoft.com/office/drawing/2010/main">
        <mc:Choice Requires="a14">
          <p:sp>
            <p:nvSpPr>
              <p:cNvPr id="25" name="矩形 24"/>
              <p:cNvSpPr/>
              <p:nvPr/>
            </p:nvSpPr>
            <p:spPr>
              <a:xfrm>
                <a:off x="10026498" y="3190476"/>
                <a:ext cx="718915"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zh-CN" altLang="en-US" sz="2800" i="1">
                                  <a:solidFill>
                                    <a:srgbClr val="0000FF"/>
                                  </a:solidFill>
                                  <a:latin typeface="Cambria Math" panose="02040503050406030204" pitchFamily="18" charset="0"/>
                                </a:rPr>
                                <m:t>𝜔</m:t>
                              </m:r>
                            </m:e>
                          </m:acc>
                        </m:e>
                        <m:sub>
                          <m:r>
                            <a:rPr lang="en-US" altLang="zh-CN" sz="2800" i="1">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xmlns="">
          <p:sp>
            <p:nvSpPr>
              <p:cNvPr id="25" name="矩形 24"/>
              <p:cNvSpPr>
                <a:spLocks noRot="1" noChangeAspect="1" noMove="1" noResize="1" noEditPoints="1" noAdjustHandles="1" noChangeArrowheads="1" noChangeShapeType="1" noTextEdit="1"/>
              </p:cNvSpPr>
              <p:nvPr/>
            </p:nvSpPr>
            <p:spPr>
              <a:xfrm>
                <a:off x="10026498" y="3190476"/>
                <a:ext cx="7189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435035" y="2663687"/>
                <a:ext cx="541302"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𝑂</m:t>
                      </m:r>
                    </m:oMath>
                  </m:oMathPara>
                </a14:m>
                <a:endParaRPr lang="zh-CN" altLang="en-US" sz="2800" dirty="0">
                  <a:latin typeface="+mj-ea"/>
                  <a:ea typeface="+mj-ea"/>
                </a:endParaRPr>
              </a:p>
            </p:txBody>
          </p:sp>
        </mc:Choice>
        <mc:Fallback xmlns="">
          <p:sp>
            <p:nvSpPr>
              <p:cNvPr id="26" name="矩形 25"/>
              <p:cNvSpPr>
                <a:spLocks noRot="1" noChangeAspect="1" noMove="1" noResize="1" noEditPoints="1" noAdjustHandles="1" noChangeArrowheads="1" noChangeShapeType="1" noTextEdit="1"/>
              </p:cNvSpPr>
              <p:nvPr/>
            </p:nvSpPr>
            <p:spPr>
              <a:xfrm>
                <a:off x="9435035" y="2663687"/>
                <a:ext cx="54130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072144" y="3573063"/>
                <a:ext cx="3120726"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j-ea"/>
                        </a:rPr>
                        <m:t>𝐼</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d>
                        <m:dPr>
                          <m:ctrlPr>
                            <a:rPr lang="en-US" altLang="zh-CN" sz="2800" b="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𝐿</m:t>
                              </m:r>
                            </m:e>
                            <m:sup>
                              <m:r>
                                <a:rPr lang="en-US" altLang="zh-CN" sz="2800" b="0" i="1" smtClean="0">
                                  <a:solidFill>
                                    <a:srgbClr val="0000FF"/>
                                  </a:solidFill>
                                  <a:latin typeface="Cambria Math" panose="02040503050406030204" pitchFamily="18" charset="0"/>
                                </a:rPr>
                                <m:t>2</m:t>
                              </m:r>
                            </m:sup>
                          </m:sSup>
                        </m:e>
                      </m:d>
                      <m:r>
                        <a:rPr lang="zh-CN" altLang="en-US" sz="2800" i="1">
                          <a:solidFill>
                            <a:srgbClr val="0000FF"/>
                          </a:solidFill>
                          <a:latin typeface="Cambria Math" panose="02040503050406030204" pitchFamily="18" charset="0"/>
                        </a:rPr>
                        <m:t>𝜔</m:t>
                      </m:r>
                    </m:oMath>
                  </m:oMathPara>
                </a14:m>
                <a:endParaRPr lang="zh-CN" altLang="en-US" sz="2800" dirty="0">
                  <a:latin typeface="+mj-ea"/>
                  <a:ea typeface="+mj-ea"/>
                </a:endParaRPr>
              </a:p>
            </p:txBody>
          </p:sp>
        </mc:Choice>
        <mc:Fallback xmlns="">
          <p:sp>
            <p:nvSpPr>
              <p:cNvPr id="27" name="矩形 26"/>
              <p:cNvSpPr>
                <a:spLocks noRot="1" noChangeAspect="1" noMove="1" noResize="1" noEditPoints="1" noAdjustHandles="1" noChangeArrowheads="1" noChangeShapeType="1" noTextEdit="1"/>
              </p:cNvSpPr>
              <p:nvPr/>
            </p:nvSpPr>
            <p:spPr>
              <a:xfrm>
                <a:off x="3072144" y="3573063"/>
                <a:ext cx="312072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073555" y="4172162"/>
                <a:ext cx="2734851" cy="906145"/>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𝐿</m:t>
                              </m:r>
                            </m:e>
                            <m:sup>
                              <m:r>
                                <a:rPr lang="en-US" altLang="zh-CN" sz="2800" i="1">
                                  <a:solidFill>
                                    <a:srgbClr val="0000FF"/>
                                  </a:solidFill>
                                  <a:latin typeface="Cambria Math" panose="02040503050406030204" pitchFamily="18" charset="0"/>
                                </a:rPr>
                                <m:t>2</m:t>
                              </m:r>
                            </m:sup>
                          </m:sSup>
                        </m:den>
                      </m:f>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dirty="0">
                  <a:latin typeface="+mj-ea"/>
                  <a:ea typeface="+mj-ea"/>
                </a:endParaRPr>
              </a:p>
            </p:txBody>
          </p:sp>
        </mc:Choice>
        <mc:Fallback xmlns="">
          <p:sp>
            <p:nvSpPr>
              <p:cNvPr id="28" name="矩形 27"/>
              <p:cNvSpPr>
                <a:spLocks noRot="1" noChangeAspect="1" noMove="1" noResize="1" noEditPoints="1" noAdjustHandles="1" noChangeArrowheads="1" noChangeShapeType="1" noTextEdit="1"/>
              </p:cNvSpPr>
              <p:nvPr/>
            </p:nvSpPr>
            <p:spPr>
              <a:xfrm>
                <a:off x="3073555" y="4172162"/>
                <a:ext cx="2734851" cy="90614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429120" y="5212087"/>
                <a:ext cx="5606022" cy="90896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0.12</m:t>
                          </m:r>
                        </m:num>
                        <m:den>
                          <m:r>
                            <a:rPr lang="en-US" altLang="zh-CN" sz="2800" i="1">
                              <a:solidFill>
                                <a:srgbClr val="0000FF"/>
                              </a:solidFill>
                              <a:latin typeface="Cambria Math" panose="02040503050406030204" pitchFamily="18" charset="0"/>
                            </a:rPr>
                            <m:t>0.12+</m:t>
                          </m:r>
                          <m:r>
                            <a:rPr lang="en-US" altLang="zh-CN" sz="2800" b="0" i="1" smtClean="0">
                              <a:solidFill>
                                <a:srgbClr val="0000FF"/>
                              </a:solidFill>
                              <a:latin typeface="Cambria Math" panose="02040503050406030204" pitchFamily="18" charset="0"/>
                            </a:rPr>
                            <m:t>0.2</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0.6</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Cambria Math" panose="02040503050406030204" pitchFamily="18" charset="0"/>
                        </a:rPr>
                        <m:t>×2.4</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xmlns="">
          <p:sp>
            <p:nvSpPr>
              <p:cNvPr id="29" name="矩形 28"/>
              <p:cNvSpPr>
                <a:spLocks noRot="1" noChangeAspect="1" noMove="1" noResize="1" noEditPoints="1" noAdjustHandles="1" noChangeArrowheads="1" noChangeShapeType="1" noTextEdit="1"/>
              </p:cNvSpPr>
              <p:nvPr/>
            </p:nvSpPr>
            <p:spPr>
              <a:xfrm>
                <a:off x="3429120" y="5212087"/>
                <a:ext cx="5606022" cy="90896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793934" y="5419652"/>
                <a:ext cx="252145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latin typeface="+mj-ea"/>
                  <a:ea typeface="+mj-ea"/>
                </a:endParaRPr>
              </a:p>
            </p:txBody>
          </p:sp>
        </mc:Choice>
        <mc:Fallback xmlns="">
          <p:sp>
            <p:nvSpPr>
              <p:cNvPr id="30" name="矩形 29"/>
              <p:cNvSpPr>
                <a:spLocks noRot="1" noChangeAspect="1" noMove="1" noResize="1" noEditPoints="1" noAdjustHandles="1" noChangeArrowheads="1" noChangeShapeType="1" noTextEdit="1"/>
              </p:cNvSpPr>
              <p:nvPr/>
            </p:nvSpPr>
            <p:spPr>
              <a:xfrm>
                <a:off x="8793934" y="5419652"/>
                <a:ext cx="2521459"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094771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797" y="67490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3" name="Group 9"/>
          <p:cNvGrpSpPr>
            <a:grpSpLocks/>
          </p:cNvGrpSpPr>
          <p:nvPr/>
        </p:nvGrpSpPr>
        <p:grpSpPr bwMode="auto">
          <a:xfrm>
            <a:off x="1856797" y="689193"/>
            <a:ext cx="8305800" cy="547688"/>
            <a:chOff x="144" y="624"/>
            <a:chExt cx="5232" cy="345"/>
          </a:xfrm>
        </p:grpSpPr>
        <p:sp>
          <p:nvSpPr>
            <p:cNvPr id="2054" name="Text Box 10"/>
            <p:cNvSpPr txBox="1">
              <a:spLocks noChangeArrowheads="1"/>
            </p:cNvSpPr>
            <p:nvPr/>
          </p:nvSpPr>
          <p:spPr bwMode="auto">
            <a:xfrm>
              <a:off x="144" y="633"/>
              <a:ext cx="249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spcBef>
                  <a:spcPct val="0"/>
                </a:spcBef>
                <a:buClr>
                  <a:srgbClr val="0000FF"/>
                </a:buClr>
                <a:buFont typeface="Wingdings" panose="05000000000000000000" pitchFamily="2" charset="2"/>
                <a:buNone/>
              </a:pPr>
              <a:r>
                <a:rPr kumimoji="0" lang="en-US" altLang="zh-CN" dirty="0">
                  <a:solidFill>
                    <a:srgbClr val="0000FF"/>
                  </a:solidFill>
                  <a:latin typeface="+mn-lt"/>
                  <a:ea typeface="+mn-ea"/>
                </a:rPr>
                <a:t>      </a:t>
              </a:r>
              <a:r>
                <a:rPr kumimoji="0" lang="zh-CN" altLang="en-US" dirty="0">
                  <a:solidFill>
                    <a:srgbClr val="0000FF"/>
                  </a:solidFill>
                  <a:latin typeface="+mn-lt"/>
                  <a:ea typeface="+mn-ea"/>
                </a:rPr>
                <a:t>刚体的一般运动</a:t>
              </a:r>
            </a:p>
          </p:txBody>
        </p:sp>
        <p:sp>
          <p:nvSpPr>
            <p:cNvPr id="2055" name="Rectangle 11"/>
            <p:cNvSpPr>
              <a:spLocks noChangeArrowheads="1"/>
            </p:cNvSpPr>
            <p:nvPr/>
          </p:nvSpPr>
          <p:spPr bwMode="auto">
            <a:xfrm>
              <a:off x="2160" y="624"/>
              <a:ext cx="1344"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a:tailEnd/>
            </a:ln>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zh-CN" altLang="en-US">
                  <a:solidFill>
                    <a:srgbClr val="1C1C1C"/>
                  </a:solidFill>
                  <a:latin typeface="+mn-lt"/>
                  <a:ea typeface="+mn-ea"/>
                </a:rPr>
                <a:t>质心的平动</a:t>
              </a:r>
            </a:p>
          </p:txBody>
        </p:sp>
        <p:sp>
          <p:nvSpPr>
            <p:cNvPr id="83980" name="Rectangle 12"/>
            <p:cNvSpPr>
              <a:spLocks noChangeArrowheads="1"/>
            </p:cNvSpPr>
            <p:nvPr/>
          </p:nvSpPr>
          <p:spPr bwMode="auto">
            <a:xfrm>
              <a:off x="3792" y="624"/>
              <a:ext cx="1584" cy="33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just">
                <a:defRPr/>
              </a:pPr>
              <a:r>
                <a:rPr kumimoji="0" lang="zh-CN" altLang="en-US" sz="2800">
                  <a:solidFill>
                    <a:srgbClr val="1C1C1C"/>
                  </a:solidFill>
                  <a:latin typeface="+mn-lt"/>
                  <a:ea typeface="+mn-ea"/>
                </a:rPr>
                <a:t>绕质心的转动</a:t>
              </a:r>
            </a:p>
          </p:txBody>
        </p:sp>
        <p:sp>
          <p:nvSpPr>
            <p:cNvPr id="2057" name="Text Box 13"/>
            <p:cNvSpPr txBox="1">
              <a:spLocks noChangeArrowheads="1"/>
            </p:cNvSpPr>
            <p:nvPr/>
          </p:nvSpPr>
          <p:spPr bwMode="auto">
            <a:xfrm>
              <a:off x="3504" y="639"/>
              <a:ext cx="43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kumimoji="0" lang="en-US" altLang="zh-CN" dirty="0">
                  <a:solidFill>
                    <a:srgbClr val="CC0000"/>
                  </a:solidFill>
                  <a:latin typeface="+mn-lt"/>
                  <a:ea typeface="+mn-ea"/>
                </a:rPr>
                <a:t>+</a:t>
              </a:r>
            </a:p>
          </p:txBody>
        </p:sp>
      </p:grpSp>
    </p:spTree>
    <p:controls>
      <mc:AlternateContent xmlns:mc="http://schemas.openxmlformats.org/markup-compatibility/2006">
        <mc:Choice xmlns:v="urn:schemas-microsoft-com:vml" Requires="v">
          <p:control spid="3121" name="ShockwaveFlash1" r:id="rId2" imgW="8002440" imgH="4343400"/>
        </mc:Choice>
        <mc:Fallback>
          <p:control name="ShockwaveFlash1" r:id="rId2" imgW="8002440" imgH="434340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127375" y="1466850"/>
                  <a:ext cx="8002588" cy="43434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80972846"/>
      </p:ext>
    </p:extLst>
  </p:cSld>
  <p:clrMapOvr>
    <a:masterClrMapping/>
  </p:clrMapOvr>
  <p:transition>
    <p:blinds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2640012" y="1711828"/>
            <a:ext cx="8910303"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刚体平动时，其上各点具有相同的速度、加速度、及相似的轨迹。只要找到一点的运动规律，刚体的平动规律便可以全知道。事实上，常常利用质心的运动来了解物体平动规律。</a:t>
            </a:r>
          </a:p>
        </p:txBody>
      </p:sp>
      <p:sp>
        <p:nvSpPr>
          <p:cNvPr id="82948" name="Text Box 4"/>
          <p:cNvSpPr txBox="1">
            <a:spLocks noChangeArrowheads="1"/>
          </p:cNvSpPr>
          <p:nvPr/>
        </p:nvSpPr>
        <p:spPr bwMode="auto">
          <a:xfrm>
            <a:off x="2062163" y="647298"/>
            <a:ext cx="42850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r>
              <a:rPr lang="zh-CN" altLang="en-US" dirty="0">
                <a:solidFill>
                  <a:srgbClr val="6600CC"/>
                </a:solidFill>
                <a:latin typeface="+mn-lt"/>
                <a:ea typeface="+mn-ea"/>
              </a:rPr>
              <a:t>平动和转动的描述</a:t>
            </a:r>
          </a:p>
        </p:txBody>
      </p:sp>
      <p:pic>
        <p:nvPicPr>
          <p:cNvPr id="82949" name="Picture 5"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16906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6" descr="N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2163" y="414813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Text Box 7"/>
          <p:cNvSpPr txBox="1">
            <a:spLocks noChangeArrowheads="1"/>
          </p:cNvSpPr>
          <p:nvPr/>
        </p:nvSpPr>
        <p:spPr bwMode="auto">
          <a:xfrm>
            <a:off x="2640012" y="4167605"/>
            <a:ext cx="5040312" cy="54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刚体的一般运动</a:t>
            </a:r>
          </a:p>
        </p:txBody>
      </p:sp>
      <p:sp>
        <p:nvSpPr>
          <p:cNvPr id="82952" name="Text Box 8"/>
          <p:cNvSpPr txBox="1">
            <a:spLocks noChangeArrowheads="1"/>
          </p:cNvSpPr>
          <p:nvPr/>
        </p:nvSpPr>
        <p:spPr bwMode="auto">
          <a:xfrm>
            <a:off x="2640012" y="4868863"/>
            <a:ext cx="8910301"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0"/>
              </a:spcBef>
            </a:pPr>
            <a:r>
              <a:rPr lang="zh-CN" altLang="en-US" dirty="0">
                <a:solidFill>
                  <a:srgbClr val="0000FF"/>
                </a:solidFill>
                <a:latin typeface="+mn-lt"/>
                <a:ea typeface="+mn-ea"/>
              </a:rPr>
              <a:t>蔡斯勒斯定理：刚体的任一位移总可以表示为一个随质心的平动加上绕质心的转动</a:t>
            </a:r>
          </a:p>
        </p:txBody>
      </p:sp>
    </p:spTree>
    <p:extLst>
      <p:ext uri="{BB962C8B-B14F-4D97-AF65-F5344CB8AC3E}">
        <p14:creationId xmlns:p14="http://schemas.microsoft.com/office/powerpoint/2010/main" val="17313093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48"/>
                                        </p:tgtEl>
                                        <p:attrNameLst>
                                          <p:attrName>style.visibility</p:attrName>
                                        </p:attrNameLst>
                                      </p:cBhvr>
                                      <p:to>
                                        <p:strVal val="visible"/>
                                      </p:to>
                                    </p:set>
                                    <p:animEffect transition="in" filter="wipe(left)">
                                      <p:cBhvr>
                                        <p:cTn id="7" dur="500"/>
                                        <p:tgtEl>
                                          <p:spTgt spid="82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6"/>
                                        </p:tgtEl>
                                        <p:attrNameLst>
                                          <p:attrName>style.visibility</p:attrName>
                                        </p:attrNameLst>
                                      </p:cBhvr>
                                      <p:to>
                                        <p:strVal val="visible"/>
                                      </p:to>
                                    </p:set>
                                    <p:animEffect transition="in" filter="wipe(left)">
                                      <p:cBhvr>
                                        <p:cTn id="17" dur="500"/>
                                        <p:tgtEl>
                                          <p:spTgt spid="829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951"/>
                                        </p:tgtEl>
                                        <p:attrNameLst>
                                          <p:attrName>style.visibility</p:attrName>
                                        </p:attrNameLst>
                                      </p:cBhvr>
                                      <p:to>
                                        <p:strVal val="visible"/>
                                      </p:to>
                                    </p:set>
                                    <p:animEffect transition="in" filter="wipe(left)">
                                      <p:cBhvr>
                                        <p:cTn id="27" dur="500"/>
                                        <p:tgtEl>
                                          <p:spTgt spid="8295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2952"/>
                                        </p:tgtEl>
                                        <p:attrNameLst>
                                          <p:attrName>style.visibility</p:attrName>
                                        </p:attrNameLst>
                                      </p:cBhvr>
                                      <p:to>
                                        <p:strVal val="visible"/>
                                      </p:to>
                                    </p:set>
                                    <p:animEffect transition="in" filter="wipe(left)">
                                      <p:cBhvr>
                                        <p:cTn id="32" dur="500"/>
                                        <p:tgtEl>
                                          <p:spTgt spid="829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8" grpId="0"/>
      <p:bldP spid="82951" grpId="0"/>
      <p:bldP spid="82952"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3608</TotalTime>
  <Words>7980</Words>
  <Application>Microsoft Office PowerPoint</Application>
  <PresentationFormat>自定义</PresentationFormat>
  <Paragraphs>765</Paragraphs>
  <Slides>71</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71</vt:i4>
      </vt:variant>
    </vt:vector>
  </HeadingPairs>
  <TitlesOfParts>
    <vt:vector size="74" baseType="lpstr">
      <vt:lpstr>1_主题2</vt:lpstr>
      <vt:lpstr>公式</vt:lpstr>
      <vt:lpstr>BMP 图象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453</cp:revision>
  <dcterms:created xsi:type="dcterms:W3CDTF">2016-10-12T23:56:00Z</dcterms:created>
  <dcterms:modified xsi:type="dcterms:W3CDTF">2018-09-03T07:55:39Z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